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media/image122.jpg" ContentType="image/jpg"/>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01" r:id="rId2"/>
    <p:sldId id="477" r:id="rId3"/>
    <p:sldId id="570" r:id="rId4"/>
    <p:sldId id="481" r:id="rId5"/>
    <p:sldId id="620" r:id="rId6"/>
    <p:sldId id="633" r:id="rId7"/>
    <p:sldId id="320" r:id="rId8"/>
    <p:sldId id="318" r:id="rId9"/>
    <p:sldId id="634" r:id="rId10"/>
    <p:sldId id="639" r:id="rId11"/>
    <p:sldId id="311" r:id="rId12"/>
    <p:sldId id="310" r:id="rId13"/>
    <p:sldId id="315" r:id="rId14"/>
    <p:sldId id="264" r:id="rId15"/>
    <p:sldId id="640" r:id="rId16"/>
    <p:sldId id="313" r:id="rId17"/>
    <p:sldId id="258" r:id="rId18"/>
    <p:sldId id="259" r:id="rId19"/>
    <p:sldId id="256" r:id="rId20"/>
    <p:sldId id="257" r:id="rId21"/>
    <p:sldId id="641" r:id="rId22"/>
    <p:sldId id="648" r:id="rId23"/>
    <p:sldId id="649" r:id="rId24"/>
    <p:sldId id="652" r:id="rId25"/>
    <p:sldId id="647" r:id="rId26"/>
    <p:sldId id="646" r:id="rId27"/>
    <p:sldId id="650" r:id="rId28"/>
    <p:sldId id="651" r:id="rId29"/>
    <p:sldId id="643" r:id="rId30"/>
    <p:sldId id="637" r:id="rId31"/>
    <p:sldId id="263" r:id="rId32"/>
    <p:sldId id="644" r:id="rId33"/>
    <p:sldId id="265" r:id="rId34"/>
    <p:sldId id="645" r:id="rId35"/>
    <p:sldId id="642" r:id="rId36"/>
    <p:sldId id="261" r:id="rId37"/>
    <p:sldId id="262" r:id="rId38"/>
    <p:sldId id="635" r:id="rId39"/>
    <p:sldId id="266" r:id="rId40"/>
    <p:sldId id="291" r:id="rId41"/>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874606-524F-6047-67FF-FEE69CF6E47A}" name="Dr. S. Glory Swarupa" initials="GS" userId="S::dg@NIMSME.org::a4ebb9f6-d506-40da-9c63-e0fe7ced97a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8D"/>
    <a:srgbClr val="0033CC"/>
    <a:srgbClr val="6D2077"/>
    <a:srgbClr val="CCD8EC"/>
    <a:srgbClr val="EFF5FF"/>
    <a:srgbClr val="CDE1FF"/>
    <a:srgbClr val="A0C7EA"/>
    <a:srgbClr val="88B6E0"/>
    <a:srgbClr val="ECF1F8"/>
    <a:srgbClr val="00A3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11" autoAdjust="0"/>
    <p:restoredTop sz="94189" autoAdjust="0"/>
  </p:normalViewPr>
  <p:slideViewPr>
    <p:cSldViewPr snapToGrid="0">
      <p:cViewPr varScale="1">
        <p:scale>
          <a:sx n="74" d="100"/>
          <a:sy n="74" d="100"/>
        </p:scale>
        <p:origin x="1003" y="4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title>
      <c:tx>
        <c:rich>
          <a:bodyPr/>
          <a:lstStyle/>
          <a:p>
            <a:pPr>
              <a:defRPr/>
            </a:pPr>
            <a:r>
              <a:rPr lang="en-US" sz="1200" dirty="0">
                <a:latin typeface="Arial" panose="020B0604020202020204" pitchFamily="34" charset="0"/>
                <a:cs typeface="Arial" panose="020B0604020202020204" pitchFamily="34" charset="0"/>
              </a:rPr>
              <a:t>National </a:t>
            </a:r>
            <a:r>
              <a:rPr lang="en-US" sz="1200" dirty="0" err="1">
                <a:latin typeface="Arial" panose="020B0604020202020204" pitchFamily="34" charset="0"/>
                <a:cs typeface="Arial" panose="020B0604020202020204" pitchFamily="34" charset="0"/>
              </a:rPr>
              <a:t>Programmes</a:t>
            </a:r>
            <a:endParaRPr lang="en-US" sz="1200" dirty="0">
              <a:latin typeface="Arial" panose="020B0604020202020204" pitchFamily="34" charset="0"/>
              <a:cs typeface="Arial" panose="020B0604020202020204" pitchFamily="34" charset="0"/>
            </a:endParaRPr>
          </a:p>
        </c:rich>
      </c:tx>
      <c:layout>
        <c:manualLayout>
          <c:xMode val="edge"/>
          <c:yMode val="edge"/>
          <c:x val="3.9111673884973767E-2"/>
          <c:y val="2.5330101584677085E-2"/>
        </c:manualLayout>
      </c:layout>
      <c:overlay val="0"/>
    </c:title>
    <c:autoTitleDeleted val="0"/>
    <c:plotArea>
      <c:layout/>
      <c:barChart>
        <c:barDir val="col"/>
        <c:grouping val="clustered"/>
        <c:varyColors val="0"/>
        <c:ser>
          <c:idx val="0"/>
          <c:order val="0"/>
          <c:invertIfNegative val="0"/>
          <c:dPt>
            <c:idx val="0"/>
            <c:invertIfNegative val="0"/>
            <c:bubble3D val="0"/>
            <c:spPr>
              <a:solidFill>
                <a:schemeClr val="accent4">
                  <a:lumMod val="60000"/>
                  <a:lumOff val="40000"/>
                </a:schemeClr>
              </a:solidFill>
            </c:spPr>
            <c:extLst>
              <c:ext xmlns:c16="http://schemas.microsoft.com/office/drawing/2014/chart" uri="{C3380CC4-5D6E-409C-BE32-E72D297353CC}">
                <c16:uniqueId val="{00000001-8071-4BC3-8B3B-9FB6383C08CE}"/>
              </c:ext>
            </c:extLst>
          </c:dPt>
          <c:dPt>
            <c:idx val="1"/>
            <c:invertIfNegative val="0"/>
            <c:bubble3D val="0"/>
            <c:spPr>
              <a:solidFill>
                <a:schemeClr val="accent4">
                  <a:lumMod val="60000"/>
                  <a:lumOff val="40000"/>
                </a:schemeClr>
              </a:solidFill>
            </c:spPr>
            <c:extLst>
              <c:ext xmlns:c16="http://schemas.microsoft.com/office/drawing/2014/chart" uri="{C3380CC4-5D6E-409C-BE32-E72D297353CC}">
                <c16:uniqueId val="{00000003-8071-4BC3-8B3B-9FB6383C08CE}"/>
              </c:ext>
            </c:extLst>
          </c:dPt>
          <c:dLbls>
            <c:dLbl>
              <c:idx val="0"/>
              <c:tx>
                <c:rich>
                  <a:bodyPr anchorCtr="0"/>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prstClr val="black"/>
                        </a:solidFill>
                        <a:latin typeface="+mn-lt"/>
                        <a:ea typeface="+mn-ea"/>
                        <a:cs typeface="+mn-cs"/>
                      </a:defRPr>
                    </a:pPr>
                    <a:r>
                      <a:rPr lang="en-US" sz="1400" b="1" i="0" u="none" strike="noStrike" kern="1200" baseline="0" dirty="0">
                        <a:solidFill>
                          <a:srgbClr val="00338D"/>
                        </a:solidFill>
                        <a:latin typeface="+mn-lt"/>
                        <a:ea typeface="+mn-ea"/>
                        <a:cs typeface="+mn-cs"/>
                      </a:rPr>
                      <a:t>17,103</a:t>
                    </a:r>
                    <a:endParaRPr lang="en-US" sz="1400" dirty="0">
                      <a:solidFill>
                        <a:srgbClr val="00338D"/>
                      </a:solidFill>
                    </a:endParaRP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071-4BC3-8B3B-9FB6383C08CE}"/>
                </c:ext>
              </c:extLst>
            </c:dLbl>
            <c:dLbl>
              <c:idx val="1"/>
              <c:layout>
                <c:manualLayout>
                  <c:x val="4.2564944941290955E-2"/>
                  <c:y val="7.7922472935933323E-3"/>
                </c:manualLayout>
              </c:layout>
              <c:tx>
                <c:rich>
                  <a:bodyPr anchorCtr="0"/>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prstClr val="black"/>
                        </a:solidFill>
                        <a:latin typeface="+mn-lt"/>
                        <a:ea typeface="+mn-ea"/>
                        <a:cs typeface="+mn-cs"/>
                      </a:defRPr>
                    </a:pPr>
                    <a:r>
                      <a:rPr lang="en-US" sz="1400" b="1" i="0" u="none" strike="noStrike" kern="1200" baseline="0" dirty="0">
                        <a:solidFill>
                          <a:srgbClr val="00338D"/>
                        </a:solidFill>
                        <a:latin typeface="+mn-lt"/>
                        <a:ea typeface="+mn-ea"/>
                        <a:cs typeface="+mn-cs"/>
                      </a:rPr>
                      <a:t>5,75,834</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33325372200349379"/>
                      <c:h val="0.13709917482706471"/>
                    </c:manualLayout>
                  </c15:layout>
                  <c15:showDataLabelsRange val="0"/>
                </c:ext>
                <c:ext xmlns:c16="http://schemas.microsoft.com/office/drawing/2014/chart" uri="{C3380CC4-5D6E-409C-BE32-E72D297353CC}">
                  <c16:uniqueId val="{00000003-8071-4BC3-8B3B-9FB6383C08CE}"/>
                </c:ext>
              </c:extLst>
            </c:dLbl>
            <c:spPr>
              <a:noFill/>
              <a:ln>
                <a:noFill/>
              </a:ln>
              <a:effectLst/>
            </c:spPr>
            <c:txPr>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spPr>
              <a:ln w="28575">
                <a:solidFill>
                  <a:srgbClr val="0070C0"/>
                </a:solidFill>
              </a:ln>
            </c:spPr>
            <c:trendlineType val="power"/>
            <c:dispRSqr val="0"/>
            <c:dispEq val="0"/>
          </c:trendline>
          <c:cat>
            <c:strRef>
              <c:f>Sheet1!$C$8:$D$8</c:f>
              <c:strCache>
                <c:ptCount val="2"/>
                <c:pt idx="0">
                  <c:v>National Programmes</c:v>
                </c:pt>
                <c:pt idx="1">
                  <c:v>Participants Trained</c:v>
                </c:pt>
              </c:strCache>
            </c:strRef>
          </c:cat>
          <c:val>
            <c:numRef>
              <c:f>Sheet1!$C$9:$D$9</c:f>
              <c:numCache>
                <c:formatCode>General</c:formatCode>
                <c:ptCount val="2"/>
                <c:pt idx="0">
                  <c:v>16198</c:v>
                </c:pt>
                <c:pt idx="1">
                  <c:v>548815</c:v>
                </c:pt>
              </c:numCache>
            </c:numRef>
          </c:val>
          <c:extLst>
            <c:ext xmlns:c16="http://schemas.microsoft.com/office/drawing/2014/chart" uri="{C3380CC4-5D6E-409C-BE32-E72D297353CC}">
              <c16:uniqueId val="{00000005-8071-4BC3-8B3B-9FB6383C08CE}"/>
            </c:ext>
          </c:extLst>
        </c:ser>
        <c:dLbls>
          <c:showLegendKey val="0"/>
          <c:showVal val="0"/>
          <c:showCatName val="0"/>
          <c:showSerName val="0"/>
          <c:showPercent val="0"/>
          <c:showBubbleSize val="0"/>
        </c:dLbls>
        <c:gapWidth val="150"/>
        <c:axId val="1976000640"/>
        <c:axId val="1975994656"/>
      </c:barChart>
      <c:catAx>
        <c:axId val="1976000640"/>
        <c:scaling>
          <c:orientation val="minMax"/>
        </c:scaling>
        <c:delete val="0"/>
        <c:axPos val="b"/>
        <c:numFmt formatCode="General" sourceLinked="0"/>
        <c:majorTickMark val="none"/>
        <c:minorTickMark val="none"/>
        <c:tickLblPos val="nextTo"/>
        <c:crossAx val="1975994656"/>
        <c:crosses val="autoZero"/>
        <c:auto val="1"/>
        <c:lblAlgn val="ctr"/>
        <c:lblOffset val="100"/>
        <c:noMultiLvlLbl val="0"/>
      </c:catAx>
      <c:valAx>
        <c:axId val="1975994656"/>
        <c:scaling>
          <c:orientation val="minMax"/>
        </c:scaling>
        <c:delete val="0"/>
        <c:axPos val="l"/>
        <c:majorGridlines/>
        <c:numFmt formatCode="General" sourceLinked="1"/>
        <c:majorTickMark val="none"/>
        <c:minorTickMark val="none"/>
        <c:tickLblPos val="nextTo"/>
        <c:crossAx val="1976000640"/>
        <c:crosses val="autoZero"/>
        <c:crossBetween val="between"/>
      </c:valAx>
    </c:plotArea>
    <c:plotVisOnly val="1"/>
    <c:dispBlanksAs val="gap"/>
    <c:showDLblsOverMax val="0"/>
  </c:chart>
  <c:spPr>
    <a:ln>
      <a:solidFill>
        <a:srgbClr val="0070C0"/>
      </a:solid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tx>
        <c:rich>
          <a:bodyPr/>
          <a:lstStyle/>
          <a:p>
            <a:pPr>
              <a:defRPr>
                <a:latin typeface="Times New Roman" pitchFamily="18" charset="0"/>
                <a:cs typeface="Times New Roman" pitchFamily="18" charset="0"/>
              </a:defRPr>
            </a:pPr>
            <a:r>
              <a:rPr lang="en-US" sz="1200" dirty="0">
                <a:latin typeface="Arial" panose="020B0604020202020204" pitchFamily="34" charset="0"/>
                <a:cs typeface="Arial" panose="020B0604020202020204" pitchFamily="34" charset="0"/>
              </a:rPr>
              <a:t>Skill Development</a:t>
            </a:r>
          </a:p>
          <a:p>
            <a:pPr>
              <a:defRPr>
                <a:latin typeface="Times New Roman" pitchFamily="18" charset="0"/>
                <a:cs typeface="Times New Roman" pitchFamily="18" charset="0"/>
              </a:defRPr>
            </a:pPr>
            <a:r>
              <a:rPr lang="en-US" sz="1200" dirty="0" err="1">
                <a:latin typeface="Arial" panose="020B0604020202020204" pitchFamily="34" charset="0"/>
                <a:cs typeface="Arial" panose="020B0604020202020204" pitchFamily="34" charset="0"/>
              </a:rPr>
              <a:t>Programmes</a:t>
            </a:r>
            <a:endParaRPr lang="en-US" sz="1200" dirty="0">
              <a:latin typeface="Arial" panose="020B0604020202020204" pitchFamily="34" charset="0"/>
              <a:cs typeface="Arial" panose="020B0604020202020204" pitchFamily="34" charset="0"/>
            </a:endParaRPr>
          </a:p>
        </c:rich>
      </c:tx>
      <c:layout>
        <c:manualLayout>
          <c:xMode val="edge"/>
          <c:yMode val="edge"/>
          <c:x val="1.11045757442912E-3"/>
          <c:y val="2.8232093537882215E-3"/>
        </c:manualLayout>
      </c:layout>
      <c:overlay val="0"/>
    </c:title>
    <c:autoTitleDeleted val="0"/>
    <c:plotArea>
      <c:layout/>
      <c:barChart>
        <c:barDir val="col"/>
        <c:grouping val="clustered"/>
        <c:varyColors val="0"/>
        <c:ser>
          <c:idx val="0"/>
          <c:order val="0"/>
          <c:spPr>
            <a:solidFill>
              <a:srgbClr val="00B050"/>
            </a:solidFill>
          </c:spPr>
          <c:invertIfNegative val="0"/>
          <c:dLbls>
            <c:dLbl>
              <c:idx val="0"/>
              <c:tx>
                <c:rich>
                  <a:bodyPr/>
                  <a:lstStyle/>
                  <a:p>
                    <a:r>
                      <a:rPr lang="en-US" dirty="0">
                        <a:solidFill>
                          <a:srgbClr val="00338D"/>
                        </a:solidFill>
                      </a:rPr>
                      <a:t>6,139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B4E-4218-BE04-09EBE7FC752B}"/>
                </c:ext>
              </c:extLst>
            </c:dLbl>
            <c:dLbl>
              <c:idx val="1"/>
              <c:layout>
                <c:manualLayout>
                  <c:x val="3.4470336209582161E-2"/>
                  <c:y val="-7.4929731406184655E-2"/>
                </c:manualLayout>
              </c:layout>
              <c:tx>
                <c:rich>
                  <a:bodyPr anchorCtr="0"/>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prstClr val="black"/>
                        </a:solidFill>
                        <a:latin typeface="+mn-lt"/>
                        <a:ea typeface="+mn-ea"/>
                        <a:cs typeface="+mn-cs"/>
                      </a:defRPr>
                    </a:pPr>
                    <a:r>
                      <a:rPr lang="en-US" sz="1400" b="1" i="0" u="none" strike="noStrike" kern="1200" baseline="0" dirty="0">
                        <a:solidFill>
                          <a:srgbClr val="00338D"/>
                        </a:solidFill>
                        <a:latin typeface="+mn-lt"/>
                        <a:ea typeface="+mn-ea"/>
                        <a:cs typeface="+mn-cs"/>
                      </a:rPr>
                      <a:t>1,90,156</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27727235672116424"/>
                      <c:h val="0.17845056566405004"/>
                    </c:manualLayout>
                  </c15:layout>
                  <c15:showDataLabelsRange val="0"/>
                </c:ext>
                <c:ext xmlns:c16="http://schemas.microsoft.com/office/drawing/2014/chart" uri="{C3380CC4-5D6E-409C-BE32-E72D297353CC}">
                  <c16:uniqueId val="{00000001-5B4E-4218-BE04-09EBE7FC752B}"/>
                </c:ext>
              </c:extLst>
            </c:dLbl>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spPr>
              <a:ln w="28575">
                <a:solidFill>
                  <a:srgbClr val="0070C0"/>
                </a:solidFill>
              </a:ln>
            </c:spPr>
            <c:trendlineType val="power"/>
            <c:dispRSqr val="0"/>
            <c:dispEq val="0"/>
          </c:trendline>
          <c:cat>
            <c:strRef>
              <c:f>Sheet1!$I$8:$J$8</c:f>
              <c:strCache>
                <c:ptCount val="2"/>
                <c:pt idx="0">
                  <c:v>Skill Development Programmes</c:v>
                </c:pt>
                <c:pt idx="1">
                  <c:v>Participants Trained</c:v>
                </c:pt>
              </c:strCache>
            </c:strRef>
          </c:cat>
          <c:val>
            <c:numRef>
              <c:f>Sheet1!$I$9:$J$9</c:f>
              <c:numCache>
                <c:formatCode>General</c:formatCode>
                <c:ptCount val="2"/>
                <c:pt idx="0">
                  <c:v>3908</c:v>
                </c:pt>
                <c:pt idx="1">
                  <c:v>118531</c:v>
                </c:pt>
              </c:numCache>
            </c:numRef>
          </c:val>
          <c:extLst>
            <c:ext xmlns:c16="http://schemas.microsoft.com/office/drawing/2014/chart" uri="{C3380CC4-5D6E-409C-BE32-E72D297353CC}">
              <c16:uniqueId val="{00000003-5B4E-4218-BE04-09EBE7FC752B}"/>
            </c:ext>
          </c:extLst>
        </c:ser>
        <c:dLbls>
          <c:showLegendKey val="0"/>
          <c:showVal val="0"/>
          <c:showCatName val="0"/>
          <c:showSerName val="0"/>
          <c:showPercent val="0"/>
          <c:showBubbleSize val="0"/>
        </c:dLbls>
        <c:gapWidth val="150"/>
        <c:axId val="1976001184"/>
        <c:axId val="1975987040"/>
      </c:barChart>
      <c:catAx>
        <c:axId val="1976001184"/>
        <c:scaling>
          <c:orientation val="minMax"/>
        </c:scaling>
        <c:delete val="0"/>
        <c:axPos val="b"/>
        <c:numFmt formatCode="General" sourceLinked="0"/>
        <c:majorTickMark val="none"/>
        <c:minorTickMark val="none"/>
        <c:tickLblPos val="nextTo"/>
        <c:crossAx val="1975987040"/>
        <c:crosses val="autoZero"/>
        <c:auto val="1"/>
        <c:lblAlgn val="ctr"/>
        <c:lblOffset val="100"/>
        <c:noMultiLvlLbl val="0"/>
      </c:catAx>
      <c:valAx>
        <c:axId val="1975987040"/>
        <c:scaling>
          <c:orientation val="minMax"/>
        </c:scaling>
        <c:delete val="0"/>
        <c:axPos val="l"/>
        <c:majorGridlines/>
        <c:numFmt formatCode="General" sourceLinked="1"/>
        <c:majorTickMark val="none"/>
        <c:minorTickMark val="none"/>
        <c:tickLblPos val="nextTo"/>
        <c:crossAx val="1976001184"/>
        <c:crosses val="autoZero"/>
        <c:crossBetween val="between"/>
      </c:valAx>
    </c:plotArea>
    <c:plotVisOnly val="1"/>
    <c:dispBlanksAs val="gap"/>
    <c:showDLblsOverMax val="0"/>
  </c:chart>
  <c:spPr>
    <a:ln>
      <a:solidFill>
        <a:srgbClr val="0070C0"/>
      </a:solid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latin typeface="Times New Roman" pitchFamily="18" charset="0"/>
                <a:cs typeface="Times New Roman" pitchFamily="18" charset="0"/>
              </a:defRPr>
            </a:pPr>
            <a:r>
              <a:rPr lang="en-US" sz="1200" dirty="0">
                <a:latin typeface="Arial" panose="020B0604020202020204" pitchFamily="34" charset="0"/>
                <a:cs typeface="Arial" panose="020B0604020202020204" pitchFamily="34" charset="0"/>
              </a:rPr>
              <a:t>Research</a:t>
            </a:r>
            <a:r>
              <a:rPr lang="en-US" sz="1200" baseline="0" dirty="0">
                <a:latin typeface="Arial" panose="020B0604020202020204" pitchFamily="34" charset="0"/>
                <a:cs typeface="Arial" panose="020B0604020202020204" pitchFamily="34" charset="0"/>
              </a:rPr>
              <a:t> Projects</a:t>
            </a:r>
            <a:endParaRPr lang="en-US" sz="1200" dirty="0">
              <a:latin typeface="Arial" panose="020B0604020202020204" pitchFamily="34" charset="0"/>
              <a:cs typeface="Arial" panose="020B0604020202020204" pitchFamily="34" charset="0"/>
            </a:endParaRPr>
          </a:p>
        </c:rich>
      </c:tx>
      <c:layout>
        <c:manualLayout>
          <c:xMode val="edge"/>
          <c:yMode val="edge"/>
          <c:x val="2.2645706367423812E-2"/>
          <c:y val="2.8231846144885834E-2"/>
        </c:manualLayout>
      </c:layout>
      <c:overlay val="0"/>
    </c:title>
    <c:autoTitleDeleted val="0"/>
    <c:plotArea>
      <c:layout/>
      <c:barChart>
        <c:barDir val="col"/>
        <c:grouping val="clustered"/>
        <c:varyColors val="0"/>
        <c:ser>
          <c:idx val="0"/>
          <c:order val="0"/>
          <c:invertIfNegative val="0"/>
          <c:dPt>
            <c:idx val="0"/>
            <c:invertIfNegative val="0"/>
            <c:bubble3D val="0"/>
            <c:spPr>
              <a:solidFill>
                <a:srgbClr val="7030A0"/>
              </a:solidFill>
            </c:spPr>
            <c:extLst>
              <c:ext xmlns:c16="http://schemas.microsoft.com/office/drawing/2014/chart" uri="{C3380CC4-5D6E-409C-BE32-E72D297353CC}">
                <c16:uniqueId val="{00000001-E636-421A-98EC-C51830AF4D16}"/>
              </c:ext>
            </c:extLst>
          </c:dPt>
          <c:dLbls>
            <c:dLbl>
              <c:idx val="0"/>
              <c:layout>
                <c:manualLayout>
                  <c:x val="-1.5353021266050048E-2"/>
                  <c:y val="0.16374470764033791"/>
                </c:manualLayout>
              </c:layout>
              <c:tx>
                <c:rich>
                  <a:bodyPr/>
                  <a:lstStyle/>
                  <a:p>
                    <a:pPr>
                      <a:defRPr sz="1400" b="1">
                        <a:solidFill>
                          <a:schemeClr val="bg1"/>
                        </a:solidFill>
                      </a:defRPr>
                    </a:pPr>
                    <a:r>
                      <a:rPr lang="en-US" dirty="0"/>
                      <a:t>959</a:t>
                    </a:r>
                  </a:p>
                </c:rich>
              </c:tx>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636-421A-98EC-C51830AF4D16}"/>
                </c:ext>
              </c:extLst>
            </c:dLbl>
            <c:spPr>
              <a:noFill/>
              <a:ln>
                <a:noFill/>
              </a:ln>
              <a:effectLst/>
            </c:spPr>
            <c:txPr>
              <a:bodyPr/>
              <a:lstStyle/>
              <a:p>
                <a:pPr>
                  <a:defRPr sz="1400" b="1">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Sheet1!$G$9</c:f>
              <c:numCache>
                <c:formatCode>General</c:formatCode>
                <c:ptCount val="1"/>
                <c:pt idx="0">
                  <c:v>947</c:v>
                </c:pt>
              </c:numCache>
            </c:numRef>
          </c:val>
          <c:extLst>
            <c:ext xmlns:c16="http://schemas.microsoft.com/office/drawing/2014/chart" uri="{C3380CC4-5D6E-409C-BE32-E72D297353CC}">
              <c16:uniqueId val="{00000002-E636-421A-98EC-C51830AF4D16}"/>
            </c:ext>
          </c:extLst>
        </c:ser>
        <c:dLbls>
          <c:showLegendKey val="0"/>
          <c:showVal val="0"/>
          <c:showCatName val="0"/>
          <c:showSerName val="0"/>
          <c:showPercent val="0"/>
          <c:showBubbleSize val="0"/>
        </c:dLbls>
        <c:gapWidth val="150"/>
        <c:axId val="1975989216"/>
        <c:axId val="1975989760"/>
      </c:barChart>
      <c:catAx>
        <c:axId val="1975989216"/>
        <c:scaling>
          <c:orientation val="minMax"/>
        </c:scaling>
        <c:delete val="1"/>
        <c:axPos val="b"/>
        <c:majorTickMark val="none"/>
        <c:minorTickMark val="none"/>
        <c:tickLblPos val="none"/>
        <c:crossAx val="1975989760"/>
        <c:crosses val="autoZero"/>
        <c:auto val="1"/>
        <c:lblAlgn val="ctr"/>
        <c:lblOffset val="100"/>
        <c:noMultiLvlLbl val="0"/>
      </c:catAx>
      <c:valAx>
        <c:axId val="1975989760"/>
        <c:scaling>
          <c:orientation val="minMax"/>
        </c:scaling>
        <c:delete val="0"/>
        <c:axPos val="l"/>
        <c:majorGridlines/>
        <c:numFmt formatCode="General" sourceLinked="1"/>
        <c:majorTickMark val="none"/>
        <c:minorTickMark val="none"/>
        <c:tickLblPos val="nextTo"/>
        <c:crossAx val="1975989216"/>
        <c:crosses val="autoZero"/>
        <c:crossBetween val="between"/>
      </c:valAx>
    </c:plotArea>
    <c:plotVisOnly val="1"/>
    <c:dispBlanksAs val="gap"/>
    <c:showDLblsOverMax val="0"/>
  </c:chart>
  <c:spPr>
    <a:ln>
      <a:solidFill>
        <a:srgbClr val="5B9BD5">
          <a:shade val="50000"/>
        </a:srgbClr>
      </a:solidFill>
    </a:ln>
  </c:spPr>
  <c:externalData r:id="rId2">
    <c:autoUpdate val="0"/>
  </c:externalData>
</c:chartSpace>
</file>

<file path=ppt/diagrams/_rels/data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image" Target="../media/image5.jpeg"/><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eg"/></Relationships>
</file>

<file path=ppt/diagrams/_rels/data1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image" Target="../media/image81.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image" Target="../media/image5.jpeg"/><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image" Target="../media/image81.jpe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1CBC74-3BF5-499D-8D7C-718C0758523F}"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31481652-294A-491B-86BC-F3B93EF92509}">
      <dgm:prSet phldrT="[Text]"/>
      <dgm:spPr/>
      <dgm:t>
        <a:bodyPr/>
        <a:lstStyle/>
        <a:p>
          <a:pPr>
            <a:buClrTx/>
            <a:buFont typeface="Arial" panose="020B0604020202020204" pitchFamily="34" charset="0"/>
            <a:buChar char="•"/>
          </a:pPr>
          <a:r>
            <a:rPr lang="en-US" dirty="0">
              <a:latin typeface="Aptos Display" panose="020B0004020202020204" pitchFamily="34" charset="0"/>
              <a:cs typeface="Arial" panose="020B0604020202020204" pitchFamily="34" charset="0"/>
            </a:rPr>
            <a:t>Formalization and inclusion</a:t>
          </a:r>
        </a:p>
      </dgm:t>
    </dgm:pt>
    <dgm:pt modelId="{B739C7B1-4500-4C6E-8437-62534AB89A4A}" type="parTrans" cxnId="{82768714-F7CF-4235-9AFF-D04AA082E9B3}">
      <dgm:prSet/>
      <dgm:spPr/>
      <dgm:t>
        <a:bodyPr/>
        <a:lstStyle/>
        <a:p>
          <a:endParaRPr lang="en-US"/>
        </a:p>
      </dgm:t>
    </dgm:pt>
    <dgm:pt modelId="{13296569-0795-498F-825D-869702ECBA28}" type="sibTrans" cxnId="{82768714-F7CF-4235-9AFF-D04AA082E9B3}">
      <dgm:prSet/>
      <dgm:spPr/>
      <dgm:t>
        <a:bodyPr/>
        <a:lstStyle/>
        <a:p>
          <a:endParaRPr lang="en-US"/>
        </a:p>
      </dgm:t>
    </dgm:pt>
    <dgm:pt modelId="{9A51147B-31FC-464E-B4C8-AB6F35871BA4}">
      <dgm:prSet/>
      <dgm:spPr/>
      <dgm:t>
        <a:bodyPr/>
        <a:lstStyle/>
        <a:p>
          <a:pPr>
            <a:buClrTx/>
            <a:buFont typeface="Arial" panose="020B0604020202020204" pitchFamily="34" charset="0"/>
            <a:buChar char="•"/>
          </a:pPr>
          <a:r>
            <a:rPr lang="en-US" dirty="0">
              <a:latin typeface="Aptos Display" panose="020B0004020202020204" pitchFamily="34" charset="0"/>
              <a:cs typeface="Arial" panose="020B0604020202020204" pitchFamily="34" charset="0"/>
            </a:rPr>
            <a:t>Access to credit</a:t>
          </a:r>
        </a:p>
      </dgm:t>
    </dgm:pt>
    <dgm:pt modelId="{14E0747A-F244-41FC-9C6A-9F71E5636C53}" type="parTrans" cxnId="{7D6C5371-5063-4D60-97A5-578D9EDCA274}">
      <dgm:prSet/>
      <dgm:spPr/>
      <dgm:t>
        <a:bodyPr/>
        <a:lstStyle/>
        <a:p>
          <a:endParaRPr lang="en-US"/>
        </a:p>
      </dgm:t>
    </dgm:pt>
    <dgm:pt modelId="{251DC4BB-728B-4C51-96B0-B0D607AE95C9}" type="sibTrans" cxnId="{7D6C5371-5063-4D60-97A5-578D9EDCA274}">
      <dgm:prSet/>
      <dgm:spPr/>
      <dgm:t>
        <a:bodyPr/>
        <a:lstStyle/>
        <a:p>
          <a:endParaRPr lang="en-US"/>
        </a:p>
      </dgm:t>
    </dgm:pt>
    <dgm:pt modelId="{385958E6-394A-413A-BF4E-C932FDEB522B}">
      <dgm:prSet/>
      <dgm:spPr/>
      <dgm:t>
        <a:bodyPr/>
        <a:lstStyle/>
        <a:p>
          <a:pPr>
            <a:buClrTx/>
            <a:buFont typeface="Arial" panose="020B0604020202020204" pitchFamily="34" charset="0"/>
            <a:buChar char="•"/>
          </a:pPr>
          <a:r>
            <a:rPr lang="en-US" dirty="0">
              <a:latin typeface="Aptos Display" panose="020B0004020202020204" pitchFamily="34" charset="0"/>
              <a:cs typeface="Arial" panose="020B0604020202020204" pitchFamily="34" charset="0"/>
            </a:rPr>
            <a:t>Access to finance</a:t>
          </a:r>
        </a:p>
      </dgm:t>
    </dgm:pt>
    <dgm:pt modelId="{8A0E0279-51F6-4223-9A91-917CBBCC77A8}" type="parTrans" cxnId="{14D6942E-BC0B-4CDA-A1F4-9664436367D2}">
      <dgm:prSet/>
      <dgm:spPr/>
      <dgm:t>
        <a:bodyPr/>
        <a:lstStyle/>
        <a:p>
          <a:endParaRPr lang="en-US"/>
        </a:p>
      </dgm:t>
    </dgm:pt>
    <dgm:pt modelId="{7FB44257-FB1F-4E9F-B1D6-CB40BD2E6D41}" type="sibTrans" cxnId="{14D6942E-BC0B-4CDA-A1F4-9664436367D2}">
      <dgm:prSet/>
      <dgm:spPr/>
      <dgm:t>
        <a:bodyPr/>
        <a:lstStyle/>
        <a:p>
          <a:endParaRPr lang="en-US"/>
        </a:p>
      </dgm:t>
    </dgm:pt>
    <dgm:pt modelId="{213ABAE5-93D0-4DFF-B9AA-443F5E818619}">
      <dgm:prSet/>
      <dgm:spPr/>
      <dgm:t>
        <a:bodyPr/>
        <a:lstStyle/>
        <a:p>
          <a:pPr>
            <a:buClrTx/>
            <a:buFont typeface="Arial" panose="020B0604020202020204" pitchFamily="34" charset="0"/>
            <a:buChar char="•"/>
          </a:pPr>
          <a:r>
            <a:rPr lang="en-US" dirty="0">
              <a:latin typeface="Aptos Display" panose="020B0004020202020204" pitchFamily="34" charset="0"/>
              <a:cs typeface="Arial" panose="020B0604020202020204" pitchFamily="34" charset="0"/>
            </a:rPr>
            <a:t>Access to market</a:t>
          </a:r>
        </a:p>
      </dgm:t>
    </dgm:pt>
    <dgm:pt modelId="{BF3E83FA-BB08-4443-99A2-0EBAE6A83825}" type="parTrans" cxnId="{EF5A9927-08FF-4368-BE73-DE16E64CA3A6}">
      <dgm:prSet/>
      <dgm:spPr/>
      <dgm:t>
        <a:bodyPr/>
        <a:lstStyle/>
        <a:p>
          <a:endParaRPr lang="en-US"/>
        </a:p>
      </dgm:t>
    </dgm:pt>
    <dgm:pt modelId="{4A6DF1B9-4664-4A48-9A1B-2FBB376F34FA}" type="sibTrans" cxnId="{EF5A9927-08FF-4368-BE73-DE16E64CA3A6}">
      <dgm:prSet/>
      <dgm:spPr/>
      <dgm:t>
        <a:bodyPr/>
        <a:lstStyle/>
        <a:p>
          <a:endParaRPr lang="en-US"/>
        </a:p>
      </dgm:t>
    </dgm:pt>
    <dgm:pt modelId="{8E3AAA58-3804-4401-8FB5-EE250E20F0E3}">
      <dgm:prSet custT="1"/>
      <dgm:spPr/>
      <dgm:t>
        <a:bodyPr/>
        <a:lstStyle/>
        <a:p>
          <a:pPr>
            <a:buClrTx/>
            <a:buFont typeface="Arial" panose="020B0604020202020204" pitchFamily="34" charset="0"/>
            <a:buChar char="•"/>
          </a:pPr>
          <a:r>
            <a:rPr lang="en-US" sz="2133" kern="1200">
              <a:latin typeface="Aptos Display" panose="020B0004020202020204" pitchFamily="34" charset="0"/>
              <a:ea typeface="+mn-ea"/>
              <a:cs typeface="Arial" panose="020B0604020202020204" pitchFamily="34" charset="0"/>
            </a:rPr>
            <a:t>Access</a:t>
          </a:r>
          <a:r>
            <a:rPr lang="en-US" sz="2200" kern="1200">
              <a:latin typeface="Aptos Display" panose="020B0004020202020204" pitchFamily="34" charset="0"/>
              <a:cs typeface="Arial" panose="020B0604020202020204" pitchFamily="34" charset="0"/>
            </a:rPr>
            <a:t> to technology</a:t>
          </a:r>
          <a:endParaRPr lang="en-US" sz="2200" kern="1200" dirty="0">
            <a:latin typeface="Aptos Display" panose="020B0004020202020204" pitchFamily="34" charset="0"/>
            <a:cs typeface="Arial" panose="020B0604020202020204" pitchFamily="34" charset="0"/>
          </a:endParaRPr>
        </a:p>
      </dgm:t>
    </dgm:pt>
    <dgm:pt modelId="{444958CA-BFBB-4ABE-9B1E-0ACC63EDC405}" type="parTrans" cxnId="{483B11CC-3B2D-4613-8272-DC58F188CBBB}">
      <dgm:prSet/>
      <dgm:spPr/>
      <dgm:t>
        <a:bodyPr/>
        <a:lstStyle/>
        <a:p>
          <a:endParaRPr lang="en-US"/>
        </a:p>
      </dgm:t>
    </dgm:pt>
    <dgm:pt modelId="{7D277BE9-DEA2-4C3B-9184-5CED68A9A2EC}" type="sibTrans" cxnId="{483B11CC-3B2D-4613-8272-DC58F188CBBB}">
      <dgm:prSet/>
      <dgm:spPr/>
      <dgm:t>
        <a:bodyPr/>
        <a:lstStyle/>
        <a:p>
          <a:endParaRPr lang="en-US"/>
        </a:p>
      </dgm:t>
    </dgm:pt>
    <dgm:pt modelId="{1EF227B6-B7FA-4F38-99F1-EBC3A6549EA3}">
      <dgm:prSet/>
      <dgm:spPr/>
      <dgm:t>
        <a:bodyPr/>
        <a:lstStyle/>
        <a:p>
          <a:pPr>
            <a:buClrTx/>
            <a:buFont typeface="Arial" panose="020B0604020202020204" pitchFamily="34" charset="0"/>
            <a:buChar char="•"/>
          </a:pPr>
          <a:r>
            <a:rPr lang="en-US" dirty="0">
              <a:latin typeface="Aptos Display" panose="020B0004020202020204" pitchFamily="34" charset="0"/>
              <a:cs typeface="Arial" panose="020B0604020202020204" pitchFamily="34" charset="0"/>
            </a:rPr>
            <a:t>Access to digitalization</a:t>
          </a:r>
        </a:p>
      </dgm:t>
    </dgm:pt>
    <dgm:pt modelId="{4CFBACB3-2414-4560-ADB0-B1E5FAA1B716}" type="parTrans" cxnId="{FA87599A-61E1-4246-8C46-B2993ACFAD23}">
      <dgm:prSet/>
      <dgm:spPr/>
      <dgm:t>
        <a:bodyPr/>
        <a:lstStyle/>
        <a:p>
          <a:endParaRPr lang="en-US"/>
        </a:p>
      </dgm:t>
    </dgm:pt>
    <dgm:pt modelId="{24A0D8C1-24A7-47EC-9013-2D89AE96FFE2}" type="sibTrans" cxnId="{FA87599A-61E1-4246-8C46-B2993ACFAD23}">
      <dgm:prSet/>
      <dgm:spPr/>
      <dgm:t>
        <a:bodyPr/>
        <a:lstStyle/>
        <a:p>
          <a:endParaRPr lang="en-US"/>
        </a:p>
      </dgm:t>
    </dgm:pt>
    <dgm:pt modelId="{5670210C-BC0F-4B2D-96F4-15A3557EE5DC}">
      <dgm:prSet/>
      <dgm:spPr/>
      <dgm:t>
        <a:bodyPr/>
        <a:lstStyle/>
        <a:p>
          <a:pPr>
            <a:buClrTx/>
            <a:buFont typeface="Arial" panose="020B0604020202020204" pitchFamily="34" charset="0"/>
            <a:buChar char="•"/>
          </a:pPr>
          <a:r>
            <a:rPr lang="en-US" dirty="0">
              <a:latin typeface="Aptos Display" panose="020B0004020202020204" pitchFamily="34" charset="0"/>
              <a:cs typeface="Arial" panose="020B0604020202020204" pitchFamily="34" charset="0"/>
            </a:rPr>
            <a:t>Infrastructural bottlenecks</a:t>
          </a:r>
        </a:p>
      </dgm:t>
    </dgm:pt>
    <dgm:pt modelId="{F45869C8-37EC-4536-AE88-2F74480023CD}" type="parTrans" cxnId="{ED4D3C68-1292-47B7-B703-97A05B3C4693}">
      <dgm:prSet/>
      <dgm:spPr/>
      <dgm:t>
        <a:bodyPr/>
        <a:lstStyle/>
        <a:p>
          <a:endParaRPr lang="en-US"/>
        </a:p>
      </dgm:t>
    </dgm:pt>
    <dgm:pt modelId="{F52C52DE-E9DA-4698-B24B-C3502AF126F4}" type="sibTrans" cxnId="{ED4D3C68-1292-47B7-B703-97A05B3C4693}">
      <dgm:prSet/>
      <dgm:spPr/>
      <dgm:t>
        <a:bodyPr/>
        <a:lstStyle/>
        <a:p>
          <a:endParaRPr lang="en-US"/>
        </a:p>
      </dgm:t>
    </dgm:pt>
    <dgm:pt modelId="{AF42FFE9-5515-41B0-BC71-3C9AFF2B5450}">
      <dgm:prSet/>
      <dgm:spPr/>
      <dgm:t>
        <a:bodyPr/>
        <a:lstStyle/>
        <a:p>
          <a:pPr>
            <a:buClrTx/>
            <a:buFont typeface="Arial" panose="020B0604020202020204" pitchFamily="34" charset="0"/>
            <a:buChar char="•"/>
          </a:pPr>
          <a:r>
            <a:rPr lang="en-US" dirty="0">
              <a:latin typeface="Aptos Display" panose="020B0004020202020204" pitchFamily="34" charset="0"/>
              <a:cs typeface="Arial" panose="020B0604020202020204" pitchFamily="34" charset="0"/>
            </a:rPr>
            <a:t>Inadequate skilling/ reskilling </a:t>
          </a:r>
        </a:p>
      </dgm:t>
    </dgm:pt>
    <dgm:pt modelId="{CE8C00BE-8357-4FA1-90EB-7A46198E76DC}" type="parTrans" cxnId="{4FB57BF6-3C63-468A-8416-8273206DE512}">
      <dgm:prSet/>
      <dgm:spPr/>
      <dgm:t>
        <a:bodyPr/>
        <a:lstStyle/>
        <a:p>
          <a:endParaRPr lang="en-US"/>
        </a:p>
      </dgm:t>
    </dgm:pt>
    <dgm:pt modelId="{A57381B7-8186-42D5-A425-7AFC8F87F662}" type="sibTrans" cxnId="{4FB57BF6-3C63-468A-8416-8273206DE512}">
      <dgm:prSet/>
      <dgm:spPr/>
      <dgm:t>
        <a:bodyPr/>
        <a:lstStyle/>
        <a:p>
          <a:endParaRPr lang="en-US"/>
        </a:p>
      </dgm:t>
    </dgm:pt>
    <dgm:pt modelId="{CE234180-B9E2-41F0-A6D5-00A563256303}" type="pres">
      <dgm:prSet presAssocID="{C11CBC74-3BF5-499D-8D7C-718C0758523F}" presName="linear" presStyleCnt="0">
        <dgm:presLayoutVars>
          <dgm:animLvl val="lvl"/>
          <dgm:resizeHandles val="exact"/>
        </dgm:presLayoutVars>
      </dgm:prSet>
      <dgm:spPr/>
    </dgm:pt>
    <dgm:pt modelId="{86DAD68A-B7DF-4BEC-8E6F-D7F83DE49D19}" type="pres">
      <dgm:prSet presAssocID="{31481652-294A-491B-86BC-F3B93EF92509}" presName="parentText" presStyleLbl="node1" presStyleIdx="0" presStyleCnt="8">
        <dgm:presLayoutVars>
          <dgm:chMax val="0"/>
          <dgm:bulletEnabled val="1"/>
        </dgm:presLayoutVars>
      </dgm:prSet>
      <dgm:spPr/>
    </dgm:pt>
    <dgm:pt modelId="{A4F124BC-3FD2-4269-A7A1-3ADBEF3566C7}" type="pres">
      <dgm:prSet presAssocID="{13296569-0795-498F-825D-869702ECBA28}" presName="spacer" presStyleCnt="0"/>
      <dgm:spPr/>
    </dgm:pt>
    <dgm:pt modelId="{5FF45A74-25B0-44EA-AE55-A3168CE1F512}" type="pres">
      <dgm:prSet presAssocID="{9A51147B-31FC-464E-B4C8-AB6F35871BA4}" presName="parentText" presStyleLbl="node1" presStyleIdx="1" presStyleCnt="8">
        <dgm:presLayoutVars>
          <dgm:chMax val="0"/>
          <dgm:bulletEnabled val="1"/>
        </dgm:presLayoutVars>
      </dgm:prSet>
      <dgm:spPr/>
    </dgm:pt>
    <dgm:pt modelId="{07279714-31D4-41CF-B4B3-9EFEA17884E4}" type="pres">
      <dgm:prSet presAssocID="{251DC4BB-728B-4C51-96B0-B0D607AE95C9}" presName="spacer" presStyleCnt="0"/>
      <dgm:spPr/>
    </dgm:pt>
    <dgm:pt modelId="{B9F0B432-F0E8-46CC-97C9-F56F6E225901}" type="pres">
      <dgm:prSet presAssocID="{385958E6-394A-413A-BF4E-C932FDEB522B}" presName="parentText" presStyleLbl="node1" presStyleIdx="2" presStyleCnt="8">
        <dgm:presLayoutVars>
          <dgm:chMax val="0"/>
          <dgm:bulletEnabled val="1"/>
        </dgm:presLayoutVars>
      </dgm:prSet>
      <dgm:spPr/>
    </dgm:pt>
    <dgm:pt modelId="{795B235C-2BA0-412A-8384-9B7D114E3A9E}" type="pres">
      <dgm:prSet presAssocID="{7FB44257-FB1F-4E9F-B1D6-CB40BD2E6D41}" presName="spacer" presStyleCnt="0"/>
      <dgm:spPr/>
    </dgm:pt>
    <dgm:pt modelId="{B9563724-5006-4548-886E-837AC5986E01}" type="pres">
      <dgm:prSet presAssocID="{213ABAE5-93D0-4DFF-B9AA-443F5E818619}" presName="parentText" presStyleLbl="node1" presStyleIdx="3" presStyleCnt="8">
        <dgm:presLayoutVars>
          <dgm:chMax val="0"/>
          <dgm:bulletEnabled val="1"/>
        </dgm:presLayoutVars>
      </dgm:prSet>
      <dgm:spPr/>
    </dgm:pt>
    <dgm:pt modelId="{FD8688DA-BF60-4E93-BB8E-1FFACF2055CC}" type="pres">
      <dgm:prSet presAssocID="{4A6DF1B9-4664-4A48-9A1B-2FBB376F34FA}" presName="spacer" presStyleCnt="0"/>
      <dgm:spPr/>
    </dgm:pt>
    <dgm:pt modelId="{64C0198C-D314-4564-94A0-09F39C5E00A3}" type="pres">
      <dgm:prSet presAssocID="{8E3AAA58-3804-4401-8FB5-EE250E20F0E3}" presName="parentText" presStyleLbl="node1" presStyleIdx="4" presStyleCnt="8">
        <dgm:presLayoutVars>
          <dgm:chMax val="0"/>
          <dgm:bulletEnabled val="1"/>
        </dgm:presLayoutVars>
      </dgm:prSet>
      <dgm:spPr/>
    </dgm:pt>
    <dgm:pt modelId="{E74B7085-581C-4A11-AB6A-E57D459ADCD7}" type="pres">
      <dgm:prSet presAssocID="{7D277BE9-DEA2-4C3B-9184-5CED68A9A2EC}" presName="spacer" presStyleCnt="0"/>
      <dgm:spPr/>
    </dgm:pt>
    <dgm:pt modelId="{304D25E9-D66D-45F5-B1CB-1DB1B7B229A4}" type="pres">
      <dgm:prSet presAssocID="{1EF227B6-B7FA-4F38-99F1-EBC3A6549EA3}" presName="parentText" presStyleLbl="node1" presStyleIdx="5" presStyleCnt="8">
        <dgm:presLayoutVars>
          <dgm:chMax val="0"/>
          <dgm:bulletEnabled val="1"/>
        </dgm:presLayoutVars>
      </dgm:prSet>
      <dgm:spPr/>
    </dgm:pt>
    <dgm:pt modelId="{641725AB-0813-430C-B106-40FB9891DC9B}" type="pres">
      <dgm:prSet presAssocID="{24A0D8C1-24A7-47EC-9013-2D89AE96FFE2}" presName="spacer" presStyleCnt="0"/>
      <dgm:spPr/>
    </dgm:pt>
    <dgm:pt modelId="{F9CB92EA-86DC-4DD0-AF6C-0923A6DCE854}" type="pres">
      <dgm:prSet presAssocID="{5670210C-BC0F-4B2D-96F4-15A3557EE5DC}" presName="parentText" presStyleLbl="node1" presStyleIdx="6" presStyleCnt="8">
        <dgm:presLayoutVars>
          <dgm:chMax val="0"/>
          <dgm:bulletEnabled val="1"/>
        </dgm:presLayoutVars>
      </dgm:prSet>
      <dgm:spPr/>
    </dgm:pt>
    <dgm:pt modelId="{AD77CDE3-B409-4914-9AE9-BED5B13E19C8}" type="pres">
      <dgm:prSet presAssocID="{F52C52DE-E9DA-4698-B24B-C3502AF126F4}" presName="spacer" presStyleCnt="0"/>
      <dgm:spPr/>
    </dgm:pt>
    <dgm:pt modelId="{EDF4E329-BF04-40A2-AAD3-D8CD22198256}" type="pres">
      <dgm:prSet presAssocID="{AF42FFE9-5515-41B0-BC71-3C9AFF2B5450}" presName="parentText" presStyleLbl="node1" presStyleIdx="7" presStyleCnt="8">
        <dgm:presLayoutVars>
          <dgm:chMax val="0"/>
          <dgm:bulletEnabled val="1"/>
        </dgm:presLayoutVars>
      </dgm:prSet>
      <dgm:spPr/>
    </dgm:pt>
  </dgm:ptLst>
  <dgm:cxnLst>
    <dgm:cxn modelId="{82768714-F7CF-4235-9AFF-D04AA082E9B3}" srcId="{C11CBC74-3BF5-499D-8D7C-718C0758523F}" destId="{31481652-294A-491B-86BC-F3B93EF92509}" srcOrd="0" destOrd="0" parTransId="{B739C7B1-4500-4C6E-8437-62534AB89A4A}" sibTransId="{13296569-0795-498F-825D-869702ECBA28}"/>
    <dgm:cxn modelId="{EF5A9927-08FF-4368-BE73-DE16E64CA3A6}" srcId="{C11CBC74-3BF5-499D-8D7C-718C0758523F}" destId="{213ABAE5-93D0-4DFF-B9AA-443F5E818619}" srcOrd="3" destOrd="0" parTransId="{BF3E83FA-BB08-4443-99A2-0EBAE6A83825}" sibTransId="{4A6DF1B9-4664-4A48-9A1B-2FBB376F34FA}"/>
    <dgm:cxn modelId="{14D6942E-BC0B-4CDA-A1F4-9664436367D2}" srcId="{C11CBC74-3BF5-499D-8D7C-718C0758523F}" destId="{385958E6-394A-413A-BF4E-C932FDEB522B}" srcOrd="2" destOrd="0" parTransId="{8A0E0279-51F6-4223-9A91-917CBBCC77A8}" sibTransId="{7FB44257-FB1F-4E9F-B1D6-CB40BD2E6D41}"/>
    <dgm:cxn modelId="{F5FA945F-0099-464E-A2E5-3B7DC24177D8}" type="presOf" srcId="{385958E6-394A-413A-BF4E-C932FDEB522B}" destId="{B9F0B432-F0E8-46CC-97C9-F56F6E225901}" srcOrd="0" destOrd="0" presId="urn:microsoft.com/office/officeart/2005/8/layout/vList2"/>
    <dgm:cxn modelId="{ED4D3C68-1292-47B7-B703-97A05B3C4693}" srcId="{C11CBC74-3BF5-499D-8D7C-718C0758523F}" destId="{5670210C-BC0F-4B2D-96F4-15A3557EE5DC}" srcOrd="6" destOrd="0" parTransId="{F45869C8-37EC-4536-AE88-2F74480023CD}" sibTransId="{F52C52DE-E9DA-4698-B24B-C3502AF126F4}"/>
    <dgm:cxn modelId="{6FB2C64C-1B49-4346-BD4C-314D4372A649}" type="presOf" srcId="{213ABAE5-93D0-4DFF-B9AA-443F5E818619}" destId="{B9563724-5006-4548-886E-837AC5986E01}" srcOrd="0" destOrd="0" presId="urn:microsoft.com/office/officeart/2005/8/layout/vList2"/>
    <dgm:cxn modelId="{7CB07D4F-EB11-4D66-9DEA-C3DEB1586FDA}" type="presOf" srcId="{1EF227B6-B7FA-4F38-99F1-EBC3A6549EA3}" destId="{304D25E9-D66D-45F5-B1CB-1DB1B7B229A4}" srcOrd="0" destOrd="0" presId="urn:microsoft.com/office/officeart/2005/8/layout/vList2"/>
    <dgm:cxn modelId="{F4944050-F6F1-4AC9-9173-57A9971D1372}" type="presOf" srcId="{AF42FFE9-5515-41B0-BC71-3C9AFF2B5450}" destId="{EDF4E329-BF04-40A2-AAD3-D8CD22198256}" srcOrd="0" destOrd="0" presId="urn:microsoft.com/office/officeart/2005/8/layout/vList2"/>
    <dgm:cxn modelId="{7D6C5371-5063-4D60-97A5-578D9EDCA274}" srcId="{C11CBC74-3BF5-499D-8D7C-718C0758523F}" destId="{9A51147B-31FC-464E-B4C8-AB6F35871BA4}" srcOrd="1" destOrd="0" parTransId="{14E0747A-F244-41FC-9C6A-9F71E5636C53}" sibTransId="{251DC4BB-728B-4C51-96B0-B0D607AE95C9}"/>
    <dgm:cxn modelId="{66544353-F818-445B-B219-B93145D05EB6}" type="presOf" srcId="{31481652-294A-491B-86BC-F3B93EF92509}" destId="{86DAD68A-B7DF-4BEC-8E6F-D7F83DE49D19}" srcOrd="0" destOrd="0" presId="urn:microsoft.com/office/officeart/2005/8/layout/vList2"/>
    <dgm:cxn modelId="{09A3AB5A-7590-43AD-9E96-FA2D2DD053A3}" type="presOf" srcId="{9A51147B-31FC-464E-B4C8-AB6F35871BA4}" destId="{5FF45A74-25B0-44EA-AE55-A3168CE1F512}" srcOrd="0" destOrd="0" presId="urn:microsoft.com/office/officeart/2005/8/layout/vList2"/>
    <dgm:cxn modelId="{FA87599A-61E1-4246-8C46-B2993ACFAD23}" srcId="{C11CBC74-3BF5-499D-8D7C-718C0758523F}" destId="{1EF227B6-B7FA-4F38-99F1-EBC3A6549EA3}" srcOrd="5" destOrd="0" parTransId="{4CFBACB3-2414-4560-ADB0-B1E5FAA1B716}" sibTransId="{24A0D8C1-24A7-47EC-9013-2D89AE96FFE2}"/>
    <dgm:cxn modelId="{0088E1AD-C657-4A35-B6E0-4238E60DE053}" type="presOf" srcId="{C11CBC74-3BF5-499D-8D7C-718C0758523F}" destId="{CE234180-B9E2-41F0-A6D5-00A563256303}" srcOrd="0" destOrd="0" presId="urn:microsoft.com/office/officeart/2005/8/layout/vList2"/>
    <dgm:cxn modelId="{675A6DC2-1EAF-44E0-9896-4DE0D79F4621}" type="presOf" srcId="{5670210C-BC0F-4B2D-96F4-15A3557EE5DC}" destId="{F9CB92EA-86DC-4DD0-AF6C-0923A6DCE854}" srcOrd="0" destOrd="0" presId="urn:microsoft.com/office/officeart/2005/8/layout/vList2"/>
    <dgm:cxn modelId="{483B11CC-3B2D-4613-8272-DC58F188CBBB}" srcId="{C11CBC74-3BF5-499D-8D7C-718C0758523F}" destId="{8E3AAA58-3804-4401-8FB5-EE250E20F0E3}" srcOrd="4" destOrd="0" parTransId="{444958CA-BFBB-4ABE-9B1E-0ACC63EDC405}" sibTransId="{7D277BE9-DEA2-4C3B-9184-5CED68A9A2EC}"/>
    <dgm:cxn modelId="{4FB57BF6-3C63-468A-8416-8273206DE512}" srcId="{C11CBC74-3BF5-499D-8D7C-718C0758523F}" destId="{AF42FFE9-5515-41B0-BC71-3C9AFF2B5450}" srcOrd="7" destOrd="0" parTransId="{CE8C00BE-8357-4FA1-90EB-7A46198E76DC}" sibTransId="{A57381B7-8186-42D5-A425-7AFC8F87F662}"/>
    <dgm:cxn modelId="{EF5BD2FC-19B6-4CCD-8BB8-6BBD80BFDA26}" type="presOf" srcId="{8E3AAA58-3804-4401-8FB5-EE250E20F0E3}" destId="{64C0198C-D314-4564-94A0-09F39C5E00A3}" srcOrd="0" destOrd="0" presId="urn:microsoft.com/office/officeart/2005/8/layout/vList2"/>
    <dgm:cxn modelId="{915E60FE-2422-4F4E-A709-00495BF2CFDD}" type="presParOf" srcId="{CE234180-B9E2-41F0-A6D5-00A563256303}" destId="{86DAD68A-B7DF-4BEC-8E6F-D7F83DE49D19}" srcOrd="0" destOrd="0" presId="urn:microsoft.com/office/officeart/2005/8/layout/vList2"/>
    <dgm:cxn modelId="{4B37199C-4BD8-4BB5-A6CD-2CE1FAFF9634}" type="presParOf" srcId="{CE234180-B9E2-41F0-A6D5-00A563256303}" destId="{A4F124BC-3FD2-4269-A7A1-3ADBEF3566C7}" srcOrd="1" destOrd="0" presId="urn:microsoft.com/office/officeart/2005/8/layout/vList2"/>
    <dgm:cxn modelId="{2B13EE1F-EB9A-4DCF-A59F-5C88A1E59F37}" type="presParOf" srcId="{CE234180-B9E2-41F0-A6D5-00A563256303}" destId="{5FF45A74-25B0-44EA-AE55-A3168CE1F512}" srcOrd="2" destOrd="0" presId="urn:microsoft.com/office/officeart/2005/8/layout/vList2"/>
    <dgm:cxn modelId="{128BBAA7-8E49-45C4-A189-A53071C765BC}" type="presParOf" srcId="{CE234180-B9E2-41F0-A6D5-00A563256303}" destId="{07279714-31D4-41CF-B4B3-9EFEA17884E4}" srcOrd="3" destOrd="0" presId="urn:microsoft.com/office/officeart/2005/8/layout/vList2"/>
    <dgm:cxn modelId="{8B06612B-82CD-41FE-B545-14DA909CC2BF}" type="presParOf" srcId="{CE234180-B9E2-41F0-A6D5-00A563256303}" destId="{B9F0B432-F0E8-46CC-97C9-F56F6E225901}" srcOrd="4" destOrd="0" presId="urn:microsoft.com/office/officeart/2005/8/layout/vList2"/>
    <dgm:cxn modelId="{85BB90AC-33B5-4B5E-9AD5-07C7362DE53B}" type="presParOf" srcId="{CE234180-B9E2-41F0-A6D5-00A563256303}" destId="{795B235C-2BA0-412A-8384-9B7D114E3A9E}" srcOrd="5" destOrd="0" presId="urn:microsoft.com/office/officeart/2005/8/layout/vList2"/>
    <dgm:cxn modelId="{53A20C8E-34D5-4AD2-AFEE-A30E6816EDA2}" type="presParOf" srcId="{CE234180-B9E2-41F0-A6D5-00A563256303}" destId="{B9563724-5006-4548-886E-837AC5986E01}" srcOrd="6" destOrd="0" presId="urn:microsoft.com/office/officeart/2005/8/layout/vList2"/>
    <dgm:cxn modelId="{D8671403-CD1E-4313-9682-FD03AA2457BE}" type="presParOf" srcId="{CE234180-B9E2-41F0-A6D5-00A563256303}" destId="{FD8688DA-BF60-4E93-BB8E-1FFACF2055CC}" srcOrd="7" destOrd="0" presId="urn:microsoft.com/office/officeart/2005/8/layout/vList2"/>
    <dgm:cxn modelId="{891FB4E4-9A4D-430F-A4C2-F512E234A641}" type="presParOf" srcId="{CE234180-B9E2-41F0-A6D5-00A563256303}" destId="{64C0198C-D314-4564-94A0-09F39C5E00A3}" srcOrd="8" destOrd="0" presId="urn:microsoft.com/office/officeart/2005/8/layout/vList2"/>
    <dgm:cxn modelId="{8354B295-C42B-4D0D-BDB7-6718E5062C4D}" type="presParOf" srcId="{CE234180-B9E2-41F0-A6D5-00A563256303}" destId="{E74B7085-581C-4A11-AB6A-E57D459ADCD7}" srcOrd="9" destOrd="0" presId="urn:microsoft.com/office/officeart/2005/8/layout/vList2"/>
    <dgm:cxn modelId="{163CFA51-282B-43CE-9688-A929E47F73A5}" type="presParOf" srcId="{CE234180-B9E2-41F0-A6D5-00A563256303}" destId="{304D25E9-D66D-45F5-B1CB-1DB1B7B229A4}" srcOrd="10" destOrd="0" presId="urn:microsoft.com/office/officeart/2005/8/layout/vList2"/>
    <dgm:cxn modelId="{E0F71B17-6CDE-4D0C-B28F-D9A3FD55426C}" type="presParOf" srcId="{CE234180-B9E2-41F0-A6D5-00A563256303}" destId="{641725AB-0813-430C-B106-40FB9891DC9B}" srcOrd="11" destOrd="0" presId="urn:microsoft.com/office/officeart/2005/8/layout/vList2"/>
    <dgm:cxn modelId="{20005DCB-D1E6-4026-AB71-F9FD6DA80047}" type="presParOf" srcId="{CE234180-B9E2-41F0-A6D5-00A563256303}" destId="{F9CB92EA-86DC-4DD0-AF6C-0923A6DCE854}" srcOrd="12" destOrd="0" presId="urn:microsoft.com/office/officeart/2005/8/layout/vList2"/>
    <dgm:cxn modelId="{9D2F0509-1F78-445E-8783-2D92A56F7E34}" type="presParOf" srcId="{CE234180-B9E2-41F0-A6D5-00A563256303}" destId="{AD77CDE3-B409-4914-9AE9-BED5B13E19C8}" srcOrd="13" destOrd="0" presId="urn:microsoft.com/office/officeart/2005/8/layout/vList2"/>
    <dgm:cxn modelId="{E793F544-032F-473F-ABA3-C39CFBB4A765}" type="presParOf" srcId="{CE234180-B9E2-41F0-A6D5-00A563256303}" destId="{EDF4E329-BF04-40A2-AAD3-D8CD2219825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1CBC74-3BF5-499D-8D7C-718C0758523F}"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9A51147B-31FC-464E-B4C8-AB6F35871BA4}">
      <dgm:prSet custT="1"/>
      <dgm:spPr/>
      <dgm:t>
        <a:bodyPr/>
        <a:lstStyle/>
        <a:p>
          <a:pPr>
            <a:buClrTx/>
            <a:buFont typeface="Arial" panose="020B0604020202020204" pitchFamily="34" charset="0"/>
            <a:buChar char="•"/>
          </a:pPr>
          <a:r>
            <a:rPr lang="en-US" sz="2800" dirty="0">
              <a:latin typeface="Arial" panose="020B0604020202020204" pitchFamily="34" charset="0"/>
              <a:cs typeface="Arial" panose="020B0604020202020204" pitchFamily="34" charset="0"/>
            </a:rPr>
            <a:t>Prof. </a:t>
          </a:r>
          <a:r>
            <a:rPr lang="en-IN" sz="2800" dirty="0">
              <a:latin typeface="Arial" panose="020B0604020202020204" pitchFamily="34" charset="0"/>
              <a:cs typeface="Arial" panose="020B0604020202020204" pitchFamily="34" charset="0"/>
            </a:rPr>
            <a:t>David McClelland </a:t>
          </a:r>
          <a:endParaRPr lang="en-US" sz="2800" dirty="0">
            <a:latin typeface="Arial" panose="020B0604020202020204" pitchFamily="34" charset="0"/>
            <a:cs typeface="Arial" panose="020B0604020202020204" pitchFamily="34" charset="0"/>
          </a:endParaRPr>
        </a:p>
      </dgm:t>
    </dgm:pt>
    <dgm:pt modelId="{14E0747A-F244-41FC-9C6A-9F71E5636C53}" type="parTrans" cxnId="{7D6C5371-5063-4D60-97A5-578D9EDCA274}">
      <dgm:prSet/>
      <dgm:spPr/>
      <dgm:t>
        <a:bodyPr/>
        <a:lstStyle/>
        <a:p>
          <a:endParaRPr lang="en-US"/>
        </a:p>
      </dgm:t>
    </dgm:pt>
    <dgm:pt modelId="{251DC4BB-728B-4C51-96B0-B0D607AE95C9}" type="sibTrans" cxnId="{7D6C5371-5063-4D60-97A5-578D9EDCA274}">
      <dgm:prSet/>
      <dgm:spPr/>
      <dgm:t>
        <a:bodyPr/>
        <a:lstStyle/>
        <a:p>
          <a:endParaRPr lang="en-US"/>
        </a:p>
      </dgm:t>
    </dgm:pt>
    <dgm:pt modelId="{385958E6-394A-413A-BF4E-C932FDEB522B}">
      <dgm:prSet custT="1"/>
      <dgm:spPr/>
      <dgm:t>
        <a:bodyPr/>
        <a:lstStyle/>
        <a:p>
          <a:pPr>
            <a:buClrTx/>
            <a:buFont typeface="Arial" panose="020B0604020202020204" pitchFamily="34" charset="0"/>
            <a:buChar char="•"/>
          </a:pPr>
          <a:r>
            <a:rPr lang="en-US" sz="2800" dirty="0">
              <a:latin typeface="Arial" panose="020B0604020202020204" pitchFamily="34" charset="0"/>
              <a:cs typeface="Arial" panose="020B0604020202020204" pitchFamily="34" charset="0"/>
            </a:rPr>
            <a:t>Achievement Motivation </a:t>
          </a:r>
        </a:p>
      </dgm:t>
    </dgm:pt>
    <dgm:pt modelId="{8A0E0279-51F6-4223-9A91-917CBBCC77A8}" type="parTrans" cxnId="{14D6942E-BC0B-4CDA-A1F4-9664436367D2}">
      <dgm:prSet/>
      <dgm:spPr/>
      <dgm:t>
        <a:bodyPr/>
        <a:lstStyle/>
        <a:p>
          <a:endParaRPr lang="en-US"/>
        </a:p>
      </dgm:t>
    </dgm:pt>
    <dgm:pt modelId="{7FB44257-FB1F-4E9F-B1D6-CB40BD2E6D41}" type="sibTrans" cxnId="{14D6942E-BC0B-4CDA-A1F4-9664436367D2}">
      <dgm:prSet/>
      <dgm:spPr/>
      <dgm:t>
        <a:bodyPr/>
        <a:lstStyle/>
        <a:p>
          <a:endParaRPr lang="en-US"/>
        </a:p>
      </dgm:t>
    </dgm:pt>
    <dgm:pt modelId="{213ABAE5-93D0-4DFF-B9AA-443F5E818619}">
      <dgm:prSet custT="1"/>
      <dgm:spPr/>
      <dgm:t>
        <a:bodyPr/>
        <a:lstStyle/>
        <a:p>
          <a:pPr>
            <a:buClrTx/>
            <a:buFont typeface="Arial" panose="020B0604020202020204" pitchFamily="34" charset="0"/>
            <a:buChar char="•"/>
          </a:pPr>
          <a:r>
            <a:rPr lang="en-US" sz="2800" dirty="0">
              <a:latin typeface="Arial" panose="020B0604020202020204" pitchFamily="34" charset="0"/>
              <a:cs typeface="Arial" panose="020B0604020202020204" pitchFamily="34" charset="0"/>
            </a:rPr>
            <a:t>First ever Entrepreneurship Development </a:t>
          </a:r>
          <a:r>
            <a:rPr lang="en-US" sz="2800" dirty="0" err="1">
              <a:latin typeface="Arial" panose="020B0604020202020204" pitchFamily="34" charset="0"/>
              <a:cs typeface="Arial" panose="020B0604020202020204" pitchFamily="34" charset="0"/>
            </a:rPr>
            <a:t>Programme</a:t>
          </a:r>
          <a:endParaRPr lang="en-US" sz="2800" dirty="0">
            <a:latin typeface="Arial" panose="020B0604020202020204" pitchFamily="34" charset="0"/>
            <a:cs typeface="Arial" panose="020B0604020202020204" pitchFamily="34" charset="0"/>
          </a:endParaRPr>
        </a:p>
      </dgm:t>
    </dgm:pt>
    <dgm:pt modelId="{BF3E83FA-BB08-4443-99A2-0EBAE6A83825}" type="parTrans" cxnId="{EF5A9927-08FF-4368-BE73-DE16E64CA3A6}">
      <dgm:prSet/>
      <dgm:spPr/>
      <dgm:t>
        <a:bodyPr/>
        <a:lstStyle/>
        <a:p>
          <a:endParaRPr lang="en-US"/>
        </a:p>
      </dgm:t>
    </dgm:pt>
    <dgm:pt modelId="{4A6DF1B9-4664-4A48-9A1B-2FBB376F34FA}" type="sibTrans" cxnId="{EF5A9927-08FF-4368-BE73-DE16E64CA3A6}">
      <dgm:prSet/>
      <dgm:spPr/>
      <dgm:t>
        <a:bodyPr/>
        <a:lstStyle/>
        <a:p>
          <a:endParaRPr lang="en-US"/>
        </a:p>
      </dgm:t>
    </dgm:pt>
    <dgm:pt modelId="{414D6875-DBE4-4305-B351-B9C92B46C1AA}">
      <dgm:prSet custT="1"/>
      <dgm:spPr/>
      <dgm:t>
        <a:bodyPr/>
        <a:lstStyle/>
        <a:p>
          <a:pPr>
            <a:buClrTx/>
            <a:buFont typeface="Arial" panose="020B0604020202020204" pitchFamily="34" charset="0"/>
            <a:buChar char="•"/>
          </a:pPr>
          <a:r>
            <a:rPr lang="en-US" sz="2800" dirty="0">
              <a:latin typeface="Arial" panose="020B0604020202020204" pitchFamily="34" charset="0"/>
              <a:cs typeface="Arial" panose="020B0604020202020204" pitchFamily="34" charset="0"/>
            </a:rPr>
            <a:t>Youth of Fishermen Community</a:t>
          </a:r>
        </a:p>
      </dgm:t>
    </dgm:pt>
    <dgm:pt modelId="{124B953C-729C-46E6-9010-D023501625E8}" type="parTrans" cxnId="{B1640C7A-A64D-49B6-BDB0-52E6730C5197}">
      <dgm:prSet/>
      <dgm:spPr/>
      <dgm:t>
        <a:bodyPr/>
        <a:lstStyle/>
        <a:p>
          <a:endParaRPr lang="en-IN"/>
        </a:p>
      </dgm:t>
    </dgm:pt>
    <dgm:pt modelId="{131C15DD-6FDB-4144-8CCD-B74EA1CC60C6}" type="sibTrans" cxnId="{B1640C7A-A64D-49B6-BDB0-52E6730C5197}">
      <dgm:prSet/>
      <dgm:spPr/>
      <dgm:t>
        <a:bodyPr/>
        <a:lstStyle/>
        <a:p>
          <a:endParaRPr lang="en-IN"/>
        </a:p>
      </dgm:t>
    </dgm:pt>
    <dgm:pt modelId="{F3B52495-B942-4A98-B6B5-007D36B37DFA}">
      <dgm:prSet custT="1"/>
      <dgm:spPr/>
      <dgm:t>
        <a:bodyPr/>
        <a:lstStyle/>
        <a:p>
          <a:pPr>
            <a:buClrTx/>
            <a:buFont typeface="Arial" panose="020B0604020202020204" pitchFamily="34" charset="0"/>
            <a:buChar char="•"/>
          </a:pPr>
          <a:r>
            <a:rPr lang="en-US" sz="2800" dirty="0">
              <a:latin typeface="Arial" panose="020B0604020202020204" pitchFamily="34" charset="0"/>
              <a:cs typeface="Arial" panose="020B0604020202020204" pitchFamily="34" charset="0"/>
            </a:rPr>
            <a:t>Vijay Electricals &amp; Raja Cycle Company</a:t>
          </a:r>
        </a:p>
      </dgm:t>
    </dgm:pt>
    <dgm:pt modelId="{56C821FA-B7EE-47AE-B7BC-699234E09B56}" type="parTrans" cxnId="{A79CEECB-5EBD-425A-ABA4-337E49DDD8C4}">
      <dgm:prSet/>
      <dgm:spPr/>
      <dgm:t>
        <a:bodyPr/>
        <a:lstStyle/>
        <a:p>
          <a:endParaRPr lang="en-IN"/>
        </a:p>
      </dgm:t>
    </dgm:pt>
    <dgm:pt modelId="{E21CD81F-ED05-4E9B-83EF-B3F9076BFB50}" type="sibTrans" cxnId="{A79CEECB-5EBD-425A-ABA4-337E49DDD8C4}">
      <dgm:prSet/>
      <dgm:spPr/>
      <dgm:t>
        <a:bodyPr/>
        <a:lstStyle/>
        <a:p>
          <a:endParaRPr lang="en-IN"/>
        </a:p>
      </dgm:t>
    </dgm:pt>
    <dgm:pt modelId="{CE234180-B9E2-41F0-A6D5-00A563256303}" type="pres">
      <dgm:prSet presAssocID="{C11CBC74-3BF5-499D-8D7C-718C0758523F}" presName="linear" presStyleCnt="0">
        <dgm:presLayoutVars>
          <dgm:animLvl val="lvl"/>
          <dgm:resizeHandles val="exact"/>
        </dgm:presLayoutVars>
      </dgm:prSet>
      <dgm:spPr/>
    </dgm:pt>
    <dgm:pt modelId="{5FF45A74-25B0-44EA-AE55-A3168CE1F512}" type="pres">
      <dgm:prSet presAssocID="{9A51147B-31FC-464E-B4C8-AB6F35871BA4}" presName="parentText" presStyleLbl="node1" presStyleIdx="0" presStyleCnt="5">
        <dgm:presLayoutVars>
          <dgm:chMax val="0"/>
          <dgm:bulletEnabled val="1"/>
        </dgm:presLayoutVars>
      </dgm:prSet>
      <dgm:spPr/>
    </dgm:pt>
    <dgm:pt modelId="{07279714-31D4-41CF-B4B3-9EFEA17884E4}" type="pres">
      <dgm:prSet presAssocID="{251DC4BB-728B-4C51-96B0-B0D607AE95C9}" presName="spacer" presStyleCnt="0"/>
      <dgm:spPr/>
    </dgm:pt>
    <dgm:pt modelId="{B9F0B432-F0E8-46CC-97C9-F56F6E225901}" type="pres">
      <dgm:prSet presAssocID="{385958E6-394A-413A-BF4E-C932FDEB522B}" presName="parentText" presStyleLbl="node1" presStyleIdx="1" presStyleCnt="5">
        <dgm:presLayoutVars>
          <dgm:chMax val="0"/>
          <dgm:bulletEnabled val="1"/>
        </dgm:presLayoutVars>
      </dgm:prSet>
      <dgm:spPr/>
    </dgm:pt>
    <dgm:pt modelId="{795B235C-2BA0-412A-8384-9B7D114E3A9E}" type="pres">
      <dgm:prSet presAssocID="{7FB44257-FB1F-4E9F-B1D6-CB40BD2E6D41}" presName="spacer" presStyleCnt="0"/>
      <dgm:spPr/>
    </dgm:pt>
    <dgm:pt modelId="{C5C5ADDF-E82D-4984-9B80-8E4EB80FF965}" type="pres">
      <dgm:prSet presAssocID="{414D6875-DBE4-4305-B351-B9C92B46C1AA}" presName="parentText" presStyleLbl="node1" presStyleIdx="2" presStyleCnt="5">
        <dgm:presLayoutVars>
          <dgm:chMax val="0"/>
          <dgm:bulletEnabled val="1"/>
        </dgm:presLayoutVars>
      </dgm:prSet>
      <dgm:spPr/>
    </dgm:pt>
    <dgm:pt modelId="{DDDF741B-0488-40AF-804D-3737B2BBF296}" type="pres">
      <dgm:prSet presAssocID="{131C15DD-6FDB-4144-8CCD-B74EA1CC60C6}" presName="spacer" presStyleCnt="0"/>
      <dgm:spPr/>
    </dgm:pt>
    <dgm:pt modelId="{B9563724-5006-4548-886E-837AC5986E01}" type="pres">
      <dgm:prSet presAssocID="{213ABAE5-93D0-4DFF-B9AA-443F5E818619}" presName="parentText" presStyleLbl="node1" presStyleIdx="3" presStyleCnt="5">
        <dgm:presLayoutVars>
          <dgm:chMax val="0"/>
          <dgm:bulletEnabled val="1"/>
        </dgm:presLayoutVars>
      </dgm:prSet>
      <dgm:spPr/>
    </dgm:pt>
    <dgm:pt modelId="{63F5F584-8945-4F21-B7A0-7167A4D2D98B}" type="pres">
      <dgm:prSet presAssocID="{4A6DF1B9-4664-4A48-9A1B-2FBB376F34FA}" presName="spacer" presStyleCnt="0"/>
      <dgm:spPr/>
    </dgm:pt>
    <dgm:pt modelId="{77DD2803-3DDB-4C68-BCBE-B39F584A8205}" type="pres">
      <dgm:prSet presAssocID="{F3B52495-B942-4A98-B6B5-007D36B37DFA}" presName="parentText" presStyleLbl="node1" presStyleIdx="4" presStyleCnt="5">
        <dgm:presLayoutVars>
          <dgm:chMax val="0"/>
          <dgm:bulletEnabled val="1"/>
        </dgm:presLayoutVars>
      </dgm:prSet>
      <dgm:spPr/>
    </dgm:pt>
  </dgm:ptLst>
  <dgm:cxnLst>
    <dgm:cxn modelId="{EF5A9927-08FF-4368-BE73-DE16E64CA3A6}" srcId="{C11CBC74-3BF5-499D-8D7C-718C0758523F}" destId="{213ABAE5-93D0-4DFF-B9AA-443F5E818619}" srcOrd="3" destOrd="0" parTransId="{BF3E83FA-BB08-4443-99A2-0EBAE6A83825}" sibTransId="{4A6DF1B9-4664-4A48-9A1B-2FBB376F34FA}"/>
    <dgm:cxn modelId="{14D6942E-BC0B-4CDA-A1F4-9664436367D2}" srcId="{C11CBC74-3BF5-499D-8D7C-718C0758523F}" destId="{385958E6-394A-413A-BF4E-C932FDEB522B}" srcOrd="1" destOrd="0" parTransId="{8A0E0279-51F6-4223-9A91-917CBBCC77A8}" sibTransId="{7FB44257-FB1F-4E9F-B1D6-CB40BD2E6D41}"/>
    <dgm:cxn modelId="{F5FA945F-0099-464E-A2E5-3B7DC24177D8}" type="presOf" srcId="{385958E6-394A-413A-BF4E-C932FDEB522B}" destId="{B9F0B432-F0E8-46CC-97C9-F56F6E225901}" srcOrd="0" destOrd="0" presId="urn:microsoft.com/office/officeart/2005/8/layout/vList2"/>
    <dgm:cxn modelId="{6FB2C64C-1B49-4346-BD4C-314D4372A649}" type="presOf" srcId="{213ABAE5-93D0-4DFF-B9AA-443F5E818619}" destId="{B9563724-5006-4548-886E-837AC5986E01}" srcOrd="0" destOrd="0" presId="urn:microsoft.com/office/officeart/2005/8/layout/vList2"/>
    <dgm:cxn modelId="{7D6C5371-5063-4D60-97A5-578D9EDCA274}" srcId="{C11CBC74-3BF5-499D-8D7C-718C0758523F}" destId="{9A51147B-31FC-464E-B4C8-AB6F35871BA4}" srcOrd="0" destOrd="0" parTransId="{14E0747A-F244-41FC-9C6A-9F71E5636C53}" sibTransId="{251DC4BB-728B-4C51-96B0-B0D607AE95C9}"/>
    <dgm:cxn modelId="{60EE3C73-DF01-4FD2-A2CF-FA19A043136F}" type="presOf" srcId="{414D6875-DBE4-4305-B351-B9C92B46C1AA}" destId="{C5C5ADDF-E82D-4984-9B80-8E4EB80FF965}" srcOrd="0" destOrd="0" presId="urn:microsoft.com/office/officeart/2005/8/layout/vList2"/>
    <dgm:cxn modelId="{B1640C7A-A64D-49B6-BDB0-52E6730C5197}" srcId="{C11CBC74-3BF5-499D-8D7C-718C0758523F}" destId="{414D6875-DBE4-4305-B351-B9C92B46C1AA}" srcOrd="2" destOrd="0" parTransId="{124B953C-729C-46E6-9010-D023501625E8}" sibTransId="{131C15DD-6FDB-4144-8CCD-B74EA1CC60C6}"/>
    <dgm:cxn modelId="{09A3AB5A-7590-43AD-9E96-FA2D2DD053A3}" type="presOf" srcId="{9A51147B-31FC-464E-B4C8-AB6F35871BA4}" destId="{5FF45A74-25B0-44EA-AE55-A3168CE1F512}" srcOrd="0" destOrd="0" presId="urn:microsoft.com/office/officeart/2005/8/layout/vList2"/>
    <dgm:cxn modelId="{6DCD788F-3119-4EFD-B5D2-20397C06710A}" type="presOf" srcId="{F3B52495-B942-4A98-B6B5-007D36B37DFA}" destId="{77DD2803-3DDB-4C68-BCBE-B39F584A8205}" srcOrd="0" destOrd="0" presId="urn:microsoft.com/office/officeart/2005/8/layout/vList2"/>
    <dgm:cxn modelId="{0088E1AD-C657-4A35-B6E0-4238E60DE053}" type="presOf" srcId="{C11CBC74-3BF5-499D-8D7C-718C0758523F}" destId="{CE234180-B9E2-41F0-A6D5-00A563256303}" srcOrd="0" destOrd="0" presId="urn:microsoft.com/office/officeart/2005/8/layout/vList2"/>
    <dgm:cxn modelId="{A79CEECB-5EBD-425A-ABA4-337E49DDD8C4}" srcId="{C11CBC74-3BF5-499D-8D7C-718C0758523F}" destId="{F3B52495-B942-4A98-B6B5-007D36B37DFA}" srcOrd="4" destOrd="0" parTransId="{56C821FA-B7EE-47AE-B7BC-699234E09B56}" sibTransId="{E21CD81F-ED05-4E9B-83EF-B3F9076BFB50}"/>
    <dgm:cxn modelId="{2B13EE1F-EB9A-4DCF-A59F-5C88A1E59F37}" type="presParOf" srcId="{CE234180-B9E2-41F0-A6D5-00A563256303}" destId="{5FF45A74-25B0-44EA-AE55-A3168CE1F512}" srcOrd="0" destOrd="0" presId="urn:microsoft.com/office/officeart/2005/8/layout/vList2"/>
    <dgm:cxn modelId="{128BBAA7-8E49-45C4-A189-A53071C765BC}" type="presParOf" srcId="{CE234180-B9E2-41F0-A6D5-00A563256303}" destId="{07279714-31D4-41CF-B4B3-9EFEA17884E4}" srcOrd="1" destOrd="0" presId="urn:microsoft.com/office/officeart/2005/8/layout/vList2"/>
    <dgm:cxn modelId="{8B06612B-82CD-41FE-B545-14DA909CC2BF}" type="presParOf" srcId="{CE234180-B9E2-41F0-A6D5-00A563256303}" destId="{B9F0B432-F0E8-46CC-97C9-F56F6E225901}" srcOrd="2" destOrd="0" presId="urn:microsoft.com/office/officeart/2005/8/layout/vList2"/>
    <dgm:cxn modelId="{85BB90AC-33B5-4B5E-9AD5-07C7362DE53B}" type="presParOf" srcId="{CE234180-B9E2-41F0-A6D5-00A563256303}" destId="{795B235C-2BA0-412A-8384-9B7D114E3A9E}" srcOrd="3" destOrd="0" presId="urn:microsoft.com/office/officeart/2005/8/layout/vList2"/>
    <dgm:cxn modelId="{DB521839-8A04-42F4-802B-04046E4056C8}" type="presParOf" srcId="{CE234180-B9E2-41F0-A6D5-00A563256303}" destId="{C5C5ADDF-E82D-4984-9B80-8E4EB80FF965}" srcOrd="4" destOrd="0" presId="urn:microsoft.com/office/officeart/2005/8/layout/vList2"/>
    <dgm:cxn modelId="{4FCECE9B-A561-4994-9A22-8E957F3CA090}" type="presParOf" srcId="{CE234180-B9E2-41F0-A6D5-00A563256303}" destId="{DDDF741B-0488-40AF-804D-3737B2BBF296}" srcOrd="5" destOrd="0" presId="urn:microsoft.com/office/officeart/2005/8/layout/vList2"/>
    <dgm:cxn modelId="{53A20C8E-34D5-4AD2-AFEE-A30E6816EDA2}" type="presParOf" srcId="{CE234180-B9E2-41F0-A6D5-00A563256303}" destId="{B9563724-5006-4548-886E-837AC5986E01}" srcOrd="6" destOrd="0" presId="urn:microsoft.com/office/officeart/2005/8/layout/vList2"/>
    <dgm:cxn modelId="{F37587D1-BE3A-45B2-965B-7935C0B5DCD8}" type="presParOf" srcId="{CE234180-B9E2-41F0-A6D5-00A563256303}" destId="{63F5F584-8945-4F21-B7A0-7167A4D2D98B}" srcOrd="7" destOrd="0" presId="urn:microsoft.com/office/officeart/2005/8/layout/vList2"/>
    <dgm:cxn modelId="{E2D86387-2C74-4D05-9D16-DE6275DF6140}" type="presParOf" srcId="{CE234180-B9E2-41F0-A6D5-00A563256303}" destId="{77DD2803-3DDB-4C68-BCBE-B39F584A820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7FE3B3-EA2C-44F9-A228-7B5B95298165}" type="doc">
      <dgm:prSet loTypeId="urn:microsoft.com/office/officeart/2005/8/layout/vList4" loCatId="list" qsTypeId="urn:microsoft.com/office/officeart/2005/8/quickstyle/simple1" qsCatId="simple" csTypeId="urn:microsoft.com/office/officeart/2005/8/colors/accent5_1" csCatId="accent5" phldr="1"/>
      <dgm:spPr/>
      <dgm:t>
        <a:bodyPr/>
        <a:lstStyle/>
        <a:p>
          <a:endParaRPr lang="en-US"/>
        </a:p>
      </dgm:t>
    </dgm:pt>
    <dgm:pt modelId="{AE186FE8-AC42-44AA-B2DB-1D9DDAD26550}">
      <dgm:prSet/>
      <dgm:spPr/>
      <dgm:t>
        <a:bodyPr/>
        <a:lstStyle/>
        <a:p>
          <a:r>
            <a:rPr lang="en-US" b="0" i="0" dirty="0">
              <a:latin typeface="Arial" panose="020B0604020202020204" pitchFamily="34" charset="0"/>
              <a:cs typeface="Arial" panose="020B0604020202020204" pitchFamily="34" charset="0"/>
            </a:rPr>
            <a:t>Research</a:t>
          </a:r>
          <a:endParaRPr lang="en-US" dirty="0">
            <a:latin typeface="Arial" panose="020B0604020202020204" pitchFamily="34" charset="0"/>
            <a:cs typeface="Arial" panose="020B0604020202020204" pitchFamily="34" charset="0"/>
          </a:endParaRPr>
        </a:p>
      </dgm:t>
    </dgm:pt>
    <dgm:pt modelId="{A48327C3-AD6D-443F-9B5C-6E1E7D04869F}" type="parTrans" cxnId="{CDE9D58F-C1A0-4327-A02B-D677B159A021}">
      <dgm:prSet/>
      <dgm:spPr/>
      <dgm:t>
        <a:bodyPr/>
        <a:lstStyle/>
        <a:p>
          <a:endParaRPr lang="en-US"/>
        </a:p>
      </dgm:t>
    </dgm:pt>
    <dgm:pt modelId="{5F4E4B43-6D0C-4CD9-B6D8-E3950710AFAC}" type="sibTrans" cxnId="{CDE9D58F-C1A0-4327-A02B-D677B159A021}">
      <dgm:prSet/>
      <dgm:spPr/>
      <dgm:t>
        <a:bodyPr/>
        <a:lstStyle/>
        <a:p>
          <a:endParaRPr lang="en-US"/>
        </a:p>
      </dgm:t>
    </dgm:pt>
    <dgm:pt modelId="{AFBF49F1-BA55-4C2C-B60D-F92105776ED5}">
      <dgm:prSet/>
      <dgm:spPr/>
      <dgm:t>
        <a:bodyPr/>
        <a:lstStyle/>
        <a:p>
          <a:r>
            <a:rPr lang="en-US" b="0" i="0" dirty="0">
              <a:latin typeface="Arial" panose="020B0604020202020204" pitchFamily="34" charset="0"/>
              <a:cs typeface="Arial" panose="020B0604020202020204" pitchFamily="34" charset="0"/>
            </a:rPr>
            <a:t>Consultancy</a:t>
          </a:r>
          <a:endParaRPr lang="en-US" dirty="0">
            <a:latin typeface="Arial" panose="020B0604020202020204" pitchFamily="34" charset="0"/>
            <a:cs typeface="Arial" panose="020B0604020202020204" pitchFamily="34" charset="0"/>
          </a:endParaRPr>
        </a:p>
      </dgm:t>
    </dgm:pt>
    <dgm:pt modelId="{40FF80C3-181A-4971-B915-0636D1A368B6}" type="parTrans" cxnId="{6D1B490E-04D0-44F4-9E00-87A7860CC95E}">
      <dgm:prSet/>
      <dgm:spPr/>
      <dgm:t>
        <a:bodyPr/>
        <a:lstStyle/>
        <a:p>
          <a:endParaRPr lang="en-US"/>
        </a:p>
      </dgm:t>
    </dgm:pt>
    <dgm:pt modelId="{1F7D9705-BCFF-4B88-854E-8BFF612DBCBE}" type="sibTrans" cxnId="{6D1B490E-04D0-44F4-9E00-87A7860CC95E}">
      <dgm:prSet/>
      <dgm:spPr/>
      <dgm:t>
        <a:bodyPr/>
        <a:lstStyle/>
        <a:p>
          <a:endParaRPr lang="en-US"/>
        </a:p>
      </dgm:t>
    </dgm:pt>
    <dgm:pt modelId="{B874A7FA-63B2-47E9-9494-61BCF022EA56}">
      <dgm:prSet/>
      <dgm:spPr/>
      <dgm:t>
        <a:bodyPr/>
        <a:lstStyle/>
        <a:p>
          <a:r>
            <a:rPr lang="en-US" b="0" i="0" dirty="0">
              <a:latin typeface="Arial" panose="020B0604020202020204" pitchFamily="34" charset="0"/>
              <a:cs typeface="Arial" panose="020B0604020202020204" pitchFamily="34" charset="0"/>
            </a:rPr>
            <a:t>Educational </a:t>
          </a:r>
          <a:r>
            <a:rPr lang="en-US" b="0" i="0" dirty="0" err="1">
              <a:latin typeface="Arial" panose="020B0604020202020204" pitchFamily="34" charset="0"/>
              <a:cs typeface="Arial" panose="020B0604020202020204" pitchFamily="34" charset="0"/>
            </a:rPr>
            <a:t>Programmes</a:t>
          </a:r>
          <a:endParaRPr lang="en-US" dirty="0">
            <a:latin typeface="Arial" panose="020B0604020202020204" pitchFamily="34" charset="0"/>
            <a:cs typeface="Arial" panose="020B0604020202020204" pitchFamily="34" charset="0"/>
          </a:endParaRPr>
        </a:p>
      </dgm:t>
    </dgm:pt>
    <dgm:pt modelId="{51458C95-BA0C-43FB-BA55-E43E98163FC8}" type="parTrans" cxnId="{ED0B0F26-0EA1-4DC4-9081-F3C0A47599A7}">
      <dgm:prSet/>
      <dgm:spPr/>
      <dgm:t>
        <a:bodyPr/>
        <a:lstStyle/>
        <a:p>
          <a:endParaRPr lang="en-US"/>
        </a:p>
      </dgm:t>
    </dgm:pt>
    <dgm:pt modelId="{02789A5A-6370-4821-9A71-BA85ADBB4DC9}" type="sibTrans" cxnId="{ED0B0F26-0EA1-4DC4-9081-F3C0A47599A7}">
      <dgm:prSet/>
      <dgm:spPr/>
      <dgm:t>
        <a:bodyPr/>
        <a:lstStyle/>
        <a:p>
          <a:endParaRPr lang="en-US"/>
        </a:p>
      </dgm:t>
    </dgm:pt>
    <dgm:pt modelId="{C52593D5-8F90-407C-8EE6-8BCF6CAC2C09}">
      <dgm:prSet/>
      <dgm:spPr/>
      <dgm:t>
        <a:bodyPr/>
        <a:lstStyle/>
        <a:p>
          <a:r>
            <a:rPr lang="en-US" b="0" i="0" dirty="0">
              <a:latin typeface="Arial" panose="020B0604020202020204" pitchFamily="34" charset="0"/>
              <a:cs typeface="Arial" panose="020B0604020202020204" pitchFamily="34" charset="0"/>
            </a:rPr>
            <a:t>Extension</a:t>
          </a:r>
          <a:endParaRPr lang="en-US" dirty="0">
            <a:latin typeface="Arial" panose="020B0604020202020204" pitchFamily="34" charset="0"/>
            <a:cs typeface="Arial" panose="020B0604020202020204" pitchFamily="34" charset="0"/>
          </a:endParaRPr>
        </a:p>
      </dgm:t>
    </dgm:pt>
    <dgm:pt modelId="{4E0835A8-C54B-41C6-BA7F-A0E3FCB407F2}" type="parTrans" cxnId="{8874B937-D6F0-43DD-A39E-C5BE71A07BEF}">
      <dgm:prSet/>
      <dgm:spPr/>
      <dgm:t>
        <a:bodyPr/>
        <a:lstStyle/>
        <a:p>
          <a:endParaRPr lang="en-US"/>
        </a:p>
      </dgm:t>
    </dgm:pt>
    <dgm:pt modelId="{BACF121D-4568-4174-96CD-278926007AA8}" type="sibTrans" cxnId="{8874B937-D6F0-43DD-A39E-C5BE71A07BEF}">
      <dgm:prSet/>
      <dgm:spPr/>
      <dgm:t>
        <a:bodyPr/>
        <a:lstStyle/>
        <a:p>
          <a:endParaRPr lang="en-US"/>
        </a:p>
      </dgm:t>
    </dgm:pt>
    <dgm:pt modelId="{FBBE25AE-A68C-4655-BA7F-6506F278ADFB}">
      <dgm:prSet/>
      <dgm:spPr/>
      <dgm:t>
        <a:bodyPr/>
        <a:lstStyle/>
        <a:p>
          <a:r>
            <a:rPr lang="en-US" dirty="0">
              <a:latin typeface="Arial" panose="020B0604020202020204" pitchFamily="34" charset="0"/>
              <a:cs typeface="Arial" panose="020B0604020202020204" pitchFamily="34" charset="0"/>
            </a:rPr>
            <a:t>SEDME</a:t>
          </a:r>
        </a:p>
      </dgm:t>
    </dgm:pt>
    <dgm:pt modelId="{F0E5E724-93EA-4EE2-B654-6F4FFE0E9B10}" type="parTrans" cxnId="{B000695A-20E1-4821-AE18-B97B8F2EC9B0}">
      <dgm:prSet/>
      <dgm:spPr/>
      <dgm:t>
        <a:bodyPr/>
        <a:lstStyle/>
        <a:p>
          <a:endParaRPr lang="en-US"/>
        </a:p>
      </dgm:t>
    </dgm:pt>
    <dgm:pt modelId="{9C90B36B-C212-4D03-A15B-7743A85AC8A0}" type="sibTrans" cxnId="{B000695A-20E1-4821-AE18-B97B8F2EC9B0}">
      <dgm:prSet/>
      <dgm:spPr/>
      <dgm:t>
        <a:bodyPr/>
        <a:lstStyle/>
        <a:p>
          <a:endParaRPr lang="en-US"/>
        </a:p>
      </dgm:t>
    </dgm:pt>
    <dgm:pt modelId="{8873413C-828F-4CC7-83F4-7CD13BF5AB5F}">
      <dgm:prSet/>
      <dgm:spPr/>
      <dgm:t>
        <a:bodyPr/>
        <a:lstStyle/>
        <a:p>
          <a:r>
            <a:rPr lang="en-US" dirty="0">
              <a:latin typeface="Arial" panose="020B0604020202020204" pitchFamily="34" charset="0"/>
              <a:cs typeface="Arial" panose="020B0604020202020204" pitchFamily="34" charset="0"/>
            </a:rPr>
            <a:t>Training</a:t>
          </a:r>
        </a:p>
      </dgm:t>
    </dgm:pt>
    <dgm:pt modelId="{330034CA-423D-48AC-8A7A-2DBBB8645A66}" type="parTrans" cxnId="{72C19E5D-D2C7-4352-9675-3C077EC4447A}">
      <dgm:prSet/>
      <dgm:spPr/>
      <dgm:t>
        <a:bodyPr/>
        <a:lstStyle/>
        <a:p>
          <a:endParaRPr lang="en-US"/>
        </a:p>
      </dgm:t>
    </dgm:pt>
    <dgm:pt modelId="{2C6A9B62-844E-43F1-9EC2-4847B6F610F1}" type="sibTrans" cxnId="{72C19E5D-D2C7-4352-9675-3C077EC4447A}">
      <dgm:prSet/>
      <dgm:spPr/>
      <dgm:t>
        <a:bodyPr/>
        <a:lstStyle/>
        <a:p>
          <a:endParaRPr lang="en-US"/>
        </a:p>
      </dgm:t>
    </dgm:pt>
    <dgm:pt modelId="{434B6821-AAFA-472A-8C98-527D98E331B5}">
      <dgm:prSet/>
      <dgm:spPr/>
      <dgm:t>
        <a:bodyPr/>
        <a:lstStyle/>
        <a:p>
          <a:r>
            <a:rPr lang="en-US" dirty="0">
              <a:latin typeface="Arial" panose="020B0604020202020204" pitchFamily="34" charset="0"/>
              <a:cs typeface="Arial" panose="020B0604020202020204" pitchFamily="34" charset="0"/>
            </a:rPr>
            <a:t>JIEMS</a:t>
          </a:r>
        </a:p>
      </dgm:t>
    </dgm:pt>
    <dgm:pt modelId="{8A222EAC-3620-4D41-8E4D-11BD1DD836A5}" type="parTrans" cxnId="{8BB7143E-D127-4E1B-B50B-88CB7E808325}">
      <dgm:prSet/>
      <dgm:spPr/>
      <dgm:t>
        <a:bodyPr/>
        <a:lstStyle/>
        <a:p>
          <a:endParaRPr lang="en-IN"/>
        </a:p>
      </dgm:t>
    </dgm:pt>
    <dgm:pt modelId="{872AFAA5-E0BA-4029-BF5B-A4B5B0CA5EEE}" type="sibTrans" cxnId="{8BB7143E-D127-4E1B-B50B-88CB7E808325}">
      <dgm:prSet/>
      <dgm:spPr/>
      <dgm:t>
        <a:bodyPr/>
        <a:lstStyle/>
        <a:p>
          <a:endParaRPr lang="en-IN"/>
        </a:p>
      </dgm:t>
    </dgm:pt>
    <dgm:pt modelId="{8A00AB87-164B-4334-A844-93778411BA3F}" type="pres">
      <dgm:prSet presAssocID="{127FE3B3-EA2C-44F9-A228-7B5B95298165}" presName="linear" presStyleCnt="0">
        <dgm:presLayoutVars>
          <dgm:dir/>
          <dgm:resizeHandles val="exact"/>
        </dgm:presLayoutVars>
      </dgm:prSet>
      <dgm:spPr/>
    </dgm:pt>
    <dgm:pt modelId="{B8E0F5C9-919F-44FF-A0E8-A7E611F89A7D}" type="pres">
      <dgm:prSet presAssocID="{8873413C-828F-4CC7-83F4-7CD13BF5AB5F}" presName="comp" presStyleCnt="0"/>
      <dgm:spPr/>
    </dgm:pt>
    <dgm:pt modelId="{6F2382EF-DCC1-4B0A-90FF-B75DFAC1F9D2}" type="pres">
      <dgm:prSet presAssocID="{8873413C-828F-4CC7-83F4-7CD13BF5AB5F}" presName="box" presStyleLbl="node1" presStyleIdx="0" presStyleCnt="7"/>
      <dgm:spPr/>
    </dgm:pt>
    <dgm:pt modelId="{045F7B82-2ECA-4F46-A161-F46D5F698449}" type="pres">
      <dgm:prSet presAssocID="{8873413C-828F-4CC7-83F4-7CD13BF5AB5F}" presName="img" presStyleLbl="fgImgPlace1" presStyleIdx="0" presStyleCnt="7"/>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dgm:spPr>
    </dgm:pt>
    <dgm:pt modelId="{633EDD3B-AF81-4AD1-8AEA-C76423784B0B}" type="pres">
      <dgm:prSet presAssocID="{8873413C-828F-4CC7-83F4-7CD13BF5AB5F}" presName="text" presStyleLbl="node1" presStyleIdx="0" presStyleCnt="7">
        <dgm:presLayoutVars>
          <dgm:bulletEnabled val="1"/>
        </dgm:presLayoutVars>
      </dgm:prSet>
      <dgm:spPr/>
    </dgm:pt>
    <dgm:pt modelId="{B913AC96-6C5D-47D6-8890-4A207B3557AE}" type="pres">
      <dgm:prSet presAssocID="{2C6A9B62-844E-43F1-9EC2-4847B6F610F1}" presName="spacer" presStyleCnt="0"/>
      <dgm:spPr/>
    </dgm:pt>
    <dgm:pt modelId="{21F63AB7-7079-4748-AEFA-B67D8211F573}" type="pres">
      <dgm:prSet presAssocID="{AE186FE8-AC42-44AA-B2DB-1D9DDAD26550}" presName="comp" presStyleCnt="0"/>
      <dgm:spPr/>
    </dgm:pt>
    <dgm:pt modelId="{002F1F9A-4645-4B8E-A6D8-40505FD87BD3}" type="pres">
      <dgm:prSet presAssocID="{AE186FE8-AC42-44AA-B2DB-1D9DDAD26550}" presName="box" presStyleLbl="node1" presStyleIdx="1" presStyleCnt="7" custLinFactNeighborX="-1479" custLinFactNeighborY="2557"/>
      <dgm:spPr/>
    </dgm:pt>
    <dgm:pt modelId="{1D1DF0DF-D4BA-4279-AE3A-CFC317819AF4}" type="pres">
      <dgm:prSet presAssocID="{AE186FE8-AC42-44AA-B2DB-1D9DDAD26550}" presName="img" presStyleLbl="fgImgPlace1" presStyleIdx="1" presStyleCnt="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0" b="-50000"/>
          </a:stretch>
        </a:blipFill>
      </dgm:spPr>
    </dgm:pt>
    <dgm:pt modelId="{106CDB3A-4E7F-4A04-B4F0-A160334A6363}" type="pres">
      <dgm:prSet presAssocID="{AE186FE8-AC42-44AA-B2DB-1D9DDAD26550}" presName="text" presStyleLbl="node1" presStyleIdx="1" presStyleCnt="7">
        <dgm:presLayoutVars>
          <dgm:bulletEnabled val="1"/>
        </dgm:presLayoutVars>
      </dgm:prSet>
      <dgm:spPr/>
    </dgm:pt>
    <dgm:pt modelId="{E141CE08-CE4B-458D-8422-3A9544CCB0CC}" type="pres">
      <dgm:prSet presAssocID="{5F4E4B43-6D0C-4CD9-B6D8-E3950710AFAC}" presName="spacer" presStyleCnt="0"/>
      <dgm:spPr/>
    </dgm:pt>
    <dgm:pt modelId="{F624126A-8A30-4763-8E9B-96FCA8FEBB1A}" type="pres">
      <dgm:prSet presAssocID="{AFBF49F1-BA55-4C2C-B60D-F92105776ED5}" presName="comp" presStyleCnt="0"/>
      <dgm:spPr/>
    </dgm:pt>
    <dgm:pt modelId="{A80FE1FF-578D-40C9-B986-B9487A438CA4}" type="pres">
      <dgm:prSet presAssocID="{AFBF49F1-BA55-4C2C-B60D-F92105776ED5}" presName="box" presStyleLbl="node1" presStyleIdx="2" presStyleCnt="7"/>
      <dgm:spPr/>
    </dgm:pt>
    <dgm:pt modelId="{7E4F4995-1006-42B5-9428-F82551A39A20}" type="pres">
      <dgm:prSet presAssocID="{AFBF49F1-BA55-4C2C-B60D-F92105776ED5}" presName="img" presStyleLbl="fgImgPlace1" presStyleIdx="2" presStyleCnt="7"/>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4000" r="-14000"/>
          </a:stretch>
        </a:blipFill>
      </dgm:spPr>
    </dgm:pt>
    <dgm:pt modelId="{3E91B59A-C40C-48D2-8DE4-44A4A2C3007E}" type="pres">
      <dgm:prSet presAssocID="{AFBF49F1-BA55-4C2C-B60D-F92105776ED5}" presName="text" presStyleLbl="node1" presStyleIdx="2" presStyleCnt="7">
        <dgm:presLayoutVars>
          <dgm:bulletEnabled val="1"/>
        </dgm:presLayoutVars>
      </dgm:prSet>
      <dgm:spPr/>
    </dgm:pt>
    <dgm:pt modelId="{CAB288CE-F32A-4C6F-8CE4-1F3A5D931108}" type="pres">
      <dgm:prSet presAssocID="{1F7D9705-BCFF-4B88-854E-8BFF612DBCBE}" presName="spacer" presStyleCnt="0"/>
      <dgm:spPr/>
    </dgm:pt>
    <dgm:pt modelId="{5CDFBFA1-EA26-48E3-B896-1EF3750F49E2}" type="pres">
      <dgm:prSet presAssocID="{B874A7FA-63B2-47E9-9494-61BCF022EA56}" presName="comp" presStyleCnt="0"/>
      <dgm:spPr/>
    </dgm:pt>
    <dgm:pt modelId="{2CFD5768-C4C4-4A27-AFC7-E16D4C417EE5}" type="pres">
      <dgm:prSet presAssocID="{B874A7FA-63B2-47E9-9494-61BCF022EA56}" presName="box" presStyleLbl="node1" presStyleIdx="3" presStyleCnt="7"/>
      <dgm:spPr/>
    </dgm:pt>
    <dgm:pt modelId="{86592DFE-0F50-407D-8FDC-CFB911BC0BEF}" type="pres">
      <dgm:prSet presAssocID="{B874A7FA-63B2-47E9-9494-61BCF022EA56}" presName="img" presStyleLbl="fgImgPlace1" presStyleIdx="3" presStyleCnt="7"/>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000" r="-1000"/>
          </a:stretch>
        </a:blipFill>
      </dgm:spPr>
    </dgm:pt>
    <dgm:pt modelId="{B773CDBB-270A-4673-A8B3-76FC9E393918}" type="pres">
      <dgm:prSet presAssocID="{B874A7FA-63B2-47E9-9494-61BCF022EA56}" presName="text" presStyleLbl="node1" presStyleIdx="3" presStyleCnt="7">
        <dgm:presLayoutVars>
          <dgm:bulletEnabled val="1"/>
        </dgm:presLayoutVars>
      </dgm:prSet>
      <dgm:spPr/>
    </dgm:pt>
    <dgm:pt modelId="{8EB0CACD-2EA6-44CF-9A57-3FC119060B60}" type="pres">
      <dgm:prSet presAssocID="{02789A5A-6370-4821-9A71-BA85ADBB4DC9}" presName="spacer" presStyleCnt="0"/>
      <dgm:spPr/>
    </dgm:pt>
    <dgm:pt modelId="{8355410C-1F86-4288-9563-2ED9A81B5A1E}" type="pres">
      <dgm:prSet presAssocID="{C52593D5-8F90-407C-8EE6-8BCF6CAC2C09}" presName="comp" presStyleCnt="0"/>
      <dgm:spPr/>
    </dgm:pt>
    <dgm:pt modelId="{9ECB9419-A493-4596-B3CC-643EB76C8681}" type="pres">
      <dgm:prSet presAssocID="{C52593D5-8F90-407C-8EE6-8BCF6CAC2C09}" presName="box" presStyleLbl="node1" presStyleIdx="4" presStyleCnt="7"/>
      <dgm:spPr/>
    </dgm:pt>
    <dgm:pt modelId="{73695DAF-5A03-40F0-BC9C-927CA01F96BA}" type="pres">
      <dgm:prSet presAssocID="{C52593D5-8F90-407C-8EE6-8BCF6CAC2C09}" presName="img" presStyleLbl="fgImgPlace1" presStyleIdx="4" presStyleCnt="7"/>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4000" r="-14000"/>
          </a:stretch>
        </a:blipFill>
      </dgm:spPr>
    </dgm:pt>
    <dgm:pt modelId="{2F91E529-0650-4B2F-8178-E4CD6943EFAD}" type="pres">
      <dgm:prSet presAssocID="{C52593D5-8F90-407C-8EE6-8BCF6CAC2C09}" presName="text" presStyleLbl="node1" presStyleIdx="4" presStyleCnt="7">
        <dgm:presLayoutVars>
          <dgm:bulletEnabled val="1"/>
        </dgm:presLayoutVars>
      </dgm:prSet>
      <dgm:spPr/>
    </dgm:pt>
    <dgm:pt modelId="{8E3FEED6-FF37-43EA-B618-B695209683CE}" type="pres">
      <dgm:prSet presAssocID="{BACF121D-4568-4174-96CD-278926007AA8}" presName="spacer" presStyleCnt="0"/>
      <dgm:spPr/>
    </dgm:pt>
    <dgm:pt modelId="{B98A8044-1947-42A1-AB55-29381BF43E38}" type="pres">
      <dgm:prSet presAssocID="{FBBE25AE-A68C-4655-BA7F-6506F278ADFB}" presName="comp" presStyleCnt="0"/>
      <dgm:spPr/>
    </dgm:pt>
    <dgm:pt modelId="{187A944A-5824-4CD4-AD22-5A8D1F77C111}" type="pres">
      <dgm:prSet presAssocID="{FBBE25AE-A68C-4655-BA7F-6506F278ADFB}" presName="box" presStyleLbl="node1" presStyleIdx="5" presStyleCnt="7"/>
      <dgm:spPr/>
    </dgm:pt>
    <dgm:pt modelId="{D9F5CEC2-F83B-4591-A978-9CE6812A01C0}" type="pres">
      <dgm:prSet presAssocID="{FBBE25AE-A68C-4655-BA7F-6506F278ADFB}" presName="img" presStyleLbl="fgImgPlace1" presStyleIdx="5" presStyleCnt="7"/>
      <dgm:spPr>
        <a:blipFill>
          <a:blip xmlns:r="http://schemas.openxmlformats.org/officeDocument/2006/relationships" r:embed="rId6">
            <a:extLst>
              <a:ext uri="{28A0092B-C50C-407E-A947-70E740481C1C}">
                <a14:useLocalDpi xmlns:a14="http://schemas.microsoft.com/office/drawing/2010/main" val="0"/>
              </a:ext>
            </a:extLst>
          </a:blip>
          <a:srcRect/>
          <a:stretch>
            <a:fillRect t="-51000" b="-51000"/>
          </a:stretch>
        </a:blipFill>
      </dgm:spPr>
    </dgm:pt>
    <dgm:pt modelId="{166116F3-F235-452B-A989-0446F1BB6A9B}" type="pres">
      <dgm:prSet presAssocID="{FBBE25AE-A68C-4655-BA7F-6506F278ADFB}" presName="text" presStyleLbl="node1" presStyleIdx="5" presStyleCnt="7">
        <dgm:presLayoutVars>
          <dgm:bulletEnabled val="1"/>
        </dgm:presLayoutVars>
      </dgm:prSet>
      <dgm:spPr/>
    </dgm:pt>
    <dgm:pt modelId="{BDFCFEA2-0818-4DF1-A87D-3C970169614B}" type="pres">
      <dgm:prSet presAssocID="{9C90B36B-C212-4D03-A15B-7743A85AC8A0}" presName="spacer" presStyleCnt="0"/>
      <dgm:spPr/>
    </dgm:pt>
    <dgm:pt modelId="{6C63B25A-EAC6-46EA-90C7-37632608B544}" type="pres">
      <dgm:prSet presAssocID="{434B6821-AAFA-472A-8C98-527D98E331B5}" presName="comp" presStyleCnt="0"/>
      <dgm:spPr/>
    </dgm:pt>
    <dgm:pt modelId="{8E095DE6-2971-4649-9B1F-9304632DF048}" type="pres">
      <dgm:prSet presAssocID="{434B6821-AAFA-472A-8C98-527D98E331B5}" presName="box" presStyleLbl="node1" presStyleIdx="6" presStyleCnt="7"/>
      <dgm:spPr/>
    </dgm:pt>
    <dgm:pt modelId="{A83299B0-CEC8-4FF1-9A52-11B19A4880AD}" type="pres">
      <dgm:prSet presAssocID="{434B6821-AAFA-472A-8C98-527D98E331B5}" presName="img" presStyleLbl="fgImgPlace1" presStyleIdx="6" presStyleCnt="7"/>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t="-92000" b="-92000"/>
          </a:stretch>
        </a:blipFill>
      </dgm:spPr>
    </dgm:pt>
    <dgm:pt modelId="{525EDFA1-FC01-4FB3-8988-D2782D3BAEA2}" type="pres">
      <dgm:prSet presAssocID="{434B6821-AAFA-472A-8C98-527D98E331B5}" presName="text" presStyleLbl="node1" presStyleIdx="6" presStyleCnt="7">
        <dgm:presLayoutVars>
          <dgm:bulletEnabled val="1"/>
        </dgm:presLayoutVars>
      </dgm:prSet>
      <dgm:spPr/>
    </dgm:pt>
  </dgm:ptLst>
  <dgm:cxnLst>
    <dgm:cxn modelId="{A875CD02-3C17-4869-AFB3-CC6CF1614F03}" type="presOf" srcId="{FBBE25AE-A68C-4655-BA7F-6506F278ADFB}" destId="{166116F3-F235-452B-A989-0446F1BB6A9B}" srcOrd="1" destOrd="0" presId="urn:microsoft.com/office/officeart/2005/8/layout/vList4"/>
    <dgm:cxn modelId="{98700905-6E10-4595-B342-94FCDBB90577}" type="presOf" srcId="{434B6821-AAFA-472A-8C98-527D98E331B5}" destId="{8E095DE6-2971-4649-9B1F-9304632DF048}" srcOrd="0" destOrd="0" presId="urn:microsoft.com/office/officeart/2005/8/layout/vList4"/>
    <dgm:cxn modelId="{6D1B490E-04D0-44F4-9E00-87A7860CC95E}" srcId="{127FE3B3-EA2C-44F9-A228-7B5B95298165}" destId="{AFBF49F1-BA55-4C2C-B60D-F92105776ED5}" srcOrd="2" destOrd="0" parTransId="{40FF80C3-181A-4971-B915-0636D1A368B6}" sibTransId="{1F7D9705-BCFF-4B88-854E-8BFF612DBCBE}"/>
    <dgm:cxn modelId="{9536FB18-53C4-4EEA-95FC-6D65FC9DDA2A}" type="presOf" srcId="{B874A7FA-63B2-47E9-9494-61BCF022EA56}" destId="{2CFD5768-C4C4-4A27-AFC7-E16D4C417EE5}" srcOrd="0" destOrd="0" presId="urn:microsoft.com/office/officeart/2005/8/layout/vList4"/>
    <dgm:cxn modelId="{90233421-3936-4ECD-9264-50D68EE1273A}" type="presOf" srcId="{C52593D5-8F90-407C-8EE6-8BCF6CAC2C09}" destId="{2F91E529-0650-4B2F-8178-E4CD6943EFAD}" srcOrd="1" destOrd="0" presId="urn:microsoft.com/office/officeart/2005/8/layout/vList4"/>
    <dgm:cxn modelId="{ED0B0F26-0EA1-4DC4-9081-F3C0A47599A7}" srcId="{127FE3B3-EA2C-44F9-A228-7B5B95298165}" destId="{B874A7FA-63B2-47E9-9494-61BCF022EA56}" srcOrd="3" destOrd="0" parTransId="{51458C95-BA0C-43FB-BA55-E43E98163FC8}" sibTransId="{02789A5A-6370-4821-9A71-BA85ADBB4DC9}"/>
    <dgm:cxn modelId="{E727CF36-CD65-442B-B7CB-50E8625ECF8C}" type="presOf" srcId="{FBBE25AE-A68C-4655-BA7F-6506F278ADFB}" destId="{187A944A-5824-4CD4-AD22-5A8D1F77C111}" srcOrd="0" destOrd="0" presId="urn:microsoft.com/office/officeart/2005/8/layout/vList4"/>
    <dgm:cxn modelId="{8874B937-D6F0-43DD-A39E-C5BE71A07BEF}" srcId="{127FE3B3-EA2C-44F9-A228-7B5B95298165}" destId="{C52593D5-8F90-407C-8EE6-8BCF6CAC2C09}" srcOrd="4" destOrd="0" parTransId="{4E0835A8-C54B-41C6-BA7F-A0E3FCB407F2}" sibTransId="{BACF121D-4568-4174-96CD-278926007AA8}"/>
    <dgm:cxn modelId="{8BB7143E-D127-4E1B-B50B-88CB7E808325}" srcId="{127FE3B3-EA2C-44F9-A228-7B5B95298165}" destId="{434B6821-AAFA-472A-8C98-527D98E331B5}" srcOrd="6" destOrd="0" parTransId="{8A222EAC-3620-4D41-8E4D-11BD1DD836A5}" sibTransId="{872AFAA5-E0BA-4029-BF5B-A4B5B0CA5EEE}"/>
    <dgm:cxn modelId="{72C19E5D-D2C7-4352-9675-3C077EC4447A}" srcId="{127FE3B3-EA2C-44F9-A228-7B5B95298165}" destId="{8873413C-828F-4CC7-83F4-7CD13BF5AB5F}" srcOrd="0" destOrd="0" parTransId="{330034CA-423D-48AC-8A7A-2DBBB8645A66}" sibTransId="{2C6A9B62-844E-43F1-9EC2-4847B6F610F1}"/>
    <dgm:cxn modelId="{FA8E9561-C075-4936-8E96-42AEF8FFA881}" type="presOf" srcId="{434B6821-AAFA-472A-8C98-527D98E331B5}" destId="{525EDFA1-FC01-4FB3-8988-D2782D3BAEA2}" srcOrd="1" destOrd="0" presId="urn:microsoft.com/office/officeart/2005/8/layout/vList4"/>
    <dgm:cxn modelId="{EE736B62-056E-405F-AF4C-9C712BFE0020}" type="presOf" srcId="{AFBF49F1-BA55-4C2C-B60D-F92105776ED5}" destId="{A80FE1FF-578D-40C9-B986-B9487A438CA4}" srcOrd="0" destOrd="0" presId="urn:microsoft.com/office/officeart/2005/8/layout/vList4"/>
    <dgm:cxn modelId="{1DB64871-DE05-4147-A7B1-E79D05C694B8}" type="presOf" srcId="{AFBF49F1-BA55-4C2C-B60D-F92105776ED5}" destId="{3E91B59A-C40C-48D2-8DE4-44A4A2C3007E}" srcOrd="1" destOrd="0" presId="urn:microsoft.com/office/officeart/2005/8/layout/vList4"/>
    <dgm:cxn modelId="{B000695A-20E1-4821-AE18-B97B8F2EC9B0}" srcId="{127FE3B3-EA2C-44F9-A228-7B5B95298165}" destId="{FBBE25AE-A68C-4655-BA7F-6506F278ADFB}" srcOrd="5" destOrd="0" parTransId="{F0E5E724-93EA-4EE2-B654-6F4FFE0E9B10}" sibTransId="{9C90B36B-C212-4D03-A15B-7743A85AC8A0}"/>
    <dgm:cxn modelId="{CDE9D58F-C1A0-4327-A02B-D677B159A021}" srcId="{127FE3B3-EA2C-44F9-A228-7B5B95298165}" destId="{AE186FE8-AC42-44AA-B2DB-1D9DDAD26550}" srcOrd="1" destOrd="0" parTransId="{A48327C3-AD6D-443F-9B5C-6E1E7D04869F}" sibTransId="{5F4E4B43-6D0C-4CD9-B6D8-E3950710AFAC}"/>
    <dgm:cxn modelId="{5C93A2C3-CE3C-4B53-A5EB-3332EEA86B10}" type="presOf" srcId="{8873413C-828F-4CC7-83F4-7CD13BF5AB5F}" destId="{633EDD3B-AF81-4AD1-8AEA-C76423784B0B}" srcOrd="1" destOrd="0" presId="urn:microsoft.com/office/officeart/2005/8/layout/vList4"/>
    <dgm:cxn modelId="{5D24D0C9-B150-4D19-B316-2CF5CC9DA9DA}" type="presOf" srcId="{AE186FE8-AC42-44AA-B2DB-1D9DDAD26550}" destId="{106CDB3A-4E7F-4A04-B4F0-A160334A6363}" srcOrd="1" destOrd="0" presId="urn:microsoft.com/office/officeart/2005/8/layout/vList4"/>
    <dgm:cxn modelId="{B7F50AE0-84D7-4975-B2A1-09D6CCC0B6FD}" type="presOf" srcId="{127FE3B3-EA2C-44F9-A228-7B5B95298165}" destId="{8A00AB87-164B-4334-A844-93778411BA3F}" srcOrd="0" destOrd="0" presId="urn:microsoft.com/office/officeart/2005/8/layout/vList4"/>
    <dgm:cxn modelId="{A1E9B5E6-DD09-4696-8ACB-AA49ADCDC19E}" type="presOf" srcId="{AE186FE8-AC42-44AA-B2DB-1D9DDAD26550}" destId="{002F1F9A-4645-4B8E-A6D8-40505FD87BD3}" srcOrd="0" destOrd="0" presId="urn:microsoft.com/office/officeart/2005/8/layout/vList4"/>
    <dgm:cxn modelId="{2412F4E8-7901-49B0-82DA-05AA0302F539}" type="presOf" srcId="{8873413C-828F-4CC7-83F4-7CD13BF5AB5F}" destId="{6F2382EF-DCC1-4B0A-90FF-B75DFAC1F9D2}" srcOrd="0" destOrd="0" presId="urn:microsoft.com/office/officeart/2005/8/layout/vList4"/>
    <dgm:cxn modelId="{BAE294EB-134F-4907-88B9-04ED7AEBCEB7}" type="presOf" srcId="{B874A7FA-63B2-47E9-9494-61BCF022EA56}" destId="{B773CDBB-270A-4673-A8B3-76FC9E393918}" srcOrd="1" destOrd="0" presId="urn:microsoft.com/office/officeart/2005/8/layout/vList4"/>
    <dgm:cxn modelId="{FBE153FA-F609-4D74-9216-5D0C9ED3B974}" type="presOf" srcId="{C52593D5-8F90-407C-8EE6-8BCF6CAC2C09}" destId="{9ECB9419-A493-4596-B3CC-643EB76C8681}" srcOrd="0" destOrd="0" presId="urn:microsoft.com/office/officeart/2005/8/layout/vList4"/>
    <dgm:cxn modelId="{3791EBA2-AB79-4DDF-AA70-FC785AED95CF}" type="presParOf" srcId="{8A00AB87-164B-4334-A844-93778411BA3F}" destId="{B8E0F5C9-919F-44FF-A0E8-A7E611F89A7D}" srcOrd="0" destOrd="0" presId="urn:microsoft.com/office/officeart/2005/8/layout/vList4"/>
    <dgm:cxn modelId="{8641DCB9-FD1F-4CE7-A804-4BA35104D205}" type="presParOf" srcId="{B8E0F5C9-919F-44FF-A0E8-A7E611F89A7D}" destId="{6F2382EF-DCC1-4B0A-90FF-B75DFAC1F9D2}" srcOrd="0" destOrd="0" presId="urn:microsoft.com/office/officeart/2005/8/layout/vList4"/>
    <dgm:cxn modelId="{8C2705BA-1D16-426A-ACF9-F4D06F6D451D}" type="presParOf" srcId="{B8E0F5C9-919F-44FF-A0E8-A7E611F89A7D}" destId="{045F7B82-2ECA-4F46-A161-F46D5F698449}" srcOrd="1" destOrd="0" presId="urn:microsoft.com/office/officeart/2005/8/layout/vList4"/>
    <dgm:cxn modelId="{F95758E8-37BE-4E01-9569-6DFCC5C48771}" type="presParOf" srcId="{B8E0F5C9-919F-44FF-A0E8-A7E611F89A7D}" destId="{633EDD3B-AF81-4AD1-8AEA-C76423784B0B}" srcOrd="2" destOrd="0" presId="urn:microsoft.com/office/officeart/2005/8/layout/vList4"/>
    <dgm:cxn modelId="{8A3AAEC3-1337-4435-9574-0AFF6EA4C806}" type="presParOf" srcId="{8A00AB87-164B-4334-A844-93778411BA3F}" destId="{B913AC96-6C5D-47D6-8890-4A207B3557AE}" srcOrd="1" destOrd="0" presId="urn:microsoft.com/office/officeart/2005/8/layout/vList4"/>
    <dgm:cxn modelId="{41AD92E1-0618-4714-8239-983C33114FAE}" type="presParOf" srcId="{8A00AB87-164B-4334-A844-93778411BA3F}" destId="{21F63AB7-7079-4748-AEFA-B67D8211F573}" srcOrd="2" destOrd="0" presId="urn:microsoft.com/office/officeart/2005/8/layout/vList4"/>
    <dgm:cxn modelId="{5D5BF229-64AB-46D7-B74A-75581DF12D57}" type="presParOf" srcId="{21F63AB7-7079-4748-AEFA-B67D8211F573}" destId="{002F1F9A-4645-4B8E-A6D8-40505FD87BD3}" srcOrd="0" destOrd="0" presId="urn:microsoft.com/office/officeart/2005/8/layout/vList4"/>
    <dgm:cxn modelId="{67CD5841-7863-475B-9EE2-8EC629757C54}" type="presParOf" srcId="{21F63AB7-7079-4748-AEFA-B67D8211F573}" destId="{1D1DF0DF-D4BA-4279-AE3A-CFC317819AF4}" srcOrd="1" destOrd="0" presId="urn:microsoft.com/office/officeart/2005/8/layout/vList4"/>
    <dgm:cxn modelId="{634B0BEE-2013-4C2E-A6A5-D54C2B442DCF}" type="presParOf" srcId="{21F63AB7-7079-4748-AEFA-B67D8211F573}" destId="{106CDB3A-4E7F-4A04-B4F0-A160334A6363}" srcOrd="2" destOrd="0" presId="urn:microsoft.com/office/officeart/2005/8/layout/vList4"/>
    <dgm:cxn modelId="{06C8E023-1A57-4D31-8392-59D2220D2CB5}" type="presParOf" srcId="{8A00AB87-164B-4334-A844-93778411BA3F}" destId="{E141CE08-CE4B-458D-8422-3A9544CCB0CC}" srcOrd="3" destOrd="0" presId="urn:microsoft.com/office/officeart/2005/8/layout/vList4"/>
    <dgm:cxn modelId="{D80835A5-3C6F-45F8-9CAF-330AC13C15C9}" type="presParOf" srcId="{8A00AB87-164B-4334-A844-93778411BA3F}" destId="{F624126A-8A30-4763-8E9B-96FCA8FEBB1A}" srcOrd="4" destOrd="0" presId="urn:microsoft.com/office/officeart/2005/8/layout/vList4"/>
    <dgm:cxn modelId="{4785C728-FCC6-46CA-B409-71200119B132}" type="presParOf" srcId="{F624126A-8A30-4763-8E9B-96FCA8FEBB1A}" destId="{A80FE1FF-578D-40C9-B986-B9487A438CA4}" srcOrd="0" destOrd="0" presId="urn:microsoft.com/office/officeart/2005/8/layout/vList4"/>
    <dgm:cxn modelId="{F43FC1F6-9BC2-4E8F-A1AE-19DCD72D3854}" type="presParOf" srcId="{F624126A-8A30-4763-8E9B-96FCA8FEBB1A}" destId="{7E4F4995-1006-42B5-9428-F82551A39A20}" srcOrd="1" destOrd="0" presId="urn:microsoft.com/office/officeart/2005/8/layout/vList4"/>
    <dgm:cxn modelId="{3C311852-2C18-4685-8F5E-D10565C34F1A}" type="presParOf" srcId="{F624126A-8A30-4763-8E9B-96FCA8FEBB1A}" destId="{3E91B59A-C40C-48D2-8DE4-44A4A2C3007E}" srcOrd="2" destOrd="0" presId="urn:microsoft.com/office/officeart/2005/8/layout/vList4"/>
    <dgm:cxn modelId="{07F1B29A-D6C1-4CD8-B5D5-23D36581B313}" type="presParOf" srcId="{8A00AB87-164B-4334-A844-93778411BA3F}" destId="{CAB288CE-F32A-4C6F-8CE4-1F3A5D931108}" srcOrd="5" destOrd="0" presId="urn:microsoft.com/office/officeart/2005/8/layout/vList4"/>
    <dgm:cxn modelId="{25435BB7-8D88-4E06-A268-A4C561367F0C}" type="presParOf" srcId="{8A00AB87-164B-4334-A844-93778411BA3F}" destId="{5CDFBFA1-EA26-48E3-B896-1EF3750F49E2}" srcOrd="6" destOrd="0" presId="urn:microsoft.com/office/officeart/2005/8/layout/vList4"/>
    <dgm:cxn modelId="{71260C8B-5BCF-4646-9095-85BE3C1F4061}" type="presParOf" srcId="{5CDFBFA1-EA26-48E3-B896-1EF3750F49E2}" destId="{2CFD5768-C4C4-4A27-AFC7-E16D4C417EE5}" srcOrd="0" destOrd="0" presId="urn:microsoft.com/office/officeart/2005/8/layout/vList4"/>
    <dgm:cxn modelId="{D62DC5D9-053A-4690-B1B2-783EB3629566}" type="presParOf" srcId="{5CDFBFA1-EA26-48E3-B896-1EF3750F49E2}" destId="{86592DFE-0F50-407D-8FDC-CFB911BC0BEF}" srcOrd="1" destOrd="0" presId="urn:microsoft.com/office/officeart/2005/8/layout/vList4"/>
    <dgm:cxn modelId="{8016EC71-C26D-4F27-B3EE-DDE781A12FD6}" type="presParOf" srcId="{5CDFBFA1-EA26-48E3-B896-1EF3750F49E2}" destId="{B773CDBB-270A-4673-A8B3-76FC9E393918}" srcOrd="2" destOrd="0" presId="urn:microsoft.com/office/officeart/2005/8/layout/vList4"/>
    <dgm:cxn modelId="{5D5D5702-0ACD-4C29-81BD-6C0082E16B14}" type="presParOf" srcId="{8A00AB87-164B-4334-A844-93778411BA3F}" destId="{8EB0CACD-2EA6-44CF-9A57-3FC119060B60}" srcOrd="7" destOrd="0" presId="urn:microsoft.com/office/officeart/2005/8/layout/vList4"/>
    <dgm:cxn modelId="{FEFD1E5B-3BE8-45B3-A5CA-7E049337823B}" type="presParOf" srcId="{8A00AB87-164B-4334-A844-93778411BA3F}" destId="{8355410C-1F86-4288-9563-2ED9A81B5A1E}" srcOrd="8" destOrd="0" presId="urn:microsoft.com/office/officeart/2005/8/layout/vList4"/>
    <dgm:cxn modelId="{C79FA286-4069-4672-847D-5F677FA3EC6D}" type="presParOf" srcId="{8355410C-1F86-4288-9563-2ED9A81B5A1E}" destId="{9ECB9419-A493-4596-B3CC-643EB76C8681}" srcOrd="0" destOrd="0" presId="urn:microsoft.com/office/officeart/2005/8/layout/vList4"/>
    <dgm:cxn modelId="{4F158AD4-7153-481C-A3CC-E57D8963A48C}" type="presParOf" srcId="{8355410C-1F86-4288-9563-2ED9A81B5A1E}" destId="{73695DAF-5A03-40F0-BC9C-927CA01F96BA}" srcOrd="1" destOrd="0" presId="urn:microsoft.com/office/officeart/2005/8/layout/vList4"/>
    <dgm:cxn modelId="{2DC5EF8C-AAD6-4355-A8A8-433EF1E8953E}" type="presParOf" srcId="{8355410C-1F86-4288-9563-2ED9A81B5A1E}" destId="{2F91E529-0650-4B2F-8178-E4CD6943EFAD}" srcOrd="2" destOrd="0" presId="urn:microsoft.com/office/officeart/2005/8/layout/vList4"/>
    <dgm:cxn modelId="{FD47754C-786F-474B-AF8B-ED86921D5947}" type="presParOf" srcId="{8A00AB87-164B-4334-A844-93778411BA3F}" destId="{8E3FEED6-FF37-43EA-B618-B695209683CE}" srcOrd="9" destOrd="0" presId="urn:microsoft.com/office/officeart/2005/8/layout/vList4"/>
    <dgm:cxn modelId="{928030FB-4E84-47D6-B837-AB4D79D29889}" type="presParOf" srcId="{8A00AB87-164B-4334-A844-93778411BA3F}" destId="{B98A8044-1947-42A1-AB55-29381BF43E38}" srcOrd="10" destOrd="0" presId="urn:microsoft.com/office/officeart/2005/8/layout/vList4"/>
    <dgm:cxn modelId="{FA6BE40A-6CCB-4AC5-A016-BE16E74C2D34}" type="presParOf" srcId="{B98A8044-1947-42A1-AB55-29381BF43E38}" destId="{187A944A-5824-4CD4-AD22-5A8D1F77C111}" srcOrd="0" destOrd="0" presId="urn:microsoft.com/office/officeart/2005/8/layout/vList4"/>
    <dgm:cxn modelId="{53408063-BCFD-4B26-8286-324B76E85CAC}" type="presParOf" srcId="{B98A8044-1947-42A1-AB55-29381BF43E38}" destId="{D9F5CEC2-F83B-4591-A978-9CE6812A01C0}" srcOrd="1" destOrd="0" presId="urn:microsoft.com/office/officeart/2005/8/layout/vList4"/>
    <dgm:cxn modelId="{8E629F08-99CE-44F8-8D3B-6C041DD475A6}" type="presParOf" srcId="{B98A8044-1947-42A1-AB55-29381BF43E38}" destId="{166116F3-F235-452B-A989-0446F1BB6A9B}" srcOrd="2" destOrd="0" presId="urn:microsoft.com/office/officeart/2005/8/layout/vList4"/>
    <dgm:cxn modelId="{767BD85C-7406-4491-84B5-CC042D0B896A}" type="presParOf" srcId="{8A00AB87-164B-4334-A844-93778411BA3F}" destId="{BDFCFEA2-0818-4DF1-A87D-3C970169614B}" srcOrd="11" destOrd="0" presId="urn:microsoft.com/office/officeart/2005/8/layout/vList4"/>
    <dgm:cxn modelId="{1CCA2DAD-9918-432B-A5C8-CEC089EDFF90}" type="presParOf" srcId="{8A00AB87-164B-4334-A844-93778411BA3F}" destId="{6C63B25A-EAC6-46EA-90C7-37632608B544}" srcOrd="12" destOrd="0" presId="urn:microsoft.com/office/officeart/2005/8/layout/vList4"/>
    <dgm:cxn modelId="{A71DEB88-435F-43CF-AA72-D4C8F77803A0}" type="presParOf" srcId="{6C63B25A-EAC6-46EA-90C7-37632608B544}" destId="{8E095DE6-2971-4649-9B1F-9304632DF048}" srcOrd="0" destOrd="0" presId="urn:microsoft.com/office/officeart/2005/8/layout/vList4"/>
    <dgm:cxn modelId="{D155AFD7-FA9C-4DD2-AD50-C8E73A1867CD}" type="presParOf" srcId="{6C63B25A-EAC6-46EA-90C7-37632608B544}" destId="{A83299B0-CEC8-4FF1-9A52-11B19A4880AD}" srcOrd="1" destOrd="0" presId="urn:microsoft.com/office/officeart/2005/8/layout/vList4"/>
    <dgm:cxn modelId="{9818B1D9-389E-4D6C-A762-BF3AB224555C}" type="presParOf" srcId="{6C63B25A-EAC6-46EA-90C7-37632608B544}" destId="{525EDFA1-FC01-4FB3-8988-D2782D3BAEA2}"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880882-4DFF-4058-8882-2ADC2DC59C18}" type="doc">
      <dgm:prSet loTypeId="urn:microsoft.com/office/officeart/2008/layout/HorizontalMultiLevelHierarchy" loCatId="hierarchy" qsTypeId="urn:microsoft.com/office/officeart/2005/8/quickstyle/simple1" qsCatId="simple" csTypeId="urn:microsoft.com/office/officeart/2005/8/colors/colorful4" csCatId="colorful" phldr="1"/>
      <dgm:spPr/>
      <dgm:t>
        <a:bodyPr/>
        <a:lstStyle/>
        <a:p>
          <a:endParaRPr lang="en-US"/>
        </a:p>
      </dgm:t>
    </dgm:pt>
    <dgm:pt modelId="{8C185388-4B9A-4AFD-A765-B4A418DAAFE7}">
      <dgm:prSet phldrT="[Text]" custT="1"/>
      <dgm:spPr>
        <a:solidFill>
          <a:schemeClr val="bg1"/>
        </a:solidFill>
        <a:ln>
          <a:solidFill>
            <a:schemeClr val="tx2">
              <a:lumMod val="75000"/>
            </a:schemeClr>
          </a:solidFill>
        </a:ln>
      </dgm:spPr>
      <dgm:t>
        <a:bodyPr/>
        <a:lstStyle/>
        <a:p>
          <a:r>
            <a:rPr lang="en-US" sz="1800" b="1" dirty="0">
              <a:solidFill>
                <a:schemeClr val="tx1"/>
              </a:solidFill>
              <a:latin typeface="Arial" panose="020B0604020202020204" pitchFamily="34" charset="0"/>
              <a:cs typeface="Arial" panose="020B0604020202020204" pitchFamily="34" charset="0"/>
            </a:rPr>
            <a:t>Executive</a:t>
          </a:r>
        </a:p>
      </dgm:t>
    </dgm:pt>
    <dgm:pt modelId="{AED9D11C-248B-4A02-90F5-A402F04CBE19}" type="parTrans" cxnId="{A4CBDA86-A820-468F-AD9C-6C25262B0C0D}">
      <dgm:prSet/>
      <dgm:spPr/>
      <dgm:t>
        <a:bodyPr/>
        <a:lstStyle/>
        <a:p>
          <a:endParaRPr lang="en-US"/>
        </a:p>
      </dgm:t>
    </dgm:pt>
    <dgm:pt modelId="{ED948391-63A0-4711-879E-3DB9CE6A437C}" type="sibTrans" cxnId="{A4CBDA86-A820-468F-AD9C-6C25262B0C0D}">
      <dgm:prSet/>
      <dgm:spPr/>
      <dgm:t>
        <a:bodyPr/>
        <a:lstStyle/>
        <a:p>
          <a:endParaRPr lang="en-US"/>
        </a:p>
      </dgm:t>
    </dgm:pt>
    <dgm:pt modelId="{389AFFF0-49DF-4637-9CD0-FBF94B276609}">
      <dgm:prSet custT="1"/>
      <dgm:spPr>
        <a:solidFill>
          <a:schemeClr val="bg1"/>
        </a:solidFill>
        <a:ln>
          <a:solidFill>
            <a:schemeClr val="tx2">
              <a:lumMod val="75000"/>
            </a:schemeClr>
          </a:solidFill>
        </a:ln>
      </dgm:spPr>
      <dgm:t>
        <a:bodyPr/>
        <a:lstStyle/>
        <a:p>
          <a:r>
            <a:rPr lang="en-US" sz="1800" b="1" dirty="0">
              <a:solidFill>
                <a:schemeClr val="tx1"/>
              </a:solidFill>
              <a:latin typeface="Arial" panose="020B0604020202020204" pitchFamily="34" charset="0"/>
              <a:cs typeface="Arial" panose="020B0604020202020204" pitchFamily="34" charset="0"/>
            </a:rPr>
            <a:t>Management</a:t>
          </a:r>
        </a:p>
      </dgm:t>
    </dgm:pt>
    <dgm:pt modelId="{3F54DFCD-1DE8-4F7D-BA73-47AA8B873E9A}" type="parTrans" cxnId="{2880812F-B2A4-4B40-BEF9-9841652E0214}">
      <dgm:prSet/>
      <dgm:spPr/>
      <dgm:t>
        <a:bodyPr/>
        <a:lstStyle/>
        <a:p>
          <a:endParaRPr lang="en-US"/>
        </a:p>
      </dgm:t>
    </dgm:pt>
    <dgm:pt modelId="{AD368F9A-4FDB-448E-B615-FEAC7430A783}" type="sibTrans" cxnId="{2880812F-B2A4-4B40-BEF9-9841652E0214}">
      <dgm:prSet/>
      <dgm:spPr/>
      <dgm:t>
        <a:bodyPr/>
        <a:lstStyle/>
        <a:p>
          <a:endParaRPr lang="en-US"/>
        </a:p>
      </dgm:t>
    </dgm:pt>
    <dgm:pt modelId="{78CE0356-BF4E-46D8-81B4-FA19971584FE}">
      <dgm:prSet custT="1"/>
      <dgm:spPr>
        <a:solidFill>
          <a:schemeClr val="bg1"/>
        </a:solidFill>
        <a:ln>
          <a:solidFill>
            <a:schemeClr val="tx2">
              <a:lumMod val="75000"/>
            </a:schemeClr>
          </a:solidFill>
        </a:ln>
      </dgm:spPr>
      <dgm:t>
        <a:bodyPr/>
        <a:lstStyle/>
        <a:p>
          <a:r>
            <a:rPr lang="en-US" sz="1800" b="1" dirty="0">
              <a:solidFill>
                <a:schemeClr val="tx1"/>
              </a:solidFill>
              <a:latin typeface="Arial" panose="020B0604020202020204" pitchFamily="34" charset="0"/>
              <a:cs typeface="Arial" panose="020B0604020202020204" pitchFamily="34" charset="0"/>
            </a:rPr>
            <a:t>FDP/ </a:t>
          </a:r>
          <a:r>
            <a:rPr lang="en-US" sz="1800" b="1" dirty="0" err="1">
              <a:solidFill>
                <a:schemeClr val="tx1"/>
              </a:solidFill>
              <a:latin typeface="Arial" panose="020B0604020202020204" pitchFamily="34" charset="0"/>
              <a:cs typeface="Arial" panose="020B0604020202020204" pitchFamily="34" charset="0"/>
            </a:rPr>
            <a:t>ToT</a:t>
          </a:r>
          <a:endParaRPr lang="en-US" sz="1800" b="1" dirty="0">
            <a:solidFill>
              <a:schemeClr val="tx1"/>
            </a:solidFill>
            <a:latin typeface="Arial" panose="020B0604020202020204" pitchFamily="34" charset="0"/>
            <a:cs typeface="Arial" panose="020B0604020202020204" pitchFamily="34" charset="0"/>
          </a:endParaRPr>
        </a:p>
      </dgm:t>
    </dgm:pt>
    <dgm:pt modelId="{2A529DEA-EC5B-4B92-A374-2BDEFB665C2B}" type="parTrans" cxnId="{FF908EFD-7391-4982-AF94-BF830127662E}">
      <dgm:prSet/>
      <dgm:spPr/>
      <dgm:t>
        <a:bodyPr/>
        <a:lstStyle/>
        <a:p>
          <a:endParaRPr lang="en-US"/>
        </a:p>
      </dgm:t>
    </dgm:pt>
    <dgm:pt modelId="{6F45608B-B526-40D8-B452-0BAAB647B8A3}" type="sibTrans" cxnId="{FF908EFD-7391-4982-AF94-BF830127662E}">
      <dgm:prSet/>
      <dgm:spPr/>
      <dgm:t>
        <a:bodyPr/>
        <a:lstStyle/>
        <a:p>
          <a:endParaRPr lang="en-US"/>
        </a:p>
      </dgm:t>
    </dgm:pt>
    <dgm:pt modelId="{F7EAEDCA-C35C-4B1E-AD08-3B1CD8A2B086}">
      <dgm:prSet custT="1"/>
      <dgm:spPr>
        <a:solidFill>
          <a:schemeClr val="bg1"/>
        </a:solidFill>
        <a:ln>
          <a:solidFill>
            <a:schemeClr val="tx2">
              <a:lumMod val="75000"/>
            </a:schemeClr>
          </a:solidFill>
        </a:ln>
      </dgm:spPr>
      <dgm:t>
        <a:bodyPr/>
        <a:lstStyle/>
        <a:p>
          <a:r>
            <a:rPr lang="en-US" sz="1800" b="1" dirty="0">
              <a:solidFill>
                <a:schemeClr val="tx1"/>
              </a:solidFill>
              <a:latin typeface="Arial" panose="020B0604020202020204" pitchFamily="34" charset="0"/>
              <a:cs typeface="Arial" panose="020B0604020202020204" pitchFamily="34" charset="0"/>
            </a:rPr>
            <a:t>Entrepreneurship</a:t>
          </a:r>
        </a:p>
      </dgm:t>
    </dgm:pt>
    <dgm:pt modelId="{9600A41E-16FF-4FCA-B503-767926198ECF}" type="parTrans" cxnId="{8DED19EA-98A0-4B9F-870C-47279D5FD0DA}">
      <dgm:prSet/>
      <dgm:spPr/>
      <dgm:t>
        <a:bodyPr/>
        <a:lstStyle/>
        <a:p>
          <a:endParaRPr lang="en-US"/>
        </a:p>
      </dgm:t>
    </dgm:pt>
    <dgm:pt modelId="{BB50D82A-8FD7-4B41-9042-9992BB3A9BC7}" type="sibTrans" cxnId="{8DED19EA-98A0-4B9F-870C-47279D5FD0DA}">
      <dgm:prSet/>
      <dgm:spPr/>
      <dgm:t>
        <a:bodyPr/>
        <a:lstStyle/>
        <a:p>
          <a:endParaRPr lang="en-US"/>
        </a:p>
      </dgm:t>
    </dgm:pt>
    <dgm:pt modelId="{2EEDBCE5-38C9-433F-BCEE-331DC76A1740}">
      <dgm:prSet custT="1"/>
      <dgm:spPr>
        <a:solidFill>
          <a:schemeClr val="bg1"/>
        </a:solidFill>
        <a:ln>
          <a:solidFill>
            <a:schemeClr val="tx2">
              <a:lumMod val="75000"/>
            </a:schemeClr>
          </a:solidFill>
        </a:ln>
      </dgm:spPr>
      <dgm:t>
        <a:bodyPr/>
        <a:lstStyle/>
        <a:p>
          <a:r>
            <a:rPr lang="en-US" sz="1800" b="1" dirty="0">
              <a:solidFill>
                <a:schemeClr val="tx1"/>
              </a:solidFill>
              <a:latin typeface="Arial" panose="020B0604020202020204" pitchFamily="34" charset="0"/>
              <a:cs typeface="Arial" panose="020B0604020202020204" pitchFamily="34" charset="0"/>
            </a:rPr>
            <a:t>Skill</a:t>
          </a:r>
        </a:p>
      </dgm:t>
    </dgm:pt>
    <dgm:pt modelId="{C71EEE1E-76D9-49CD-8687-907C3AA4A479}" type="parTrans" cxnId="{215311A9-F994-4139-83EA-F7E0C50672FA}">
      <dgm:prSet/>
      <dgm:spPr/>
      <dgm:t>
        <a:bodyPr/>
        <a:lstStyle/>
        <a:p>
          <a:endParaRPr lang="en-US"/>
        </a:p>
      </dgm:t>
    </dgm:pt>
    <dgm:pt modelId="{0AE17978-20F8-413F-931A-A4831F33E2B7}" type="sibTrans" cxnId="{215311A9-F994-4139-83EA-F7E0C50672FA}">
      <dgm:prSet/>
      <dgm:spPr/>
      <dgm:t>
        <a:bodyPr/>
        <a:lstStyle/>
        <a:p>
          <a:endParaRPr lang="en-US"/>
        </a:p>
      </dgm:t>
    </dgm:pt>
    <dgm:pt modelId="{A27C5473-61DF-431A-941D-AD93AB8FD1E3}">
      <dgm:prSet phldrT="[Text]" custT="1"/>
      <dgm:spPr>
        <a:solidFill>
          <a:schemeClr val="accent1">
            <a:lumMod val="20000"/>
            <a:lumOff val="80000"/>
          </a:schemeClr>
        </a:solidFill>
        <a:ln>
          <a:solidFill>
            <a:schemeClr val="tx2">
              <a:lumMod val="75000"/>
            </a:schemeClr>
          </a:solidFill>
        </a:ln>
      </dgm:spPr>
      <dgm:t>
        <a:bodyPr/>
        <a:lstStyle/>
        <a:p>
          <a:r>
            <a:rPr lang="en-US" sz="2400" b="1" dirty="0">
              <a:solidFill>
                <a:schemeClr val="accent5">
                  <a:lumMod val="50000"/>
                </a:schemeClr>
              </a:solidFill>
              <a:latin typeface="Arial" panose="020B0604020202020204" pitchFamily="34" charset="0"/>
              <a:cs typeface="Arial" panose="020B0604020202020204" pitchFamily="34" charset="0"/>
            </a:rPr>
            <a:t>Training</a:t>
          </a:r>
        </a:p>
      </dgm:t>
    </dgm:pt>
    <dgm:pt modelId="{514BD8CC-3529-48AE-A2F7-452D458DC7CD}" type="sibTrans" cxnId="{70F3669F-3556-45B4-AB78-0C456F9F6847}">
      <dgm:prSet/>
      <dgm:spPr/>
      <dgm:t>
        <a:bodyPr/>
        <a:lstStyle/>
        <a:p>
          <a:endParaRPr lang="en-US"/>
        </a:p>
      </dgm:t>
    </dgm:pt>
    <dgm:pt modelId="{A6EA7AB6-3926-4412-8862-AF3445115B15}" type="parTrans" cxnId="{70F3669F-3556-45B4-AB78-0C456F9F6847}">
      <dgm:prSet/>
      <dgm:spPr/>
      <dgm:t>
        <a:bodyPr/>
        <a:lstStyle/>
        <a:p>
          <a:endParaRPr lang="en-US"/>
        </a:p>
      </dgm:t>
    </dgm:pt>
    <dgm:pt modelId="{0DE77B26-169A-4413-A5D3-84C52826729E}">
      <dgm:prSet custT="1"/>
      <dgm:spPr>
        <a:solidFill>
          <a:schemeClr val="bg1"/>
        </a:solidFill>
        <a:ln>
          <a:solidFill>
            <a:schemeClr val="tx2">
              <a:lumMod val="75000"/>
            </a:schemeClr>
          </a:solidFill>
        </a:ln>
      </dgm:spPr>
      <dgm:t>
        <a:bodyPr/>
        <a:lstStyle/>
        <a:p>
          <a:r>
            <a:rPr lang="en-US" sz="1800" b="1" dirty="0">
              <a:solidFill>
                <a:schemeClr val="tx1"/>
              </a:solidFill>
              <a:latin typeface="Arial" panose="020B0604020202020204" pitchFamily="34" charset="0"/>
              <a:cs typeface="Arial" panose="020B0604020202020204" pitchFamily="34" charset="0"/>
            </a:rPr>
            <a:t>On / Off Campus</a:t>
          </a:r>
        </a:p>
      </dgm:t>
    </dgm:pt>
    <dgm:pt modelId="{A2239ED8-4F24-4089-8440-5ADD5B542303}" type="parTrans" cxnId="{AD7266C5-C1B8-4D67-B689-7DCF03479587}">
      <dgm:prSet/>
      <dgm:spPr/>
      <dgm:t>
        <a:bodyPr/>
        <a:lstStyle/>
        <a:p>
          <a:endParaRPr lang="en-IN"/>
        </a:p>
      </dgm:t>
    </dgm:pt>
    <dgm:pt modelId="{8C1CA3C2-297E-454A-81EE-35656803B1AC}" type="sibTrans" cxnId="{AD7266C5-C1B8-4D67-B689-7DCF03479587}">
      <dgm:prSet/>
      <dgm:spPr/>
      <dgm:t>
        <a:bodyPr/>
        <a:lstStyle/>
        <a:p>
          <a:endParaRPr lang="en-IN"/>
        </a:p>
      </dgm:t>
    </dgm:pt>
    <dgm:pt modelId="{E4D0970C-C163-4FD3-8AEE-685C69098611}">
      <dgm:prSet custT="1"/>
      <dgm:spPr>
        <a:solidFill>
          <a:schemeClr val="bg1"/>
        </a:solidFill>
        <a:ln>
          <a:solidFill>
            <a:schemeClr val="tx2">
              <a:lumMod val="75000"/>
            </a:schemeClr>
          </a:solidFill>
        </a:ln>
      </dgm:spPr>
      <dgm:t>
        <a:bodyPr/>
        <a:lstStyle/>
        <a:p>
          <a:r>
            <a:rPr lang="en-US" sz="1800" b="1">
              <a:solidFill>
                <a:schemeClr val="tx1"/>
              </a:solidFill>
              <a:latin typeface="Arial" panose="020B0604020202020204" pitchFamily="34" charset="0"/>
              <a:cs typeface="Arial" panose="020B0604020202020204" pitchFamily="34" charset="0"/>
            </a:rPr>
            <a:t>Hybrid  Mode</a:t>
          </a:r>
          <a:endParaRPr lang="en-US" sz="1800" b="1" dirty="0">
            <a:solidFill>
              <a:schemeClr val="tx1"/>
            </a:solidFill>
            <a:latin typeface="Arial" panose="020B0604020202020204" pitchFamily="34" charset="0"/>
            <a:cs typeface="Arial" panose="020B0604020202020204" pitchFamily="34" charset="0"/>
          </a:endParaRPr>
        </a:p>
      </dgm:t>
    </dgm:pt>
    <dgm:pt modelId="{9FA46579-2510-4BD8-8828-95F1ED42B346}" type="parTrans" cxnId="{E431E451-2684-4826-ADA5-3A6B5548F8DE}">
      <dgm:prSet/>
      <dgm:spPr/>
      <dgm:t>
        <a:bodyPr/>
        <a:lstStyle/>
        <a:p>
          <a:endParaRPr lang="en-IN"/>
        </a:p>
      </dgm:t>
    </dgm:pt>
    <dgm:pt modelId="{25088DD4-AB6B-4EE5-8A07-CC3C8566C760}" type="sibTrans" cxnId="{E431E451-2684-4826-ADA5-3A6B5548F8DE}">
      <dgm:prSet/>
      <dgm:spPr/>
      <dgm:t>
        <a:bodyPr/>
        <a:lstStyle/>
        <a:p>
          <a:endParaRPr lang="en-IN"/>
        </a:p>
      </dgm:t>
    </dgm:pt>
    <dgm:pt modelId="{34676881-7D69-41C5-B2FD-8265D2606F04}" type="pres">
      <dgm:prSet presAssocID="{B7880882-4DFF-4058-8882-2ADC2DC59C18}" presName="Name0" presStyleCnt="0">
        <dgm:presLayoutVars>
          <dgm:chPref val="1"/>
          <dgm:dir/>
          <dgm:animOne val="branch"/>
          <dgm:animLvl val="lvl"/>
          <dgm:resizeHandles val="exact"/>
        </dgm:presLayoutVars>
      </dgm:prSet>
      <dgm:spPr/>
    </dgm:pt>
    <dgm:pt modelId="{652C3081-9627-4730-8278-CD3F1B51FF83}" type="pres">
      <dgm:prSet presAssocID="{A27C5473-61DF-431A-941D-AD93AB8FD1E3}" presName="root1" presStyleCnt="0"/>
      <dgm:spPr/>
    </dgm:pt>
    <dgm:pt modelId="{0CCE100C-A3E9-4A96-A14E-6A53CF661BCD}" type="pres">
      <dgm:prSet presAssocID="{A27C5473-61DF-431A-941D-AD93AB8FD1E3}" presName="LevelOneTextNode" presStyleLbl="node0" presStyleIdx="0" presStyleCnt="1">
        <dgm:presLayoutVars>
          <dgm:chPref val="3"/>
        </dgm:presLayoutVars>
      </dgm:prSet>
      <dgm:spPr/>
    </dgm:pt>
    <dgm:pt modelId="{32B727B4-C9A8-49B6-87CD-3E73BD77823D}" type="pres">
      <dgm:prSet presAssocID="{A27C5473-61DF-431A-941D-AD93AB8FD1E3}" presName="level2hierChild" presStyleCnt="0"/>
      <dgm:spPr/>
    </dgm:pt>
    <dgm:pt modelId="{92EE1E33-8CDF-4685-9C5B-62FCEDBD7015}" type="pres">
      <dgm:prSet presAssocID="{AED9D11C-248B-4A02-90F5-A402F04CBE19}" presName="conn2-1" presStyleLbl="parChTrans1D2" presStyleIdx="0" presStyleCnt="7"/>
      <dgm:spPr/>
    </dgm:pt>
    <dgm:pt modelId="{D5E01937-B339-4E3F-B09B-C6A93A2ED883}" type="pres">
      <dgm:prSet presAssocID="{AED9D11C-248B-4A02-90F5-A402F04CBE19}" presName="connTx" presStyleLbl="parChTrans1D2" presStyleIdx="0" presStyleCnt="7"/>
      <dgm:spPr/>
    </dgm:pt>
    <dgm:pt modelId="{B48EB8B6-4F6E-40C6-82E4-C0A01E65F506}" type="pres">
      <dgm:prSet presAssocID="{8C185388-4B9A-4AFD-A765-B4A418DAAFE7}" presName="root2" presStyleCnt="0"/>
      <dgm:spPr/>
    </dgm:pt>
    <dgm:pt modelId="{4B829AC4-2390-45C9-A433-820C305296AB}" type="pres">
      <dgm:prSet presAssocID="{8C185388-4B9A-4AFD-A765-B4A418DAAFE7}" presName="LevelTwoTextNode" presStyleLbl="node2" presStyleIdx="0" presStyleCnt="7" custScaleX="139973">
        <dgm:presLayoutVars>
          <dgm:chPref val="3"/>
        </dgm:presLayoutVars>
      </dgm:prSet>
      <dgm:spPr/>
    </dgm:pt>
    <dgm:pt modelId="{6A56DD67-9B1A-4BB8-9838-EF115A2F8D7B}" type="pres">
      <dgm:prSet presAssocID="{8C185388-4B9A-4AFD-A765-B4A418DAAFE7}" presName="level3hierChild" presStyleCnt="0"/>
      <dgm:spPr/>
    </dgm:pt>
    <dgm:pt modelId="{A7475250-2678-4303-9A0A-389CDCB09448}" type="pres">
      <dgm:prSet presAssocID="{3F54DFCD-1DE8-4F7D-BA73-47AA8B873E9A}" presName="conn2-1" presStyleLbl="parChTrans1D2" presStyleIdx="1" presStyleCnt="7"/>
      <dgm:spPr/>
    </dgm:pt>
    <dgm:pt modelId="{0510B756-ED8A-424B-85F0-1008922BE47E}" type="pres">
      <dgm:prSet presAssocID="{3F54DFCD-1DE8-4F7D-BA73-47AA8B873E9A}" presName="connTx" presStyleLbl="parChTrans1D2" presStyleIdx="1" presStyleCnt="7"/>
      <dgm:spPr/>
    </dgm:pt>
    <dgm:pt modelId="{93CAD79B-84E2-437A-9A2F-694A09840C84}" type="pres">
      <dgm:prSet presAssocID="{389AFFF0-49DF-4637-9CD0-FBF94B276609}" presName="root2" presStyleCnt="0"/>
      <dgm:spPr/>
    </dgm:pt>
    <dgm:pt modelId="{F579DE7C-61DB-4322-A944-E0D7AF5BC856}" type="pres">
      <dgm:prSet presAssocID="{389AFFF0-49DF-4637-9CD0-FBF94B276609}" presName="LevelTwoTextNode" presStyleLbl="node2" presStyleIdx="1" presStyleCnt="7" custScaleX="139973">
        <dgm:presLayoutVars>
          <dgm:chPref val="3"/>
        </dgm:presLayoutVars>
      </dgm:prSet>
      <dgm:spPr/>
    </dgm:pt>
    <dgm:pt modelId="{07AB091D-88C9-4AF9-8B3D-86ACBE6B70B8}" type="pres">
      <dgm:prSet presAssocID="{389AFFF0-49DF-4637-9CD0-FBF94B276609}" presName="level3hierChild" presStyleCnt="0"/>
      <dgm:spPr/>
    </dgm:pt>
    <dgm:pt modelId="{635E2DA5-58EE-4004-9DB4-40D4C3BE614B}" type="pres">
      <dgm:prSet presAssocID="{2A529DEA-EC5B-4B92-A374-2BDEFB665C2B}" presName="conn2-1" presStyleLbl="parChTrans1D2" presStyleIdx="2" presStyleCnt="7"/>
      <dgm:spPr/>
    </dgm:pt>
    <dgm:pt modelId="{79700220-26D6-4C97-8091-23F2A614A6CD}" type="pres">
      <dgm:prSet presAssocID="{2A529DEA-EC5B-4B92-A374-2BDEFB665C2B}" presName="connTx" presStyleLbl="parChTrans1D2" presStyleIdx="2" presStyleCnt="7"/>
      <dgm:spPr/>
    </dgm:pt>
    <dgm:pt modelId="{C080B552-0E61-488A-96A3-455E1AFEE6D1}" type="pres">
      <dgm:prSet presAssocID="{78CE0356-BF4E-46D8-81B4-FA19971584FE}" presName="root2" presStyleCnt="0"/>
      <dgm:spPr/>
    </dgm:pt>
    <dgm:pt modelId="{06766857-B826-4FF2-B3B7-0C8BFF5D5B5E}" type="pres">
      <dgm:prSet presAssocID="{78CE0356-BF4E-46D8-81B4-FA19971584FE}" presName="LevelTwoTextNode" presStyleLbl="node2" presStyleIdx="2" presStyleCnt="7" custScaleX="139973">
        <dgm:presLayoutVars>
          <dgm:chPref val="3"/>
        </dgm:presLayoutVars>
      </dgm:prSet>
      <dgm:spPr/>
    </dgm:pt>
    <dgm:pt modelId="{7D70D8D2-BB6F-4A3D-A466-DFFB2C58A652}" type="pres">
      <dgm:prSet presAssocID="{78CE0356-BF4E-46D8-81B4-FA19971584FE}" presName="level3hierChild" presStyleCnt="0"/>
      <dgm:spPr/>
    </dgm:pt>
    <dgm:pt modelId="{FD264DA2-7013-4628-B828-236008338906}" type="pres">
      <dgm:prSet presAssocID="{9600A41E-16FF-4FCA-B503-767926198ECF}" presName="conn2-1" presStyleLbl="parChTrans1D2" presStyleIdx="3" presStyleCnt="7"/>
      <dgm:spPr/>
    </dgm:pt>
    <dgm:pt modelId="{061651F4-5F74-4B61-8F1B-94D447FECBA9}" type="pres">
      <dgm:prSet presAssocID="{9600A41E-16FF-4FCA-B503-767926198ECF}" presName="connTx" presStyleLbl="parChTrans1D2" presStyleIdx="3" presStyleCnt="7"/>
      <dgm:spPr/>
    </dgm:pt>
    <dgm:pt modelId="{FCFE3DD2-2EBA-43B8-80E9-D78A95C4403B}" type="pres">
      <dgm:prSet presAssocID="{F7EAEDCA-C35C-4B1E-AD08-3B1CD8A2B086}" presName="root2" presStyleCnt="0"/>
      <dgm:spPr/>
    </dgm:pt>
    <dgm:pt modelId="{25F33E76-0AE4-4D83-89C4-A24E3680E7F3}" type="pres">
      <dgm:prSet presAssocID="{F7EAEDCA-C35C-4B1E-AD08-3B1CD8A2B086}" presName="LevelTwoTextNode" presStyleLbl="node2" presStyleIdx="3" presStyleCnt="7" custScaleX="139973">
        <dgm:presLayoutVars>
          <dgm:chPref val="3"/>
        </dgm:presLayoutVars>
      </dgm:prSet>
      <dgm:spPr/>
    </dgm:pt>
    <dgm:pt modelId="{3A38103B-BC77-4269-B94F-CC0EB6324E5E}" type="pres">
      <dgm:prSet presAssocID="{F7EAEDCA-C35C-4B1E-AD08-3B1CD8A2B086}" presName="level3hierChild" presStyleCnt="0"/>
      <dgm:spPr/>
    </dgm:pt>
    <dgm:pt modelId="{20F2F710-1247-4211-A3CE-17E2A4ED93D8}" type="pres">
      <dgm:prSet presAssocID="{C71EEE1E-76D9-49CD-8687-907C3AA4A479}" presName="conn2-1" presStyleLbl="parChTrans1D2" presStyleIdx="4" presStyleCnt="7"/>
      <dgm:spPr/>
    </dgm:pt>
    <dgm:pt modelId="{55DBD60B-2D92-44BA-B51F-A85FBF6D3D25}" type="pres">
      <dgm:prSet presAssocID="{C71EEE1E-76D9-49CD-8687-907C3AA4A479}" presName="connTx" presStyleLbl="parChTrans1D2" presStyleIdx="4" presStyleCnt="7"/>
      <dgm:spPr/>
    </dgm:pt>
    <dgm:pt modelId="{E16231A3-B29F-4C4C-8552-B81870FE9B1E}" type="pres">
      <dgm:prSet presAssocID="{2EEDBCE5-38C9-433F-BCEE-331DC76A1740}" presName="root2" presStyleCnt="0"/>
      <dgm:spPr/>
    </dgm:pt>
    <dgm:pt modelId="{E1D6C056-7C1F-4F20-B0D5-D87CEBE95CE0}" type="pres">
      <dgm:prSet presAssocID="{2EEDBCE5-38C9-433F-BCEE-331DC76A1740}" presName="LevelTwoTextNode" presStyleLbl="node2" presStyleIdx="4" presStyleCnt="7" custScaleX="139973">
        <dgm:presLayoutVars>
          <dgm:chPref val="3"/>
        </dgm:presLayoutVars>
      </dgm:prSet>
      <dgm:spPr/>
    </dgm:pt>
    <dgm:pt modelId="{BCFC2DE5-73C8-40B5-B96C-9EBA684736D5}" type="pres">
      <dgm:prSet presAssocID="{2EEDBCE5-38C9-433F-BCEE-331DC76A1740}" presName="level3hierChild" presStyleCnt="0"/>
      <dgm:spPr/>
    </dgm:pt>
    <dgm:pt modelId="{0EA6D160-C55D-4D74-9655-2C7374334C7E}" type="pres">
      <dgm:prSet presAssocID="{A2239ED8-4F24-4089-8440-5ADD5B542303}" presName="conn2-1" presStyleLbl="parChTrans1D2" presStyleIdx="5" presStyleCnt="7"/>
      <dgm:spPr/>
    </dgm:pt>
    <dgm:pt modelId="{E07F205E-5F17-4E58-AA10-67AC90B1F2A3}" type="pres">
      <dgm:prSet presAssocID="{A2239ED8-4F24-4089-8440-5ADD5B542303}" presName="connTx" presStyleLbl="parChTrans1D2" presStyleIdx="5" presStyleCnt="7"/>
      <dgm:spPr/>
    </dgm:pt>
    <dgm:pt modelId="{43CEB11B-7B15-4090-9952-518EE0AD84C2}" type="pres">
      <dgm:prSet presAssocID="{0DE77B26-169A-4413-A5D3-84C52826729E}" presName="root2" presStyleCnt="0"/>
      <dgm:spPr/>
    </dgm:pt>
    <dgm:pt modelId="{AB70E078-B7FC-455A-8FC5-E3503AD7F732}" type="pres">
      <dgm:prSet presAssocID="{0DE77B26-169A-4413-A5D3-84C52826729E}" presName="LevelTwoTextNode" presStyleLbl="node2" presStyleIdx="5" presStyleCnt="7" custScaleX="138140">
        <dgm:presLayoutVars>
          <dgm:chPref val="3"/>
        </dgm:presLayoutVars>
      </dgm:prSet>
      <dgm:spPr/>
    </dgm:pt>
    <dgm:pt modelId="{54F1AD81-2213-4EB5-A019-FF8BD2A69892}" type="pres">
      <dgm:prSet presAssocID="{0DE77B26-169A-4413-A5D3-84C52826729E}" presName="level3hierChild" presStyleCnt="0"/>
      <dgm:spPr/>
    </dgm:pt>
    <dgm:pt modelId="{2F890661-FFE8-42D7-A0CE-50C89C5DD5D4}" type="pres">
      <dgm:prSet presAssocID="{9FA46579-2510-4BD8-8828-95F1ED42B346}" presName="conn2-1" presStyleLbl="parChTrans1D2" presStyleIdx="6" presStyleCnt="7"/>
      <dgm:spPr/>
    </dgm:pt>
    <dgm:pt modelId="{5C43D35F-C53E-490A-B1B2-3C9BD516F223}" type="pres">
      <dgm:prSet presAssocID="{9FA46579-2510-4BD8-8828-95F1ED42B346}" presName="connTx" presStyleLbl="parChTrans1D2" presStyleIdx="6" presStyleCnt="7"/>
      <dgm:spPr/>
    </dgm:pt>
    <dgm:pt modelId="{CBA3CF03-6F57-4A54-815B-A4AFF77766BF}" type="pres">
      <dgm:prSet presAssocID="{E4D0970C-C163-4FD3-8AEE-685C69098611}" presName="root2" presStyleCnt="0"/>
      <dgm:spPr/>
    </dgm:pt>
    <dgm:pt modelId="{07CE5534-2913-4447-B05F-74C1C4BC014F}" type="pres">
      <dgm:prSet presAssocID="{E4D0970C-C163-4FD3-8AEE-685C69098611}" presName="LevelTwoTextNode" presStyleLbl="node2" presStyleIdx="6" presStyleCnt="7" custScaleX="137174">
        <dgm:presLayoutVars>
          <dgm:chPref val="3"/>
        </dgm:presLayoutVars>
      </dgm:prSet>
      <dgm:spPr/>
    </dgm:pt>
    <dgm:pt modelId="{42D77A39-1865-4C04-85B1-4B897B5F11AB}" type="pres">
      <dgm:prSet presAssocID="{E4D0970C-C163-4FD3-8AEE-685C69098611}" presName="level3hierChild" presStyleCnt="0"/>
      <dgm:spPr/>
    </dgm:pt>
  </dgm:ptLst>
  <dgm:cxnLst>
    <dgm:cxn modelId="{AF148003-A095-45D0-A685-3FD8C5118F0A}" type="presOf" srcId="{A2239ED8-4F24-4089-8440-5ADD5B542303}" destId="{E07F205E-5F17-4E58-AA10-67AC90B1F2A3}" srcOrd="1" destOrd="0" presId="urn:microsoft.com/office/officeart/2008/layout/HorizontalMultiLevelHierarchy"/>
    <dgm:cxn modelId="{59039A03-791E-45C5-BED4-DFF22E6780CD}" type="presOf" srcId="{78CE0356-BF4E-46D8-81B4-FA19971584FE}" destId="{06766857-B826-4FF2-B3B7-0C8BFF5D5B5E}" srcOrd="0" destOrd="0" presId="urn:microsoft.com/office/officeart/2008/layout/HorizontalMultiLevelHierarchy"/>
    <dgm:cxn modelId="{358BE31C-8FF0-4BC6-BC9C-3DA630678B97}" type="presOf" srcId="{F7EAEDCA-C35C-4B1E-AD08-3B1CD8A2B086}" destId="{25F33E76-0AE4-4D83-89C4-A24E3680E7F3}" srcOrd="0" destOrd="0" presId="urn:microsoft.com/office/officeart/2008/layout/HorizontalMultiLevelHierarchy"/>
    <dgm:cxn modelId="{A8419223-D984-4AE0-B087-7E1617FD2A74}" type="presOf" srcId="{0DE77B26-169A-4413-A5D3-84C52826729E}" destId="{AB70E078-B7FC-455A-8FC5-E3503AD7F732}" srcOrd="0" destOrd="0" presId="urn:microsoft.com/office/officeart/2008/layout/HorizontalMultiLevelHierarchy"/>
    <dgm:cxn modelId="{2880812F-B2A4-4B40-BEF9-9841652E0214}" srcId="{A27C5473-61DF-431A-941D-AD93AB8FD1E3}" destId="{389AFFF0-49DF-4637-9CD0-FBF94B276609}" srcOrd="1" destOrd="0" parTransId="{3F54DFCD-1DE8-4F7D-BA73-47AA8B873E9A}" sibTransId="{AD368F9A-4FDB-448E-B615-FEAC7430A783}"/>
    <dgm:cxn modelId="{24E57E5C-5E11-4121-B497-3914665E0773}" type="presOf" srcId="{B7880882-4DFF-4058-8882-2ADC2DC59C18}" destId="{34676881-7D69-41C5-B2FD-8265D2606F04}" srcOrd="0" destOrd="0" presId="urn:microsoft.com/office/officeart/2008/layout/HorizontalMultiLevelHierarchy"/>
    <dgm:cxn modelId="{CDBDCD60-5CB6-486D-9C0C-9985433AE6EA}" type="presOf" srcId="{A2239ED8-4F24-4089-8440-5ADD5B542303}" destId="{0EA6D160-C55D-4D74-9655-2C7374334C7E}" srcOrd="0" destOrd="0" presId="urn:microsoft.com/office/officeart/2008/layout/HorizontalMultiLevelHierarchy"/>
    <dgm:cxn modelId="{8E5D396A-6A42-49CD-94BD-693812B74000}" type="presOf" srcId="{A27C5473-61DF-431A-941D-AD93AB8FD1E3}" destId="{0CCE100C-A3E9-4A96-A14E-6A53CF661BCD}" srcOrd="0" destOrd="0" presId="urn:microsoft.com/office/officeart/2008/layout/HorizontalMultiLevelHierarchy"/>
    <dgm:cxn modelId="{E431E451-2684-4826-ADA5-3A6B5548F8DE}" srcId="{A27C5473-61DF-431A-941D-AD93AB8FD1E3}" destId="{E4D0970C-C163-4FD3-8AEE-685C69098611}" srcOrd="6" destOrd="0" parTransId="{9FA46579-2510-4BD8-8828-95F1ED42B346}" sibTransId="{25088DD4-AB6B-4EE5-8A07-CC3C8566C760}"/>
    <dgm:cxn modelId="{A24D2D72-58B5-407A-B37B-B712F4A71F53}" type="presOf" srcId="{E4D0970C-C163-4FD3-8AEE-685C69098611}" destId="{07CE5534-2913-4447-B05F-74C1C4BC014F}" srcOrd="0" destOrd="0" presId="urn:microsoft.com/office/officeart/2008/layout/HorizontalMultiLevelHierarchy"/>
    <dgm:cxn modelId="{71C46282-D087-494F-8D0E-A01F12F71AE1}" type="presOf" srcId="{9FA46579-2510-4BD8-8828-95F1ED42B346}" destId="{5C43D35F-C53E-490A-B1B2-3C9BD516F223}" srcOrd="1" destOrd="0" presId="urn:microsoft.com/office/officeart/2008/layout/HorizontalMultiLevelHierarchy"/>
    <dgm:cxn modelId="{A4CBDA86-A820-468F-AD9C-6C25262B0C0D}" srcId="{A27C5473-61DF-431A-941D-AD93AB8FD1E3}" destId="{8C185388-4B9A-4AFD-A765-B4A418DAAFE7}" srcOrd="0" destOrd="0" parTransId="{AED9D11C-248B-4A02-90F5-A402F04CBE19}" sibTransId="{ED948391-63A0-4711-879E-3DB9CE6A437C}"/>
    <dgm:cxn modelId="{17B9FB86-4B62-4B7B-ACE9-5F36348DA6D9}" type="presOf" srcId="{2EEDBCE5-38C9-433F-BCEE-331DC76A1740}" destId="{E1D6C056-7C1F-4F20-B0D5-D87CEBE95CE0}" srcOrd="0" destOrd="0" presId="urn:microsoft.com/office/officeart/2008/layout/HorizontalMultiLevelHierarchy"/>
    <dgm:cxn modelId="{D43D9E9A-81AE-4556-A763-B09EE5A08996}" type="presOf" srcId="{AED9D11C-248B-4A02-90F5-A402F04CBE19}" destId="{92EE1E33-8CDF-4685-9C5B-62FCEDBD7015}" srcOrd="0" destOrd="0" presId="urn:microsoft.com/office/officeart/2008/layout/HorizontalMultiLevelHierarchy"/>
    <dgm:cxn modelId="{7B95739B-F12E-4DD6-8FFF-68465FECF03F}" type="presOf" srcId="{C71EEE1E-76D9-49CD-8687-907C3AA4A479}" destId="{55DBD60B-2D92-44BA-B51F-A85FBF6D3D25}" srcOrd="1" destOrd="0" presId="urn:microsoft.com/office/officeart/2008/layout/HorizontalMultiLevelHierarchy"/>
    <dgm:cxn modelId="{70F3669F-3556-45B4-AB78-0C456F9F6847}" srcId="{B7880882-4DFF-4058-8882-2ADC2DC59C18}" destId="{A27C5473-61DF-431A-941D-AD93AB8FD1E3}" srcOrd="0" destOrd="0" parTransId="{A6EA7AB6-3926-4412-8862-AF3445115B15}" sibTransId="{514BD8CC-3529-48AE-A2F7-452D458DC7CD}"/>
    <dgm:cxn modelId="{215311A9-F994-4139-83EA-F7E0C50672FA}" srcId="{A27C5473-61DF-431A-941D-AD93AB8FD1E3}" destId="{2EEDBCE5-38C9-433F-BCEE-331DC76A1740}" srcOrd="4" destOrd="0" parTransId="{C71EEE1E-76D9-49CD-8687-907C3AA4A479}" sibTransId="{0AE17978-20F8-413F-931A-A4831F33E2B7}"/>
    <dgm:cxn modelId="{CE742EB1-C7AF-4AFC-A1F7-B7ED3F9F7B0B}" type="presOf" srcId="{2A529DEA-EC5B-4B92-A374-2BDEFB665C2B}" destId="{79700220-26D6-4C97-8091-23F2A614A6CD}" srcOrd="1" destOrd="0" presId="urn:microsoft.com/office/officeart/2008/layout/HorizontalMultiLevelHierarchy"/>
    <dgm:cxn modelId="{515461C0-1EE3-4CC6-B5CE-DC442C596E02}" type="presOf" srcId="{3F54DFCD-1DE8-4F7D-BA73-47AA8B873E9A}" destId="{0510B756-ED8A-424B-85F0-1008922BE47E}" srcOrd="1" destOrd="0" presId="urn:microsoft.com/office/officeart/2008/layout/HorizontalMultiLevelHierarchy"/>
    <dgm:cxn modelId="{672273C2-5F04-43B8-8365-CF738364758B}" type="presOf" srcId="{9600A41E-16FF-4FCA-B503-767926198ECF}" destId="{061651F4-5F74-4B61-8F1B-94D447FECBA9}" srcOrd="1" destOrd="0" presId="urn:microsoft.com/office/officeart/2008/layout/HorizontalMultiLevelHierarchy"/>
    <dgm:cxn modelId="{D6D707C3-ED37-496C-A283-E429492AA657}" type="presOf" srcId="{389AFFF0-49DF-4637-9CD0-FBF94B276609}" destId="{F579DE7C-61DB-4322-A944-E0D7AF5BC856}" srcOrd="0" destOrd="0" presId="urn:microsoft.com/office/officeart/2008/layout/HorizontalMultiLevelHierarchy"/>
    <dgm:cxn modelId="{21EB83C3-8592-4A2A-8FD5-6CB75FE20422}" type="presOf" srcId="{2A529DEA-EC5B-4B92-A374-2BDEFB665C2B}" destId="{635E2DA5-58EE-4004-9DB4-40D4C3BE614B}" srcOrd="0" destOrd="0" presId="urn:microsoft.com/office/officeart/2008/layout/HorizontalMultiLevelHierarchy"/>
    <dgm:cxn modelId="{AD7266C5-C1B8-4D67-B689-7DCF03479587}" srcId="{A27C5473-61DF-431A-941D-AD93AB8FD1E3}" destId="{0DE77B26-169A-4413-A5D3-84C52826729E}" srcOrd="5" destOrd="0" parTransId="{A2239ED8-4F24-4089-8440-5ADD5B542303}" sibTransId="{8C1CA3C2-297E-454A-81EE-35656803B1AC}"/>
    <dgm:cxn modelId="{899331C8-6E19-4A74-B9C7-BA04E463B664}" type="presOf" srcId="{8C185388-4B9A-4AFD-A765-B4A418DAAFE7}" destId="{4B829AC4-2390-45C9-A433-820C305296AB}" srcOrd="0" destOrd="0" presId="urn:microsoft.com/office/officeart/2008/layout/HorizontalMultiLevelHierarchy"/>
    <dgm:cxn modelId="{965D46CD-543A-4DB9-A1EF-9992CCC77FFA}" type="presOf" srcId="{9600A41E-16FF-4FCA-B503-767926198ECF}" destId="{FD264DA2-7013-4628-B828-236008338906}" srcOrd="0" destOrd="0" presId="urn:microsoft.com/office/officeart/2008/layout/HorizontalMultiLevelHierarchy"/>
    <dgm:cxn modelId="{832FF0DD-6EE9-4F9E-955E-04208FC52EB0}" type="presOf" srcId="{AED9D11C-248B-4A02-90F5-A402F04CBE19}" destId="{D5E01937-B339-4E3F-B09B-C6A93A2ED883}" srcOrd="1" destOrd="0" presId="urn:microsoft.com/office/officeart/2008/layout/HorizontalMultiLevelHierarchy"/>
    <dgm:cxn modelId="{AE4529E9-F7AE-42D6-82D1-F3A9A1AEF484}" type="presOf" srcId="{9FA46579-2510-4BD8-8828-95F1ED42B346}" destId="{2F890661-FFE8-42D7-A0CE-50C89C5DD5D4}" srcOrd="0" destOrd="0" presId="urn:microsoft.com/office/officeart/2008/layout/HorizontalMultiLevelHierarchy"/>
    <dgm:cxn modelId="{8DED19EA-98A0-4B9F-870C-47279D5FD0DA}" srcId="{A27C5473-61DF-431A-941D-AD93AB8FD1E3}" destId="{F7EAEDCA-C35C-4B1E-AD08-3B1CD8A2B086}" srcOrd="3" destOrd="0" parTransId="{9600A41E-16FF-4FCA-B503-767926198ECF}" sibTransId="{BB50D82A-8FD7-4B41-9042-9992BB3A9BC7}"/>
    <dgm:cxn modelId="{985665EF-3BF6-4B8F-8E42-0FC448511E35}" type="presOf" srcId="{C71EEE1E-76D9-49CD-8687-907C3AA4A479}" destId="{20F2F710-1247-4211-A3CE-17E2A4ED93D8}" srcOrd="0" destOrd="0" presId="urn:microsoft.com/office/officeart/2008/layout/HorizontalMultiLevelHierarchy"/>
    <dgm:cxn modelId="{EC0EEAF5-C884-4858-A753-478082569702}" type="presOf" srcId="{3F54DFCD-1DE8-4F7D-BA73-47AA8B873E9A}" destId="{A7475250-2678-4303-9A0A-389CDCB09448}" srcOrd="0" destOrd="0" presId="urn:microsoft.com/office/officeart/2008/layout/HorizontalMultiLevelHierarchy"/>
    <dgm:cxn modelId="{FF908EFD-7391-4982-AF94-BF830127662E}" srcId="{A27C5473-61DF-431A-941D-AD93AB8FD1E3}" destId="{78CE0356-BF4E-46D8-81B4-FA19971584FE}" srcOrd="2" destOrd="0" parTransId="{2A529DEA-EC5B-4B92-A374-2BDEFB665C2B}" sibTransId="{6F45608B-B526-40D8-B452-0BAAB647B8A3}"/>
    <dgm:cxn modelId="{0BF2F917-D22D-41FD-B985-B01674587BEC}" type="presParOf" srcId="{34676881-7D69-41C5-B2FD-8265D2606F04}" destId="{652C3081-9627-4730-8278-CD3F1B51FF83}" srcOrd="0" destOrd="0" presId="urn:microsoft.com/office/officeart/2008/layout/HorizontalMultiLevelHierarchy"/>
    <dgm:cxn modelId="{5FFB0124-53F6-499B-9068-22C8B282CD3D}" type="presParOf" srcId="{652C3081-9627-4730-8278-CD3F1B51FF83}" destId="{0CCE100C-A3E9-4A96-A14E-6A53CF661BCD}" srcOrd="0" destOrd="0" presId="urn:microsoft.com/office/officeart/2008/layout/HorizontalMultiLevelHierarchy"/>
    <dgm:cxn modelId="{15FFCF16-4947-4AD0-82FE-8E65E994756E}" type="presParOf" srcId="{652C3081-9627-4730-8278-CD3F1B51FF83}" destId="{32B727B4-C9A8-49B6-87CD-3E73BD77823D}" srcOrd="1" destOrd="0" presId="urn:microsoft.com/office/officeart/2008/layout/HorizontalMultiLevelHierarchy"/>
    <dgm:cxn modelId="{2B85B509-7DD3-4FC9-AFBF-FEFF5F1E6887}" type="presParOf" srcId="{32B727B4-C9A8-49B6-87CD-3E73BD77823D}" destId="{92EE1E33-8CDF-4685-9C5B-62FCEDBD7015}" srcOrd="0" destOrd="0" presId="urn:microsoft.com/office/officeart/2008/layout/HorizontalMultiLevelHierarchy"/>
    <dgm:cxn modelId="{216A2284-CBF6-4905-B35B-1B2C8D9567C6}" type="presParOf" srcId="{92EE1E33-8CDF-4685-9C5B-62FCEDBD7015}" destId="{D5E01937-B339-4E3F-B09B-C6A93A2ED883}" srcOrd="0" destOrd="0" presId="urn:microsoft.com/office/officeart/2008/layout/HorizontalMultiLevelHierarchy"/>
    <dgm:cxn modelId="{8FBFCD43-6938-401A-92F4-15AB26FFFAA0}" type="presParOf" srcId="{32B727B4-C9A8-49B6-87CD-3E73BD77823D}" destId="{B48EB8B6-4F6E-40C6-82E4-C0A01E65F506}" srcOrd="1" destOrd="0" presId="urn:microsoft.com/office/officeart/2008/layout/HorizontalMultiLevelHierarchy"/>
    <dgm:cxn modelId="{5F046772-2576-4C8D-AC16-02D103265A0F}" type="presParOf" srcId="{B48EB8B6-4F6E-40C6-82E4-C0A01E65F506}" destId="{4B829AC4-2390-45C9-A433-820C305296AB}" srcOrd="0" destOrd="0" presId="urn:microsoft.com/office/officeart/2008/layout/HorizontalMultiLevelHierarchy"/>
    <dgm:cxn modelId="{18D2B677-69AA-4304-B1F2-5524DE859A8D}" type="presParOf" srcId="{B48EB8B6-4F6E-40C6-82E4-C0A01E65F506}" destId="{6A56DD67-9B1A-4BB8-9838-EF115A2F8D7B}" srcOrd="1" destOrd="0" presId="urn:microsoft.com/office/officeart/2008/layout/HorizontalMultiLevelHierarchy"/>
    <dgm:cxn modelId="{39DF9795-2637-4274-AAE2-A60980AA86F2}" type="presParOf" srcId="{32B727B4-C9A8-49B6-87CD-3E73BD77823D}" destId="{A7475250-2678-4303-9A0A-389CDCB09448}" srcOrd="2" destOrd="0" presId="urn:microsoft.com/office/officeart/2008/layout/HorizontalMultiLevelHierarchy"/>
    <dgm:cxn modelId="{F48294DC-4CE1-4F88-93E1-F64223E60E2C}" type="presParOf" srcId="{A7475250-2678-4303-9A0A-389CDCB09448}" destId="{0510B756-ED8A-424B-85F0-1008922BE47E}" srcOrd="0" destOrd="0" presId="urn:microsoft.com/office/officeart/2008/layout/HorizontalMultiLevelHierarchy"/>
    <dgm:cxn modelId="{71EDF229-818C-4831-914A-FDFCC75157F1}" type="presParOf" srcId="{32B727B4-C9A8-49B6-87CD-3E73BD77823D}" destId="{93CAD79B-84E2-437A-9A2F-694A09840C84}" srcOrd="3" destOrd="0" presId="urn:microsoft.com/office/officeart/2008/layout/HorizontalMultiLevelHierarchy"/>
    <dgm:cxn modelId="{4A19FFFD-4692-4C79-810C-0671E21713F2}" type="presParOf" srcId="{93CAD79B-84E2-437A-9A2F-694A09840C84}" destId="{F579DE7C-61DB-4322-A944-E0D7AF5BC856}" srcOrd="0" destOrd="0" presId="urn:microsoft.com/office/officeart/2008/layout/HorizontalMultiLevelHierarchy"/>
    <dgm:cxn modelId="{EC903065-BA21-4008-93C9-368AE09F3532}" type="presParOf" srcId="{93CAD79B-84E2-437A-9A2F-694A09840C84}" destId="{07AB091D-88C9-4AF9-8B3D-86ACBE6B70B8}" srcOrd="1" destOrd="0" presId="urn:microsoft.com/office/officeart/2008/layout/HorizontalMultiLevelHierarchy"/>
    <dgm:cxn modelId="{73B8EE56-D397-4E22-BAEB-221CA3352701}" type="presParOf" srcId="{32B727B4-C9A8-49B6-87CD-3E73BD77823D}" destId="{635E2DA5-58EE-4004-9DB4-40D4C3BE614B}" srcOrd="4" destOrd="0" presId="urn:microsoft.com/office/officeart/2008/layout/HorizontalMultiLevelHierarchy"/>
    <dgm:cxn modelId="{8111D312-0BC8-46E4-B262-6C653EDD49D4}" type="presParOf" srcId="{635E2DA5-58EE-4004-9DB4-40D4C3BE614B}" destId="{79700220-26D6-4C97-8091-23F2A614A6CD}" srcOrd="0" destOrd="0" presId="urn:microsoft.com/office/officeart/2008/layout/HorizontalMultiLevelHierarchy"/>
    <dgm:cxn modelId="{D720F72E-0B4A-4D44-9906-8DA694ABFE68}" type="presParOf" srcId="{32B727B4-C9A8-49B6-87CD-3E73BD77823D}" destId="{C080B552-0E61-488A-96A3-455E1AFEE6D1}" srcOrd="5" destOrd="0" presId="urn:microsoft.com/office/officeart/2008/layout/HorizontalMultiLevelHierarchy"/>
    <dgm:cxn modelId="{A0861EDF-5449-4B93-A414-9B7D7F186647}" type="presParOf" srcId="{C080B552-0E61-488A-96A3-455E1AFEE6D1}" destId="{06766857-B826-4FF2-B3B7-0C8BFF5D5B5E}" srcOrd="0" destOrd="0" presId="urn:microsoft.com/office/officeart/2008/layout/HorizontalMultiLevelHierarchy"/>
    <dgm:cxn modelId="{C62AE077-2207-4470-8E60-A5F9A091C13B}" type="presParOf" srcId="{C080B552-0E61-488A-96A3-455E1AFEE6D1}" destId="{7D70D8D2-BB6F-4A3D-A466-DFFB2C58A652}" srcOrd="1" destOrd="0" presId="urn:microsoft.com/office/officeart/2008/layout/HorizontalMultiLevelHierarchy"/>
    <dgm:cxn modelId="{1D44D7C0-3F00-4A7D-A545-D02846A41369}" type="presParOf" srcId="{32B727B4-C9A8-49B6-87CD-3E73BD77823D}" destId="{FD264DA2-7013-4628-B828-236008338906}" srcOrd="6" destOrd="0" presId="urn:microsoft.com/office/officeart/2008/layout/HorizontalMultiLevelHierarchy"/>
    <dgm:cxn modelId="{08AC2EF2-C020-45E6-9267-74360C8DA224}" type="presParOf" srcId="{FD264DA2-7013-4628-B828-236008338906}" destId="{061651F4-5F74-4B61-8F1B-94D447FECBA9}" srcOrd="0" destOrd="0" presId="urn:microsoft.com/office/officeart/2008/layout/HorizontalMultiLevelHierarchy"/>
    <dgm:cxn modelId="{69339E06-BB05-4996-8C57-1CDE2190411A}" type="presParOf" srcId="{32B727B4-C9A8-49B6-87CD-3E73BD77823D}" destId="{FCFE3DD2-2EBA-43B8-80E9-D78A95C4403B}" srcOrd="7" destOrd="0" presId="urn:microsoft.com/office/officeart/2008/layout/HorizontalMultiLevelHierarchy"/>
    <dgm:cxn modelId="{1EE5A867-B554-4F5C-96C2-2C0BFF5EE171}" type="presParOf" srcId="{FCFE3DD2-2EBA-43B8-80E9-D78A95C4403B}" destId="{25F33E76-0AE4-4D83-89C4-A24E3680E7F3}" srcOrd="0" destOrd="0" presId="urn:microsoft.com/office/officeart/2008/layout/HorizontalMultiLevelHierarchy"/>
    <dgm:cxn modelId="{AB44E2D9-3134-4486-91AD-DD6E3A2E8801}" type="presParOf" srcId="{FCFE3DD2-2EBA-43B8-80E9-D78A95C4403B}" destId="{3A38103B-BC77-4269-B94F-CC0EB6324E5E}" srcOrd="1" destOrd="0" presId="urn:microsoft.com/office/officeart/2008/layout/HorizontalMultiLevelHierarchy"/>
    <dgm:cxn modelId="{7E97D58F-F0A0-4296-94FC-EF3B6DD79124}" type="presParOf" srcId="{32B727B4-C9A8-49B6-87CD-3E73BD77823D}" destId="{20F2F710-1247-4211-A3CE-17E2A4ED93D8}" srcOrd="8" destOrd="0" presId="urn:microsoft.com/office/officeart/2008/layout/HorizontalMultiLevelHierarchy"/>
    <dgm:cxn modelId="{9640D0C4-99B1-4660-B3D1-F5505317EA8C}" type="presParOf" srcId="{20F2F710-1247-4211-A3CE-17E2A4ED93D8}" destId="{55DBD60B-2D92-44BA-B51F-A85FBF6D3D25}" srcOrd="0" destOrd="0" presId="urn:microsoft.com/office/officeart/2008/layout/HorizontalMultiLevelHierarchy"/>
    <dgm:cxn modelId="{DB0E7FDE-41FF-4DDF-8BD3-17D6AC53F660}" type="presParOf" srcId="{32B727B4-C9A8-49B6-87CD-3E73BD77823D}" destId="{E16231A3-B29F-4C4C-8552-B81870FE9B1E}" srcOrd="9" destOrd="0" presId="urn:microsoft.com/office/officeart/2008/layout/HorizontalMultiLevelHierarchy"/>
    <dgm:cxn modelId="{3FBFD586-65BE-4B0C-98D0-91D70F603F45}" type="presParOf" srcId="{E16231A3-B29F-4C4C-8552-B81870FE9B1E}" destId="{E1D6C056-7C1F-4F20-B0D5-D87CEBE95CE0}" srcOrd="0" destOrd="0" presId="urn:microsoft.com/office/officeart/2008/layout/HorizontalMultiLevelHierarchy"/>
    <dgm:cxn modelId="{F1CCB925-A7BD-43DE-8F4E-3B0F6F09922B}" type="presParOf" srcId="{E16231A3-B29F-4C4C-8552-B81870FE9B1E}" destId="{BCFC2DE5-73C8-40B5-B96C-9EBA684736D5}" srcOrd="1" destOrd="0" presId="urn:microsoft.com/office/officeart/2008/layout/HorizontalMultiLevelHierarchy"/>
    <dgm:cxn modelId="{D85697FC-8716-4CA9-8F4A-79EBFB05556F}" type="presParOf" srcId="{32B727B4-C9A8-49B6-87CD-3E73BD77823D}" destId="{0EA6D160-C55D-4D74-9655-2C7374334C7E}" srcOrd="10" destOrd="0" presId="urn:microsoft.com/office/officeart/2008/layout/HorizontalMultiLevelHierarchy"/>
    <dgm:cxn modelId="{525B02D5-E7BB-48CB-AB66-1AED51AA141E}" type="presParOf" srcId="{0EA6D160-C55D-4D74-9655-2C7374334C7E}" destId="{E07F205E-5F17-4E58-AA10-67AC90B1F2A3}" srcOrd="0" destOrd="0" presId="urn:microsoft.com/office/officeart/2008/layout/HorizontalMultiLevelHierarchy"/>
    <dgm:cxn modelId="{7A5096CD-3155-4032-877A-63BE85C88CDB}" type="presParOf" srcId="{32B727B4-C9A8-49B6-87CD-3E73BD77823D}" destId="{43CEB11B-7B15-4090-9952-518EE0AD84C2}" srcOrd="11" destOrd="0" presId="urn:microsoft.com/office/officeart/2008/layout/HorizontalMultiLevelHierarchy"/>
    <dgm:cxn modelId="{9572A944-3150-4163-A7CC-C58B0299FEFB}" type="presParOf" srcId="{43CEB11B-7B15-4090-9952-518EE0AD84C2}" destId="{AB70E078-B7FC-455A-8FC5-E3503AD7F732}" srcOrd="0" destOrd="0" presId="urn:microsoft.com/office/officeart/2008/layout/HorizontalMultiLevelHierarchy"/>
    <dgm:cxn modelId="{963DAE48-C09B-4F69-950E-89580EA4F653}" type="presParOf" srcId="{43CEB11B-7B15-4090-9952-518EE0AD84C2}" destId="{54F1AD81-2213-4EB5-A019-FF8BD2A69892}" srcOrd="1" destOrd="0" presId="urn:microsoft.com/office/officeart/2008/layout/HorizontalMultiLevelHierarchy"/>
    <dgm:cxn modelId="{BC73BE1E-44FD-4114-9989-1309ED8267FB}" type="presParOf" srcId="{32B727B4-C9A8-49B6-87CD-3E73BD77823D}" destId="{2F890661-FFE8-42D7-A0CE-50C89C5DD5D4}" srcOrd="12" destOrd="0" presId="urn:microsoft.com/office/officeart/2008/layout/HorizontalMultiLevelHierarchy"/>
    <dgm:cxn modelId="{D5F217ED-CAE3-45FF-B85A-5074CF1F9583}" type="presParOf" srcId="{2F890661-FFE8-42D7-A0CE-50C89C5DD5D4}" destId="{5C43D35F-C53E-490A-B1B2-3C9BD516F223}" srcOrd="0" destOrd="0" presId="urn:microsoft.com/office/officeart/2008/layout/HorizontalMultiLevelHierarchy"/>
    <dgm:cxn modelId="{F0B17822-5DBA-452A-8D29-617A930374DC}" type="presParOf" srcId="{32B727B4-C9A8-49B6-87CD-3E73BD77823D}" destId="{CBA3CF03-6F57-4A54-815B-A4AFF77766BF}" srcOrd="13" destOrd="0" presId="urn:microsoft.com/office/officeart/2008/layout/HorizontalMultiLevelHierarchy"/>
    <dgm:cxn modelId="{FD8F9CA3-866E-449E-A34D-07F366B1A584}" type="presParOf" srcId="{CBA3CF03-6F57-4A54-815B-A4AFF77766BF}" destId="{07CE5534-2913-4447-B05F-74C1C4BC014F}" srcOrd="0" destOrd="0" presId="urn:microsoft.com/office/officeart/2008/layout/HorizontalMultiLevelHierarchy"/>
    <dgm:cxn modelId="{A4EFE5E7-D0BC-4846-B314-DE584BD0234B}" type="presParOf" srcId="{CBA3CF03-6F57-4A54-815B-A4AFF77766BF}" destId="{42D77A39-1865-4C04-85B1-4B897B5F11AB}"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E35139-467D-441F-8689-8FB742661A9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0DFD272-0C3E-4D6C-9AA8-A2AC4BC41EAD}">
      <dgm:prSet custT="1"/>
      <dgm:spPr>
        <a:solidFill>
          <a:srgbClr val="0070C0"/>
        </a:solidFill>
        <a:ln>
          <a:solidFill>
            <a:srgbClr val="002060"/>
          </a:solidFill>
        </a:ln>
      </dgm:spPr>
      <dgm:t>
        <a:bodyPr/>
        <a:lstStyle/>
        <a:p>
          <a:r>
            <a:rPr lang="en-IN" sz="2000" b="1" dirty="0">
              <a:latin typeface="Arial" panose="020B0604020202020204" pitchFamily="34" charset="0"/>
              <a:cs typeface="Arial" panose="020B0604020202020204" pitchFamily="34" charset="0"/>
            </a:rPr>
            <a:t>Role of               </a:t>
          </a:r>
          <a:r>
            <a:rPr lang="en-IN" sz="2000" b="1" dirty="0" err="1">
              <a:latin typeface="Arial" panose="020B0604020202020204" pitchFamily="34" charset="0"/>
              <a:cs typeface="Arial" panose="020B0604020202020204" pitchFamily="34" charset="0"/>
            </a:rPr>
            <a:t>ni-msme</a:t>
          </a:r>
          <a:endParaRPr lang="en-US" sz="2000" b="1" dirty="0">
            <a:latin typeface="Arial" panose="020B0604020202020204" pitchFamily="34" charset="0"/>
            <a:cs typeface="Arial" panose="020B0604020202020204" pitchFamily="34" charset="0"/>
          </a:endParaRPr>
        </a:p>
      </dgm:t>
    </dgm:pt>
    <dgm:pt modelId="{169E29CD-77EA-4A5B-B95A-72DB6161661B}" type="parTrans" cxnId="{DB944CAF-01BC-43E9-93D0-6AF041133699}">
      <dgm:prSet/>
      <dgm:spPr/>
      <dgm:t>
        <a:bodyPr/>
        <a:lstStyle/>
        <a:p>
          <a:endParaRPr lang="en-US"/>
        </a:p>
      </dgm:t>
    </dgm:pt>
    <dgm:pt modelId="{067AC602-E000-4350-A9FB-B95C4C60C592}" type="sibTrans" cxnId="{DB944CAF-01BC-43E9-93D0-6AF041133699}">
      <dgm:prSet/>
      <dgm:spPr/>
      <dgm:t>
        <a:bodyPr/>
        <a:lstStyle/>
        <a:p>
          <a:endParaRPr lang="en-US"/>
        </a:p>
      </dgm:t>
    </dgm:pt>
    <dgm:pt modelId="{24717262-D3C2-4782-8C9B-63F8315CBED0}">
      <dgm:prSet custT="1"/>
      <dgm:spPr>
        <a:solidFill>
          <a:srgbClr val="00338D"/>
        </a:solidFill>
      </dgm:spPr>
      <dgm:t>
        <a:bodyPr/>
        <a:lstStyle/>
        <a:p>
          <a:r>
            <a:rPr lang="en-IN" sz="1600" b="0" dirty="0">
              <a:latin typeface="Arial" panose="020B0604020202020204" pitchFamily="34" charset="0"/>
              <a:cs typeface="Arial" panose="020B0604020202020204" pitchFamily="34" charset="0"/>
            </a:rPr>
            <a:t>Nodal Agency</a:t>
          </a:r>
          <a:endParaRPr lang="en-US" sz="1600" b="0" dirty="0">
            <a:latin typeface="Arial" panose="020B0604020202020204" pitchFamily="34" charset="0"/>
            <a:cs typeface="Arial" panose="020B0604020202020204" pitchFamily="34" charset="0"/>
          </a:endParaRPr>
        </a:p>
      </dgm:t>
    </dgm:pt>
    <dgm:pt modelId="{91E79E42-2069-4266-88EC-ED920B3D3B5F}" type="parTrans" cxnId="{888F1ED8-962D-40A5-BEC0-BE280F49E1EE}">
      <dgm:prSet/>
      <dgm:spPr/>
      <dgm:t>
        <a:bodyPr/>
        <a:lstStyle/>
        <a:p>
          <a:endParaRPr lang="en-US"/>
        </a:p>
      </dgm:t>
    </dgm:pt>
    <dgm:pt modelId="{A0C3B97C-D27C-4C8C-897C-7C261F53D1FA}" type="sibTrans" cxnId="{888F1ED8-962D-40A5-BEC0-BE280F49E1EE}">
      <dgm:prSet/>
      <dgm:spPr/>
      <dgm:t>
        <a:bodyPr/>
        <a:lstStyle/>
        <a:p>
          <a:endParaRPr lang="en-US"/>
        </a:p>
      </dgm:t>
    </dgm:pt>
    <dgm:pt modelId="{33483AC7-EFC4-41D4-AC76-A6F49A088ABC}">
      <dgm:prSet custT="1"/>
      <dgm:spPr>
        <a:solidFill>
          <a:srgbClr val="00338D"/>
        </a:solidFill>
      </dgm:spPr>
      <dgm:t>
        <a:bodyPr/>
        <a:lstStyle/>
        <a:p>
          <a:r>
            <a:rPr lang="en-IN" sz="1600" b="0" dirty="0">
              <a:latin typeface="Arial" panose="020B0604020202020204" pitchFamily="34" charset="0"/>
              <a:cs typeface="Arial" panose="020B0604020202020204" pitchFamily="34" charset="0"/>
            </a:rPr>
            <a:t>Soft Interventions</a:t>
          </a:r>
          <a:endParaRPr lang="en-US" sz="1600" b="0" dirty="0">
            <a:latin typeface="Arial" panose="020B0604020202020204" pitchFamily="34" charset="0"/>
            <a:cs typeface="Arial" panose="020B0604020202020204" pitchFamily="34" charset="0"/>
          </a:endParaRPr>
        </a:p>
      </dgm:t>
    </dgm:pt>
    <dgm:pt modelId="{131D6FB7-B049-4910-B077-A7EBF426123C}" type="parTrans" cxnId="{7B2DF805-94F2-44F5-91B3-A8818EE072C2}">
      <dgm:prSet/>
      <dgm:spPr/>
      <dgm:t>
        <a:bodyPr/>
        <a:lstStyle/>
        <a:p>
          <a:endParaRPr lang="en-US"/>
        </a:p>
      </dgm:t>
    </dgm:pt>
    <dgm:pt modelId="{3BD9ED12-131E-42F6-AEC3-98C25831A984}" type="sibTrans" cxnId="{7B2DF805-94F2-44F5-91B3-A8818EE072C2}">
      <dgm:prSet/>
      <dgm:spPr/>
      <dgm:t>
        <a:bodyPr/>
        <a:lstStyle/>
        <a:p>
          <a:endParaRPr lang="en-US"/>
        </a:p>
      </dgm:t>
    </dgm:pt>
    <dgm:pt modelId="{96774F3B-FEA9-4977-B6C4-A489765A9713}">
      <dgm:prSet custT="1"/>
      <dgm:spPr>
        <a:solidFill>
          <a:srgbClr val="00338D"/>
        </a:solidFill>
      </dgm:spPr>
      <dgm:t>
        <a:bodyPr/>
        <a:lstStyle/>
        <a:p>
          <a:r>
            <a:rPr lang="en-US" sz="1600" b="0" dirty="0">
              <a:latin typeface="Arial" panose="020B0604020202020204" pitchFamily="34" charset="0"/>
              <a:cs typeface="Arial" panose="020B0604020202020204" pitchFamily="34" charset="0"/>
            </a:rPr>
            <a:t>Hard Interventions</a:t>
          </a:r>
        </a:p>
      </dgm:t>
    </dgm:pt>
    <dgm:pt modelId="{6A3BE681-296B-4254-B2D5-B04232E840A7}" type="parTrans" cxnId="{0B3962A8-3A87-4F3B-BC14-B393E36A47BD}">
      <dgm:prSet/>
      <dgm:spPr/>
      <dgm:t>
        <a:bodyPr/>
        <a:lstStyle/>
        <a:p>
          <a:endParaRPr lang="en-US"/>
        </a:p>
      </dgm:t>
    </dgm:pt>
    <dgm:pt modelId="{77ED778C-32F9-4EBE-9E9E-9BCF99984E27}" type="sibTrans" cxnId="{0B3962A8-3A87-4F3B-BC14-B393E36A47BD}">
      <dgm:prSet/>
      <dgm:spPr/>
      <dgm:t>
        <a:bodyPr/>
        <a:lstStyle/>
        <a:p>
          <a:endParaRPr lang="en-US"/>
        </a:p>
      </dgm:t>
    </dgm:pt>
    <dgm:pt modelId="{DC08AEC0-7F97-4E8C-AC9D-B7D2707AA2FE}" type="pres">
      <dgm:prSet presAssocID="{7BE35139-467D-441F-8689-8FB742661A97}" presName="hierChild1" presStyleCnt="0">
        <dgm:presLayoutVars>
          <dgm:orgChart val="1"/>
          <dgm:chPref val="1"/>
          <dgm:dir/>
          <dgm:animOne val="branch"/>
          <dgm:animLvl val="lvl"/>
          <dgm:resizeHandles/>
        </dgm:presLayoutVars>
      </dgm:prSet>
      <dgm:spPr/>
    </dgm:pt>
    <dgm:pt modelId="{F4DB8C4C-BECA-45D0-8384-E5EE8BA43F89}" type="pres">
      <dgm:prSet presAssocID="{D0DFD272-0C3E-4D6C-9AA8-A2AC4BC41EAD}" presName="hierRoot1" presStyleCnt="0">
        <dgm:presLayoutVars>
          <dgm:hierBranch val="init"/>
        </dgm:presLayoutVars>
      </dgm:prSet>
      <dgm:spPr/>
    </dgm:pt>
    <dgm:pt modelId="{D5500DAE-7FFC-4BC9-9A41-B4A7E9EC121C}" type="pres">
      <dgm:prSet presAssocID="{D0DFD272-0C3E-4D6C-9AA8-A2AC4BC41EAD}" presName="rootComposite1" presStyleCnt="0"/>
      <dgm:spPr/>
    </dgm:pt>
    <dgm:pt modelId="{6EB51E87-6C77-4BE0-84AE-89F95F41D684}" type="pres">
      <dgm:prSet presAssocID="{D0DFD272-0C3E-4D6C-9AA8-A2AC4BC41EAD}" presName="rootText1" presStyleLbl="node0" presStyleIdx="0" presStyleCnt="1">
        <dgm:presLayoutVars>
          <dgm:chPref val="3"/>
        </dgm:presLayoutVars>
      </dgm:prSet>
      <dgm:spPr/>
    </dgm:pt>
    <dgm:pt modelId="{4872D3F5-E8F9-4307-80F0-434E223B230F}" type="pres">
      <dgm:prSet presAssocID="{D0DFD272-0C3E-4D6C-9AA8-A2AC4BC41EAD}" presName="rootConnector1" presStyleLbl="node1" presStyleIdx="0" presStyleCnt="0"/>
      <dgm:spPr/>
    </dgm:pt>
    <dgm:pt modelId="{E1FCE300-CE70-4D35-AE91-90FC02EAB0E8}" type="pres">
      <dgm:prSet presAssocID="{D0DFD272-0C3E-4D6C-9AA8-A2AC4BC41EAD}" presName="hierChild2" presStyleCnt="0"/>
      <dgm:spPr/>
    </dgm:pt>
    <dgm:pt modelId="{C174A7AF-7387-460A-A50F-6E47DEACCA75}" type="pres">
      <dgm:prSet presAssocID="{91E79E42-2069-4266-88EC-ED920B3D3B5F}" presName="Name37" presStyleLbl="parChTrans1D2" presStyleIdx="0" presStyleCnt="3"/>
      <dgm:spPr/>
    </dgm:pt>
    <dgm:pt modelId="{D1FA8C69-F8C4-410E-83BB-3C94C3DCB020}" type="pres">
      <dgm:prSet presAssocID="{24717262-D3C2-4782-8C9B-63F8315CBED0}" presName="hierRoot2" presStyleCnt="0">
        <dgm:presLayoutVars>
          <dgm:hierBranch val="init"/>
        </dgm:presLayoutVars>
      </dgm:prSet>
      <dgm:spPr/>
    </dgm:pt>
    <dgm:pt modelId="{15765DC5-67BD-4ABE-8AF3-FDF09E1B57EB}" type="pres">
      <dgm:prSet presAssocID="{24717262-D3C2-4782-8C9B-63F8315CBED0}" presName="rootComposite" presStyleCnt="0"/>
      <dgm:spPr/>
    </dgm:pt>
    <dgm:pt modelId="{9DF630C4-9BE2-4FD7-AA60-E8ACAAF21828}" type="pres">
      <dgm:prSet presAssocID="{24717262-D3C2-4782-8C9B-63F8315CBED0}" presName="rootText" presStyleLbl="node2" presStyleIdx="0" presStyleCnt="3">
        <dgm:presLayoutVars>
          <dgm:chPref val="3"/>
        </dgm:presLayoutVars>
      </dgm:prSet>
      <dgm:spPr/>
    </dgm:pt>
    <dgm:pt modelId="{7FF87D92-B794-40C3-B866-C015A5660330}" type="pres">
      <dgm:prSet presAssocID="{24717262-D3C2-4782-8C9B-63F8315CBED0}" presName="rootConnector" presStyleLbl="node2" presStyleIdx="0" presStyleCnt="3"/>
      <dgm:spPr/>
    </dgm:pt>
    <dgm:pt modelId="{91BCF6DB-E476-461E-A193-534A9310BF99}" type="pres">
      <dgm:prSet presAssocID="{24717262-D3C2-4782-8C9B-63F8315CBED0}" presName="hierChild4" presStyleCnt="0"/>
      <dgm:spPr/>
    </dgm:pt>
    <dgm:pt modelId="{CE3CCCE8-56C0-4040-8BB2-5458EF0204C0}" type="pres">
      <dgm:prSet presAssocID="{24717262-D3C2-4782-8C9B-63F8315CBED0}" presName="hierChild5" presStyleCnt="0"/>
      <dgm:spPr/>
    </dgm:pt>
    <dgm:pt modelId="{F6EDEBF0-74D6-4E43-B052-67B00C5FD130}" type="pres">
      <dgm:prSet presAssocID="{131D6FB7-B049-4910-B077-A7EBF426123C}" presName="Name37" presStyleLbl="parChTrans1D2" presStyleIdx="1" presStyleCnt="3"/>
      <dgm:spPr/>
    </dgm:pt>
    <dgm:pt modelId="{3142A6B0-E6AA-4E85-BA62-F82E3935E237}" type="pres">
      <dgm:prSet presAssocID="{33483AC7-EFC4-41D4-AC76-A6F49A088ABC}" presName="hierRoot2" presStyleCnt="0">
        <dgm:presLayoutVars>
          <dgm:hierBranch val="init"/>
        </dgm:presLayoutVars>
      </dgm:prSet>
      <dgm:spPr/>
    </dgm:pt>
    <dgm:pt modelId="{09A1F663-AE36-4419-852D-0BE75BFE06D1}" type="pres">
      <dgm:prSet presAssocID="{33483AC7-EFC4-41D4-AC76-A6F49A088ABC}" presName="rootComposite" presStyleCnt="0"/>
      <dgm:spPr/>
    </dgm:pt>
    <dgm:pt modelId="{24B7A66F-FC32-409A-A599-21A0A9A3DD6A}" type="pres">
      <dgm:prSet presAssocID="{33483AC7-EFC4-41D4-AC76-A6F49A088ABC}" presName="rootText" presStyleLbl="node2" presStyleIdx="1" presStyleCnt="3">
        <dgm:presLayoutVars>
          <dgm:chPref val="3"/>
        </dgm:presLayoutVars>
      </dgm:prSet>
      <dgm:spPr/>
    </dgm:pt>
    <dgm:pt modelId="{CD186BE5-1AF0-4523-B7E9-B8B7FD4B5A3B}" type="pres">
      <dgm:prSet presAssocID="{33483AC7-EFC4-41D4-AC76-A6F49A088ABC}" presName="rootConnector" presStyleLbl="node2" presStyleIdx="1" presStyleCnt="3"/>
      <dgm:spPr/>
    </dgm:pt>
    <dgm:pt modelId="{A4D3B9A3-77AE-4229-B6FE-4B35C2101E03}" type="pres">
      <dgm:prSet presAssocID="{33483AC7-EFC4-41D4-AC76-A6F49A088ABC}" presName="hierChild4" presStyleCnt="0"/>
      <dgm:spPr/>
    </dgm:pt>
    <dgm:pt modelId="{0EC7C8B2-9AE5-454F-A240-A9FF51283D36}" type="pres">
      <dgm:prSet presAssocID="{33483AC7-EFC4-41D4-AC76-A6F49A088ABC}" presName="hierChild5" presStyleCnt="0"/>
      <dgm:spPr/>
    </dgm:pt>
    <dgm:pt modelId="{3C7328AD-9B4C-4C04-AA17-A14A800C3D40}" type="pres">
      <dgm:prSet presAssocID="{6A3BE681-296B-4254-B2D5-B04232E840A7}" presName="Name37" presStyleLbl="parChTrans1D2" presStyleIdx="2" presStyleCnt="3"/>
      <dgm:spPr/>
    </dgm:pt>
    <dgm:pt modelId="{59FEECC4-594F-4B6F-B1F2-2417A8AC6697}" type="pres">
      <dgm:prSet presAssocID="{96774F3B-FEA9-4977-B6C4-A489765A9713}" presName="hierRoot2" presStyleCnt="0">
        <dgm:presLayoutVars>
          <dgm:hierBranch val="init"/>
        </dgm:presLayoutVars>
      </dgm:prSet>
      <dgm:spPr/>
    </dgm:pt>
    <dgm:pt modelId="{3D3C05D9-08FE-4E88-9B47-3D58A72BFF37}" type="pres">
      <dgm:prSet presAssocID="{96774F3B-FEA9-4977-B6C4-A489765A9713}" presName="rootComposite" presStyleCnt="0"/>
      <dgm:spPr/>
    </dgm:pt>
    <dgm:pt modelId="{06226635-8318-4946-855B-CD89160A2E21}" type="pres">
      <dgm:prSet presAssocID="{96774F3B-FEA9-4977-B6C4-A489765A9713}" presName="rootText" presStyleLbl="node2" presStyleIdx="2" presStyleCnt="3">
        <dgm:presLayoutVars>
          <dgm:chPref val="3"/>
        </dgm:presLayoutVars>
      </dgm:prSet>
      <dgm:spPr/>
    </dgm:pt>
    <dgm:pt modelId="{44624E50-6E18-4846-AB8A-B160B41D999E}" type="pres">
      <dgm:prSet presAssocID="{96774F3B-FEA9-4977-B6C4-A489765A9713}" presName="rootConnector" presStyleLbl="node2" presStyleIdx="2" presStyleCnt="3"/>
      <dgm:spPr/>
    </dgm:pt>
    <dgm:pt modelId="{44B0C93C-2F8E-4034-A958-E640CF38A0FD}" type="pres">
      <dgm:prSet presAssocID="{96774F3B-FEA9-4977-B6C4-A489765A9713}" presName="hierChild4" presStyleCnt="0"/>
      <dgm:spPr/>
    </dgm:pt>
    <dgm:pt modelId="{DD18107D-EC21-40B6-8F04-C70EBB036B4A}" type="pres">
      <dgm:prSet presAssocID="{96774F3B-FEA9-4977-B6C4-A489765A9713}" presName="hierChild5" presStyleCnt="0"/>
      <dgm:spPr/>
    </dgm:pt>
    <dgm:pt modelId="{B3969038-6069-4F8B-AB1F-FD96CB66C0F5}" type="pres">
      <dgm:prSet presAssocID="{D0DFD272-0C3E-4D6C-9AA8-A2AC4BC41EAD}" presName="hierChild3" presStyleCnt="0"/>
      <dgm:spPr/>
    </dgm:pt>
  </dgm:ptLst>
  <dgm:cxnLst>
    <dgm:cxn modelId="{7B2DF805-94F2-44F5-91B3-A8818EE072C2}" srcId="{D0DFD272-0C3E-4D6C-9AA8-A2AC4BC41EAD}" destId="{33483AC7-EFC4-41D4-AC76-A6F49A088ABC}" srcOrd="1" destOrd="0" parTransId="{131D6FB7-B049-4910-B077-A7EBF426123C}" sibTransId="{3BD9ED12-131E-42F6-AEC3-98C25831A984}"/>
    <dgm:cxn modelId="{D10E2706-1553-4A1A-9EEC-E2FF8420178F}" type="presOf" srcId="{7BE35139-467D-441F-8689-8FB742661A97}" destId="{DC08AEC0-7F97-4E8C-AC9D-B7D2707AA2FE}" srcOrd="0" destOrd="0" presId="urn:microsoft.com/office/officeart/2005/8/layout/orgChart1"/>
    <dgm:cxn modelId="{38A88E08-EE61-4F20-B5DA-E24E99624F9E}" type="presOf" srcId="{33483AC7-EFC4-41D4-AC76-A6F49A088ABC}" destId="{CD186BE5-1AF0-4523-B7E9-B8B7FD4B5A3B}" srcOrd="1" destOrd="0" presId="urn:microsoft.com/office/officeart/2005/8/layout/orgChart1"/>
    <dgm:cxn modelId="{A690351F-AB9F-4284-866B-EEEC841C34E8}" type="presOf" srcId="{D0DFD272-0C3E-4D6C-9AA8-A2AC4BC41EAD}" destId="{6EB51E87-6C77-4BE0-84AE-89F95F41D684}" srcOrd="0" destOrd="0" presId="urn:microsoft.com/office/officeart/2005/8/layout/orgChart1"/>
    <dgm:cxn modelId="{69C7E832-A8C8-4F95-8E3A-EBA6C14CB6F2}" type="presOf" srcId="{6A3BE681-296B-4254-B2D5-B04232E840A7}" destId="{3C7328AD-9B4C-4C04-AA17-A14A800C3D40}" srcOrd="0" destOrd="0" presId="urn:microsoft.com/office/officeart/2005/8/layout/orgChart1"/>
    <dgm:cxn modelId="{1F5EEB5F-F7BA-4957-8C72-1AF538BD7403}" type="presOf" srcId="{33483AC7-EFC4-41D4-AC76-A6F49A088ABC}" destId="{24B7A66F-FC32-409A-A599-21A0A9A3DD6A}" srcOrd="0" destOrd="0" presId="urn:microsoft.com/office/officeart/2005/8/layout/orgChart1"/>
    <dgm:cxn modelId="{5E1FDE43-9E95-47E0-8FE2-AF6E1A1633E7}" type="presOf" srcId="{96774F3B-FEA9-4977-B6C4-A489765A9713}" destId="{06226635-8318-4946-855B-CD89160A2E21}" srcOrd="0" destOrd="0" presId="urn:microsoft.com/office/officeart/2005/8/layout/orgChart1"/>
    <dgm:cxn modelId="{08EEBA6A-F9CF-4B97-9727-00B5FE0D439D}" type="presOf" srcId="{24717262-D3C2-4782-8C9B-63F8315CBED0}" destId="{9DF630C4-9BE2-4FD7-AA60-E8ACAAF21828}" srcOrd="0" destOrd="0" presId="urn:microsoft.com/office/officeart/2005/8/layout/orgChart1"/>
    <dgm:cxn modelId="{CBDD8F54-525B-4C50-B3C4-C85E6C9A7D5F}" type="presOf" srcId="{96774F3B-FEA9-4977-B6C4-A489765A9713}" destId="{44624E50-6E18-4846-AB8A-B160B41D999E}" srcOrd="1" destOrd="0" presId="urn:microsoft.com/office/officeart/2005/8/layout/orgChart1"/>
    <dgm:cxn modelId="{0B3962A8-3A87-4F3B-BC14-B393E36A47BD}" srcId="{D0DFD272-0C3E-4D6C-9AA8-A2AC4BC41EAD}" destId="{96774F3B-FEA9-4977-B6C4-A489765A9713}" srcOrd="2" destOrd="0" parTransId="{6A3BE681-296B-4254-B2D5-B04232E840A7}" sibTransId="{77ED778C-32F9-4EBE-9E9E-9BCF99984E27}"/>
    <dgm:cxn modelId="{DB944CAF-01BC-43E9-93D0-6AF041133699}" srcId="{7BE35139-467D-441F-8689-8FB742661A97}" destId="{D0DFD272-0C3E-4D6C-9AA8-A2AC4BC41EAD}" srcOrd="0" destOrd="0" parTransId="{169E29CD-77EA-4A5B-B95A-72DB6161661B}" sibTransId="{067AC602-E000-4350-A9FB-B95C4C60C592}"/>
    <dgm:cxn modelId="{BBCB39BD-7AD2-41B9-9125-A70BA00FC00B}" type="presOf" srcId="{D0DFD272-0C3E-4D6C-9AA8-A2AC4BC41EAD}" destId="{4872D3F5-E8F9-4307-80F0-434E223B230F}" srcOrd="1" destOrd="0" presId="urn:microsoft.com/office/officeart/2005/8/layout/orgChart1"/>
    <dgm:cxn modelId="{4A71FFCA-BE54-4B4D-BA65-B3FC5760C8C7}" type="presOf" srcId="{24717262-D3C2-4782-8C9B-63F8315CBED0}" destId="{7FF87D92-B794-40C3-B866-C015A5660330}" srcOrd="1" destOrd="0" presId="urn:microsoft.com/office/officeart/2005/8/layout/orgChart1"/>
    <dgm:cxn modelId="{888F1ED8-962D-40A5-BEC0-BE280F49E1EE}" srcId="{D0DFD272-0C3E-4D6C-9AA8-A2AC4BC41EAD}" destId="{24717262-D3C2-4782-8C9B-63F8315CBED0}" srcOrd="0" destOrd="0" parTransId="{91E79E42-2069-4266-88EC-ED920B3D3B5F}" sibTransId="{A0C3B97C-D27C-4C8C-897C-7C261F53D1FA}"/>
    <dgm:cxn modelId="{1B036BDE-346D-49FA-A0BA-E0E394D430D6}" type="presOf" srcId="{91E79E42-2069-4266-88EC-ED920B3D3B5F}" destId="{C174A7AF-7387-460A-A50F-6E47DEACCA75}" srcOrd="0" destOrd="0" presId="urn:microsoft.com/office/officeart/2005/8/layout/orgChart1"/>
    <dgm:cxn modelId="{D0A356EA-3981-4CDA-8B88-B72FAA6066BB}" type="presOf" srcId="{131D6FB7-B049-4910-B077-A7EBF426123C}" destId="{F6EDEBF0-74D6-4E43-B052-67B00C5FD130}" srcOrd="0" destOrd="0" presId="urn:microsoft.com/office/officeart/2005/8/layout/orgChart1"/>
    <dgm:cxn modelId="{48B72ECD-99CB-40EF-8BBC-DC91CD4AA479}" type="presParOf" srcId="{DC08AEC0-7F97-4E8C-AC9D-B7D2707AA2FE}" destId="{F4DB8C4C-BECA-45D0-8384-E5EE8BA43F89}" srcOrd="0" destOrd="0" presId="urn:microsoft.com/office/officeart/2005/8/layout/orgChart1"/>
    <dgm:cxn modelId="{655A834E-5811-4532-B626-1A6B5C3E87C1}" type="presParOf" srcId="{F4DB8C4C-BECA-45D0-8384-E5EE8BA43F89}" destId="{D5500DAE-7FFC-4BC9-9A41-B4A7E9EC121C}" srcOrd="0" destOrd="0" presId="urn:microsoft.com/office/officeart/2005/8/layout/orgChart1"/>
    <dgm:cxn modelId="{472C47CF-61E6-4E8F-BF5B-C80216D4E32F}" type="presParOf" srcId="{D5500DAE-7FFC-4BC9-9A41-B4A7E9EC121C}" destId="{6EB51E87-6C77-4BE0-84AE-89F95F41D684}" srcOrd="0" destOrd="0" presId="urn:microsoft.com/office/officeart/2005/8/layout/orgChart1"/>
    <dgm:cxn modelId="{9D88A75A-3884-4AE3-926F-A399193E0B28}" type="presParOf" srcId="{D5500DAE-7FFC-4BC9-9A41-B4A7E9EC121C}" destId="{4872D3F5-E8F9-4307-80F0-434E223B230F}" srcOrd="1" destOrd="0" presId="urn:microsoft.com/office/officeart/2005/8/layout/orgChart1"/>
    <dgm:cxn modelId="{7AFB5FC8-1099-4EF6-A216-C91E976D333E}" type="presParOf" srcId="{F4DB8C4C-BECA-45D0-8384-E5EE8BA43F89}" destId="{E1FCE300-CE70-4D35-AE91-90FC02EAB0E8}" srcOrd="1" destOrd="0" presId="urn:microsoft.com/office/officeart/2005/8/layout/orgChart1"/>
    <dgm:cxn modelId="{7C006B69-36E8-4EC2-957C-E7BA0B199594}" type="presParOf" srcId="{E1FCE300-CE70-4D35-AE91-90FC02EAB0E8}" destId="{C174A7AF-7387-460A-A50F-6E47DEACCA75}" srcOrd="0" destOrd="0" presId="urn:microsoft.com/office/officeart/2005/8/layout/orgChart1"/>
    <dgm:cxn modelId="{E04A8FCF-D1EA-4E19-A762-6D58E876FD0F}" type="presParOf" srcId="{E1FCE300-CE70-4D35-AE91-90FC02EAB0E8}" destId="{D1FA8C69-F8C4-410E-83BB-3C94C3DCB020}" srcOrd="1" destOrd="0" presId="urn:microsoft.com/office/officeart/2005/8/layout/orgChart1"/>
    <dgm:cxn modelId="{A1171D8E-5110-442C-9880-BFC2212CB52C}" type="presParOf" srcId="{D1FA8C69-F8C4-410E-83BB-3C94C3DCB020}" destId="{15765DC5-67BD-4ABE-8AF3-FDF09E1B57EB}" srcOrd="0" destOrd="0" presId="urn:microsoft.com/office/officeart/2005/8/layout/orgChart1"/>
    <dgm:cxn modelId="{1B7D879B-E0E1-45CA-815E-7C951321898F}" type="presParOf" srcId="{15765DC5-67BD-4ABE-8AF3-FDF09E1B57EB}" destId="{9DF630C4-9BE2-4FD7-AA60-E8ACAAF21828}" srcOrd="0" destOrd="0" presId="urn:microsoft.com/office/officeart/2005/8/layout/orgChart1"/>
    <dgm:cxn modelId="{90BDF83C-0C62-4CC3-A6F1-FE2E151FA713}" type="presParOf" srcId="{15765DC5-67BD-4ABE-8AF3-FDF09E1B57EB}" destId="{7FF87D92-B794-40C3-B866-C015A5660330}" srcOrd="1" destOrd="0" presId="urn:microsoft.com/office/officeart/2005/8/layout/orgChart1"/>
    <dgm:cxn modelId="{E5C9708E-8516-40BF-939A-049F4CF14321}" type="presParOf" srcId="{D1FA8C69-F8C4-410E-83BB-3C94C3DCB020}" destId="{91BCF6DB-E476-461E-A193-534A9310BF99}" srcOrd="1" destOrd="0" presId="urn:microsoft.com/office/officeart/2005/8/layout/orgChart1"/>
    <dgm:cxn modelId="{45AF3EE2-DF56-4501-9941-114D033EF0FE}" type="presParOf" srcId="{D1FA8C69-F8C4-410E-83BB-3C94C3DCB020}" destId="{CE3CCCE8-56C0-4040-8BB2-5458EF0204C0}" srcOrd="2" destOrd="0" presId="urn:microsoft.com/office/officeart/2005/8/layout/orgChart1"/>
    <dgm:cxn modelId="{C29C46B2-67FF-4AC1-917C-04C428D0300D}" type="presParOf" srcId="{E1FCE300-CE70-4D35-AE91-90FC02EAB0E8}" destId="{F6EDEBF0-74D6-4E43-B052-67B00C5FD130}" srcOrd="2" destOrd="0" presId="urn:microsoft.com/office/officeart/2005/8/layout/orgChart1"/>
    <dgm:cxn modelId="{B72DC614-BC44-4436-91B2-9543AC33743F}" type="presParOf" srcId="{E1FCE300-CE70-4D35-AE91-90FC02EAB0E8}" destId="{3142A6B0-E6AA-4E85-BA62-F82E3935E237}" srcOrd="3" destOrd="0" presId="urn:microsoft.com/office/officeart/2005/8/layout/orgChart1"/>
    <dgm:cxn modelId="{D5787014-043D-4F5B-A246-B82AC44ED963}" type="presParOf" srcId="{3142A6B0-E6AA-4E85-BA62-F82E3935E237}" destId="{09A1F663-AE36-4419-852D-0BE75BFE06D1}" srcOrd="0" destOrd="0" presId="urn:microsoft.com/office/officeart/2005/8/layout/orgChart1"/>
    <dgm:cxn modelId="{11EFAD4E-F3D0-471E-9941-1E58ABC644F7}" type="presParOf" srcId="{09A1F663-AE36-4419-852D-0BE75BFE06D1}" destId="{24B7A66F-FC32-409A-A599-21A0A9A3DD6A}" srcOrd="0" destOrd="0" presId="urn:microsoft.com/office/officeart/2005/8/layout/orgChart1"/>
    <dgm:cxn modelId="{ECBBE7AD-34DB-4A77-B8B7-7F826BB396E8}" type="presParOf" srcId="{09A1F663-AE36-4419-852D-0BE75BFE06D1}" destId="{CD186BE5-1AF0-4523-B7E9-B8B7FD4B5A3B}" srcOrd="1" destOrd="0" presId="urn:microsoft.com/office/officeart/2005/8/layout/orgChart1"/>
    <dgm:cxn modelId="{A2E316B6-B462-43E9-85B9-EC04D7ACC36F}" type="presParOf" srcId="{3142A6B0-E6AA-4E85-BA62-F82E3935E237}" destId="{A4D3B9A3-77AE-4229-B6FE-4B35C2101E03}" srcOrd="1" destOrd="0" presId="urn:microsoft.com/office/officeart/2005/8/layout/orgChart1"/>
    <dgm:cxn modelId="{6D34C847-C7B4-4F1A-978C-53262A45A18A}" type="presParOf" srcId="{3142A6B0-E6AA-4E85-BA62-F82E3935E237}" destId="{0EC7C8B2-9AE5-454F-A240-A9FF51283D36}" srcOrd="2" destOrd="0" presId="urn:microsoft.com/office/officeart/2005/8/layout/orgChart1"/>
    <dgm:cxn modelId="{0F49E9C6-C3AA-492E-A7CD-5E0728DBB555}" type="presParOf" srcId="{E1FCE300-CE70-4D35-AE91-90FC02EAB0E8}" destId="{3C7328AD-9B4C-4C04-AA17-A14A800C3D40}" srcOrd="4" destOrd="0" presId="urn:microsoft.com/office/officeart/2005/8/layout/orgChart1"/>
    <dgm:cxn modelId="{50FDF34F-7DB3-44FF-87F4-1BA3440D2D3F}" type="presParOf" srcId="{E1FCE300-CE70-4D35-AE91-90FC02EAB0E8}" destId="{59FEECC4-594F-4B6F-B1F2-2417A8AC6697}" srcOrd="5" destOrd="0" presId="urn:microsoft.com/office/officeart/2005/8/layout/orgChart1"/>
    <dgm:cxn modelId="{0876A42E-38AF-4587-B50A-BD3599E3EA4B}" type="presParOf" srcId="{59FEECC4-594F-4B6F-B1F2-2417A8AC6697}" destId="{3D3C05D9-08FE-4E88-9B47-3D58A72BFF37}" srcOrd="0" destOrd="0" presId="urn:microsoft.com/office/officeart/2005/8/layout/orgChart1"/>
    <dgm:cxn modelId="{1FAFEFDC-EF59-4482-A6D6-FB61E4058582}" type="presParOf" srcId="{3D3C05D9-08FE-4E88-9B47-3D58A72BFF37}" destId="{06226635-8318-4946-855B-CD89160A2E21}" srcOrd="0" destOrd="0" presId="urn:microsoft.com/office/officeart/2005/8/layout/orgChart1"/>
    <dgm:cxn modelId="{2492F298-2B42-4786-A5B2-BB518317C661}" type="presParOf" srcId="{3D3C05D9-08FE-4E88-9B47-3D58A72BFF37}" destId="{44624E50-6E18-4846-AB8A-B160B41D999E}" srcOrd="1" destOrd="0" presId="urn:microsoft.com/office/officeart/2005/8/layout/orgChart1"/>
    <dgm:cxn modelId="{D3A0D516-3E2D-4B38-A530-4F501FA8D17A}" type="presParOf" srcId="{59FEECC4-594F-4B6F-B1F2-2417A8AC6697}" destId="{44B0C93C-2F8E-4034-A958-E640CF38A0FD}" srcOrd="1" destOrd="0" presId="urn:microsoft.com/office/officeart/2005/8/layout/orgChart1"/>
    <dgm:cxn modelId="{C383B615-C4EB-4AD2-A8FA-FACA703E67D2}" type="presParOf" srcId="{59FEECC4-594F-4B6F-B1F2-2417A8AC6697}" destId="{DD18107D-EC21-40B6-8F04-C70EBB036B4A}" srcOrd="2" destOrd="0" presId="urn:microsoft.com/office/officeart/2005/8/layout/orgChart1"/>
    <dgm:cxn modelId="{8F6488DC-1E10-4304-95A1-67CE848353B7}" type="presParOf" srcId="{F4DB8C4C-BECA-45D0-8384-E5EE8BA43F89}" destId="{B3969038-6069-4F8B-AB1F-FD96CB66C0F5}"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8023347-D811-4C49-8188-6702E47ADB3F}"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2CCCEBD2-146F-498F-8EDA-B75DBD97A5D9}">
      <dgm:prSet/>
      <dgm:spPr>
        <a:ln>
          <a:solidFill>
            <a:schemeClr val="accent3">
              <a:lumMod val="50000"/>
            </a:schemeClr>
          </a:solidFill>
        </a:ln>
      </dgm:spPr>
      <dgm:t>
        <a:bodyPr/>
        <a:lstStyle/>
        <a:p>
          <a:r>
            <a:rPr lang="en-US" dirty="0">
              <a:solidFill>
                <a:schemeClr val="tx1"/>
              </a:solidFill>
              <a:latin typeface="Arial" panose="020B0604020202020204" pitchFamily="34" charset="0"/>
              <a:cs typeface="Arial" panose="020B0604020202020204" pitchFamily="34" charset="0"/>
            </a:rPr>
            <a:t>A central sector scheme of Govt. of India by merging  two schemes namely Prime </a:t>
          </a:r>
          <a:r>
            <a:rPr lang="en-US" dirty="0" err="1">
              <a:solidFill>
                <a:schemeClr val="tx1"/>
              </a:solidFill>
              <a:latin typeface="Arial" panose="020B0604020202020204" pitchFamily="34" charset="0"/>
              <a:cs typeface="Arial" panose="020B0604020202020204" pitchFamily="34" charset="0"/>
            </a:rPr>
            <a:t>Ministe’s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Rojgar</a:t>
          </a:r>
          <a:r>
            <a:rPr lang="en-US" dirty="0">
              <a:solidFill>
                <a:schemeClr val="tx1"/>
              </a:solidFill>
              <a:latin typeface="Arial" panose="020B0604020202020204" pitchFamily="34" charset="0"/>
              <a:cs typeface="Arial" panose="020B0604020202020204" pitchFamily="34" charset="0"/>
            </a:rPr>
            <a:t> Yojana (PMRY) and Rural Employment Generation  </a:t>
          </a:r>
          <a:r>
            <a:rPr lang="en-US" dirty="0" err="1">
              <a:solidFill>
                <a:schemeClr val="tx1"/>
              </a:solidFill>
              <a:latin typeface="Arial" panose="020B0604020202020204" pitchFamily="34" charset="0"/>
              <a:cs typeface="Arial" panose="020B0604020202020204" pitchFamily="34" charset="0"/>
            </a:rPr>
            <a:t>Programme</a:t>
          </a:r>
          <a:r>
            <a:rPr lang="en-US" dirty="0">
              <a:solidFill>
                <a:schemeClr val="tx1"/>
              </a:solidFill>
              <a:latin typeface="Arial" panose="020B0604020202020204" pitchFamily="34" charset="0"/>
              <a:cs typeface="Arial" panose="020B0604020202020204" pitchFamily="34" charset="0"/>
            </a:rPr>
            <a:t> (REGP) </a:t>
          </a:r>
        </a:p>
      </dgm:t>
    </dgm:pt>
    <dgm:pt modelId="{14D3CCCD-2DC9-49D6-9913-661954D479A6}" type="parTrans" cxnId="{A3FFE136-3517-4016-B732-3A5E1FAD7FF5}">
      <dgm:prSet/>
      <dgm:spPr/>
      <dgm:t>
        <a:bodyPr/>
        <a:lstStyle/>
        <a:p>
          <a:endParaRPr lang="en-US"/>
        </a:p>
      </dgm:t>
    </dgm:pt>
    <dgm:pt modelId="{B75D4BD3-AE88-4771-8A0E-B8C9D8B55328}" type="sibTrans" cxnId="{A3FFE136-3517-4016-B732-3A5E1FAD7FF5}">
      <dgm:prSet/>
      <dgm:spPr/>
      <dgm:t>
        <a:bodyPr/>
        <a:lstStyle/>
        <a:p>
          <a:endParaRPr lang="en-US"/>
        </a:p>
      </dgm:t>
    </dgm:pt>
    <dgm:pt modelId="{106A64C9-CA33-48A3-B523-E03077050E22}">
      <dgm:prSet/>
      <dgm:spPr>
        <a:ln>
          <a:solidFill>
            <a:schemeClr val="accent3">
              <a:lumMod val="50000"/>
            </a:schemeClr>
          </a:solidFill>
        </a:ln>
      </dgm:spPr>
      <dgm:t>
        <a:bodyPr/>
        <a:lstStyle/>
        <a:p>
          <a:r>
            <a:rPr lang="en-US" dirty="0">
              <a:solidFill>
                <a:schemeClr val="tx1"/>
              </a:solidFill>
              <a:latin typeface="Arial" panose="020B0604020202020204" pitchFamily="34" charset="0"/>
              <a:cs typeface="Arial" panose="020B0604020202020204" pitchFamily="34" charset="0"/>
            </a:rPr>
            <a:t>Khadi and Village Industries Commission (KVIC), a statutory organization of the Ministry of MSME at National Level </a:t>
          </a:r>
        </a:p>
      </dgm:t>
    </dgm:pt>
    <dgm:pt modelId="{9D0A3C6D-526E-4D8C-854F-6B5D30A68969}" type="parTrans" cxnId="{BE069864-7170-44D6-AC1B-655067EF72D4}">
      <dgm:prSet/>
      <dgm:spPr/>
      <dgm:t>
        <a:bodyPr/>
        <a:lstStyle/>
        <a:p>
          <a:endParaRPr lang="en-US"/>
        </a:p>
      </dgm:t>
    </dgm:pt>
    <dgm:pt modelId="{B2DA6496-9BEA-46CF-BBA9-FBA96FB63728}" type="sibTrans" cxnId="{BE069864-7170-44D6-AC1B-655067EF72D4}">
      <dgm:prSet/>
      <dgm:spPr/>
      <dgm:t>
        <a:bodyPr/>
        <a:lstStyle/>
        <a:p>
          <a:endParaRPr lang="en-US"/>
        </a:p>
      </dgm:t>
    </dgm:pt>
    <dgm:pt modelId="{C6E2D33B-B087-468D-801B-63E46F56AE0D}">
      <dgm:prSet/>
      <dgm:spPr>
        <a:ln>
          <a:solidFill>
            <a:schemeClr val="accent3">
              <a:lumMod val="50000"/>
            </a:schemeClr>
          </a:solidFill>
        </a:ln>
      </dgm:spPr>
      <dgm:t>
        <a:bodyPr/>
        <a:lstStyle/>
        <a:p>
          <a:r>
            <a:rPr lang="en-US" dirty="0">
              <a:solidFill>
                <a:schemeClr val="tx1"/>
              </a:solidFill>
              <a:latin typeface="Arial" panose="020B0604020202020204" pitchFamily="34" charset="0"/>
              <a:cs typeface="Arial" panose="020B0604020202020204" pitchFamily="34" charset="0"/>
            </a:rPr>
            <a:t>At State level, implemented through State KVIC Directorates, State Khadi &amp; Village Industries Boards (KVIBs), District Industries </a:t>
          </a:r>
          <a:r>
            <a:rPr lang="en-US" dirty="0" err="1">
              <a:solidFill>
                <a:schemeClr val="tx1"/>
              </a:solidFill>
              <a:latin typeface="Arial" panose="020B0604020202020204" pitchFamily="34" charset="0"/>
              <a:cs typeface="Arial" panose="020B0604020202020204" pitchFamily="34" charset="0"/>
            </a:rPr>
            <a:t>Centres</a:t>
          </a:r>
          <a:r>
            <a:rPr lang="en-US" dirty="0">
              <a:solidFill>
                <a:schemeClr val="tx1"/>
              </a:solidFill>
              <a:latin typeface="Arial" panose="020B0604020202020204" pitchFamily="34" charset="0"/>
              <a:cs typeface="Arial" panose="020B0604020202020204" pitchFamily="34" charset="0"/>
            </a:rPr>
            <a:t> (DICs) and Banks</a:t>
          </a:r>
          <a:endParaRPr lang="en-US" dirty="0">
            <a:solidFill>
              <a:schemeClr val="tx1"/>
            </a:solidFill>
          </a:endParaRPr>
        </a:p>
      </dgm:t>
    </dgm:pt>
    <dgm:pt modelId="{4BF168E5-3BF6-4785-982C-5CE1C550859A}" type="parTrans" cxnId="{0078C21C-B78A-48B2-8E07-984ED7C282F4}">
      <dgm:prSet/>
      <dgm:spPr/>
      <dgm:t>
        <a:bodyPr/>
        <a:lstStyle/>
        <a:p>
          <a:endParaRPr lang="en-US"/>
        </a:p>
      </dgm:t>
    </dgm:pt>
    <dgm:pt modelId="{EC3A3C0F-EF35-430A-AC2D-6758A197894D}" type="sibTrans" cxnId="{0078C21C-B78A-48B2-8E07-984ED7C282F4}">
      <dgm:prSet/>
      <dgm:spPr/>
      <dgm:t>
        <a:bodyPr/>
        <a:lstStyle/>
        <a:p>
          <a:endParaRPr lang="en-US"/>
        </a:p>
      </dgm:t>
    </dgm:pt>
    <dgm:pt modelId="{93BB988C-52EE-48B1-AAD6-685DC3FF1693}" type="pres">
      <dgm:prSet presAssocID="{28023347-D811-4C49-8188-6702E47ADB3F}" presName="linear" presStyleCnt="0">
        <dgm:presLayoutVars>
          <dgm:animLvl val="lvl"/>
          <dgm:resizeHandles val="exact"/>
        </dgm:presLayoutVars>
      </dgm:prSet>
      <dgm:spPr/>
    </dgm:pt>
    <dgm:pt modelId="{B6D325CC-A56A-42FB-8103-B99DA21FB311}" type="pres">
      <dgm:prSet presAssocID="{2CCCEBD2-146F-498F-8EDA-B75DBD97A5D9}" presName="parentText" presStyleLbl="node1" presStyleIdx="0" presStyleCnt="3">
        <dgm:presLayoutVars>
          <dgm:chMax val="0"/>
          <dgm:bulletEnabled val="1"/>
        </dgm:presLayoutVars>
      </dgm:prSet>
      <dgm:spPr/>
    </dgm:pt>
    <dgm:pt modelId="{A7927479-1292-4F40-B08F-FF53BD9C2847}" type="pres">
      <dgm:prSet presAssocID="{B75D4BD3-AE88-4771-8A0E-B8C9D8B55328}" presName="spacer" presStyleCnt="0"/>
      <dgm:spPr/>
    </dgm:pt>
    <dgm:pt modelId="{242F2281-C365-43B3-B86C-739EEB68372A}" type="pres">
      <dgm:prSet presAssocID="{106A64C9-CA33-48A3-B523-E03077050E22}" presName="parentText" presStyleLbl="node1" presStyleIdx="1" presStyleCnt="3">
        <dgm:presLayoutVars>
          <dgm:chMax val="0"/>
          <dgm:bulletEnabled val="1"/>
        </dgm:presLayoutVars>
      </dgm:prSet>
      <dgm:spPr/>
    </dgm:pt>
    <dgm:pt modelId="{4F422547-CC95-44B3-9386-3074BC97D21A}" type="pres">
      <dgm:prSet presAssocID="{B2DA6496-9BEA-46CF-BBA9-FBA96FB63728}" presName="spacer" presStyleCnt="0"/>
      <dgm:spPr/>
    </dgm:pt>
    <dgm:pt modelId="{F5C023B5-F89A-475A-BA7D-B6F8E1DAB803}" type="pres">
      <dgm:prSet presAssocID="{C6E2D33B-B087-468D-801B-63E46F56AE0D}" presName="parentText" presStyleLbl="node1" presStyleIdx="2" presStyleCnt="3">
        <dgm:presLayoutVars>
          <dgm:chMax val="0"/>
          <dgm:bulletEnabled val="1"/>
        </dgm:presLayoutVars>
      </dgm:prSet>
      <dgm:spPr/>
    </dgm:pt>
  </dgm:ptLst>
  <dgm:cxnLst>
    <dgm:cxn modelId="{0078C21C-B78A-48B2-8E07-984ED7C282F4}" srcId="{28023347-D811-4C49-8188-6702E47ADB3F}" destId="{C6E2D33B-B087-468D-801B-63E46F56AE0D}" srcOrd="2" destOrd="0" parTransId="{4BF168E5-3BF6-4785-982C-5CE1C550859A}" sibTransId="{EC3A3C0F-EF35-430A-AC2D-6758A197894D}"/>
    <dgm:cxn modelId="{A3FFE136-3517-4016-B732-3A5E1FAD7FF5}" srcId="{28023347-D811-4C49-8188-6702E47ADB3F}" destId="{2CCCEBD2-146F-498F-8EDA-B75DBD97A5D9}" srcOrd="0" destOrd="0" parTransId="{14D3CCCD-2DC9-49D6-9913-661954D479A6}" sibTransId="{B75D4BD3-AE88-4771-8A0E-B8C9D8B55328}"/>
    <dgm:cxn modelId="{BE069864-7170-44D6-AC1B-655067EF72D4}" srcId="{28023347-D811-4C49-8188-6702E47ADB3F}" destId="{106A64C9-CA33-48A3-B523-E03077050E22}" srcOrd="1" destOrd="0" parTransId="{9D0A3C6D-526E-4D8C-854F-6B5D30A68969}" sibTransId="{B2DA6496-9BEA-46CF-BBA9-FBA96FB63728}"/>
    <dgm:cxn modelId="{C0B61C6E-95AC-4D0F-9243-42A7161F04B2}" type="presOf" srcId="{28023347-D811-4C49-8188-6702E47ADB3F}" destId="{93BB988C-52EE-48B1-AAD6-685DC3FF1693}" srcOrd="0" destOrd="0" presId="urn:microsoft.com/office/officeart/2005/8/layout/vList2"/>
    <dgm:cxn modelId="{43438F8F-D45E-40B0-A409-197066FB67F9}" type="presOf" srcId="{2CCCEBD2-146F-498F-8EDA-B75DBD97A5D9}" destId="{B6D325CC-A56A-42FB-8103-B99DA21FB311}" srcOrd="0" destOrd="0" presId="urn:microsoft.com/office/officeart/2005/8/layout/vList2"/>
    <dgm:cxn modelId="{8E967E90-38A3-4AA9-9426-0204EB34EC52}" type="presOf" srcId="{106A64C9-CA33-48A3-B523-E03077050E22}" destId="{242F2281-C365-43B3-B86C-739EEB68372A}" srcOrd="0" destOrd="0" presId="urn:microsoft.com/office/officeart/2005/8/layout/vList2"/>
    <dgm:cxn modelId="{B97CCEC0-6EA0-4575-B343-28775FA0D12B}" type="presOf" srcId="{C6E2D33B-B087-468D-801B-63E46F56AE0D}" destId="{F5C023B5-F89A-475A-BA7D-B6F8E1DAB803}" srcOrd="0" destOrd="0" presId="urn:microsoft.com/office/officeart/2005/8/layout/vList2"/>
    <dgm:cxn modelId="{D8502EC7-CBA6-406E-8400-3341CAA1BAD5}" type="presParOf" srcId="{93BB988C-52EE-48B1-AAD6-685DC3FF1693}" destId="{B6D325CC-A56A-42FB-8103-B99DA21FB311}" srcOrd="0" destOrd="0" presId="urn:microsoft.com/office/officeart/2005/8/layout/vList2"/>
    <dgm:cxn modelId="{21AAAE3B-B9DA-42DD-BD76-5633D946E7FD}" type="presParOf" srcId="{93BB988C-52EE-48B1-AAD6-685DC3FF1693}" destId="{A7927479-1292-4F40-B08F-FF53BD9C2847}" srcOrd="1" destOrd="0" presId="urn:microsoft.com/office/officeart/2005/8/layout/vList2"/>
    <dgm:cxn modelId="{6482B864-80FB-4FEF-AB3E-3AAADA746F46}" type="presParOf" srcId="{93BB988C-52EE-48B1-AAD6-685DC3FF1693}" destId="{242F2281-C365-43B3-B86C-739EEB68372A}" srcOrd="2" destOrd="0" presId="urn:microsoft.com/office/officeart/2005/8/layout/vList2"/>
    <dgm:cxn modelId="{2C9D043E-1A7C-446F-8A59-7868E0B7FE30}" type="presParOf" srcId="{93BB988C-52EE-48B1-AAD6-685DC3FF1693}" destId="{4F422547-CC95-44B3-9386-3074BC97D21A}" srcOrd="3" destOrd="0" presId="urn:microsoft.com/office/officeart/2005/8/layout/vList2"/>
    <dgm:cxn modelId="{496DD39F-B3B2-49A4-91FE-373A7458860B}" type="presParOf" srcId="{93BB988C-52EE-48B1-AAD6-685DC3FF1693}" destId="{F5C023B5-F89A-475A-BA7D-B6F8E1DAB80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58CC8B8-D610-46B1-AB17-AFA530AA8DC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B0C1C44-5379-4FD2-8284-9DE8CC198D86}">
      <dgm:prSet/>
      <dgm:spPr/>
      <dgm:t>
        <a:bodyPr/>
        <a:lstStyle/>
        <a:p>
          <a:r>
            <a:rPr lang="en-US" dirty="0">
              <a:latin typeface="Arial" panose="020B0604020202020204" pitchFamily="34" charset="0"/>
              <a:cs typeface="Arial" panose="020B0604020202020204" pitchFamily="34" charset="0"/>
            </a:rPr>
            <a:t>To generate employment opportunities in rural as well as urban areas of the country through setting up of new self-employment ventures/projects/micro enterprises</a:t>
          </a:r>
        </a:p>
      </dgm:t>
    </dgm:pt>
    <dgm:pt modelId="{CA083D25-95CB-4A2F-83F1-FDF44F93D89A}" type="parTrans" cxnId="{E5658B14-C61B-4887-A877-0AF1276DE065}">
      <dgm:prSet/>
      <dgm:spPr/>
      <dgm:t>
        <a:bodyPr/>
        <a:lstStyle/>
        <a:p>
          <a:endParaRPr lang="en-US"/>
        </a:p>
      </dgm:t>
    </dgm:pt>
    <dgm:pt modelId="{C93D2596-964A-4250-A5E0-7AA59B1D2C9C}" type="sibTrans" cxnId="{E5658B14-C61B-4887-A877-0AF1276DE065}">
      <dgm:prSet/>
      <dgm:spPr/>
      <dgm:t>
        <a:bodyPr/>
        <a:lstStyle/>
        <a:p>
          <a:endParaRPr lang="en-US"/>
        </a:p>
      </dgm:t>
    </dgm:pt>
    <dgm:pt modelId="{9DD218A7-DBB8-4D8C-A9CA-52664063AFF2}">
      <dgm:prSet/>
      <dgm:spPr/>
      <dgm:t>
        <a:bodyPr/>
        <a:lstStyle/>
        <a:p>
          <a:r>
            <a:rPr lang="en-US" dirty="0">
              <a:latin typeface="Arial" panose="020B0604020202020204" pitchFamily="34" charset="0"/>
              <a:cs typeface="Arial" panose="020B0604020202020204" pitchFamily="34" charset="0"/>
            </a:rPr>
            <a:t>To bring together widely dispersed traditional artisans/ rural and urban unemployed youth and give them self-employment opportunities to the extent possible, at their place</a:t>
          </a:r>
        </a:p>
      </dgm:t>
    </dgm:pt>
    <dgm:pt modelId="{7570EAD4-9989-4C34-A852-608BA5687EDF}" type="parTrans" cxnId="{0F591FA8-C788-4623-8110-E816A3D67A2E}">
      <dgm:prSet/>
      <dgm:spPr/>
      <dgm:t>
        <a:bodyPr/>
        <a:lstStyle/>
        <a:p>
          <a:endParaRPr lang="en-US"/>
        </a:p>
      </dgm:t>
    </dgm:pt>
    <dgm:pt modelId="{093DAB4E-34C8-4650-B25B-690CB1E92ECB}" type="sibTrans" cxnId="{0F591FA8-C788-4623-8110-E816A3D67A2E}">
      <dgm:prSet/>
      <dgm:spPr/>
      <dgm:t>
        <a:bodyPr/>
        <a:lstStyle/>
        <a:p>
          <a:endParaRPr lang="en-US"/>
        </a:p>
      </dgm:t>
    </dgm:pt>
    <dgm:pt modelId="{30BE83C4-F3BD-4F73-81C1-0A959C278CE2}">
      <dgm:prSet/>
      <dgm:spPr/>
      <dgm:t>
        <a:bodyPr/>
        <a:lstStyle/>
        <a:p>
          <a:r>
            <a:rPr lang="en-US">
              <a:latin typeface="Arial" panose="020B0604020202020204" pitchFamily="34" charset="0"/>
              <a:cs typeface="Arial" panose="020B0604020202020204" pitchFamily="34" charset="0"/>
            </a:rPr>
            <a:t>To provide continuous and sustainable employment to a large segment of traditional and prospective artisans and rural and urban unemployed youth in the country, so as to help arrest migration of rural youth to urban areas. </a:t>
          </a:r>
        </a:p>
      </dgm:t>
    </dgm:pt>
    <dgm:pt modelId="{14D98040-DD48-49D6-9BFC-C4E30D693D67}" type="parTrans" cxnId="{91C048E5-A360-48F8-8EAE-045640D69834}">
      <dgm:prSet/>
      <dgm:spPr/>
      <dgm:t>
        <a:bodyPr/>
        <a:lstStyle/>
        <a:p>
          <a:endParaRPr lang="en-US"/>
        </a:p>
      </dgm:t>
    </dgm:pt>
    <dgm:pt modelId="{73575AC3-3794-499E-B5BD-B4B179D5E5DF}" type="sibTrans" cxnId="{91C048E5-A360-48F8-8EAE-045640D69834}">
      <dgm:prSet/>
      <dgm:spPr/>
      <dgm:t>
        <a:bodyPr/>
        <a:lstStyle/>
        <a:p>
          <a:endParaRPr lang="en-US"/>
        </a:p>
      </dgm:t>
    </dgm:pt>
    <dgm:pt modelId="{19F125B6-0CCC-46D2-A8E5-73F6D5777CAF}">
      <dgm:prSet/>
      <dgm:spPr/>
      <dgm:t>
        <a:bodyPr/>
        <a:lstStyle/>
        <a:p>
          <a:r>
            <a:rPr lang="en-US" dirty="0">
              <a:latin typeface="Arial" panose="020B0604020202020204" pitchFamily="34" charset="0"/>
              <a:cs typeface="Arial" panose="020B0604020202020204" pitchFamily="34" charset="0"/>
            </a:rPr>
            <a:t>To increase the wage earning capacity of artisans and contribute to increase in the growth rate of rural and urban employment. </a:t>
          </a:r>
        </a:p>
      </dgm:t>
    </dgm:pt>
    <dgm:pt modelId="{4CE1A235-4339-4BB8-9569-45B5A74EDBDC}" type="parTrans" cxnId="{0D796ED4-A844-42AB-9D12-144C3796FABB}">
      <dgm:prSet/>
      <dgm:spPr/>
      <dgm:t>
        <a:bodyPr/>
        <a:lstStyle/>
        <a:p>
          <a:endParaRPr lang="en-US"/>
        </a:p>
      </dgm:t>
    </dgm:pt>
    <dgm:pt modelId="{2C1D1802-D7F4-4CD3-A040-8D9A79D2B7A9}" type="sibTrans" cxnId="{0D796ED4-A844-42AB-9D12-144C3796FABB}">
      <dgm:prSet/>
      <dgm:spPr/>
      <dgm:t>
        <a:bodyPr/>
        <a:lstStyle/>
        <a:p>
          <a:endParaRPr lang="en-US"/>
        </a:p>
      </dgm:t>
    </dgm:pt>
    <dgm:pt modelId="{269D6507-9419-408B-BA78-F80A84987B61}" type="pres">
      <dgm:prSet presAssocID="{D58CC8B8-D610-46B1-AB17-AFA530AA8DC3}" presName="vert0" presStyleCnt="0">
        <dgm:presLayoutVars>
          <dgm:dir/>
          <dgm:animOne val="branch"/>
          <dgm:animLvl val="lvl"/>
        </dgm:presLayoutVars>
      </dgm:prSet>
      <dgm:spPr/>
    </dgm:pt>
    <dgm:pt modelId="{5A36CE7B-08DD-4C5E-95A3-62102914766D}" type="pres">
      <dgm:prSet presAssocID="{1B0C1C44-5379-4FD2-8284-9DE8CC198D86}" presName="thickLine" presStyleLbl="alignNode1" presStyleIdx="0" presStyleCnt="4"/>
      <dgm:spPr/>
    </dgm:pt>
    <dgm:pt modelId="{539A96B6-78A7-4150-9C79-5BA1917C5612}" type="pres">
      <dgm:prSet presAssocID="{1B0C1C44-5379-4FD2-8284-9DE8CC198D86}" presName="horz1" presStyleCnt="0"/>
      <dgm:spPr/>
    </dgm:pt>
    <dgm:pt modelId="{7C0FB975-056F-4983-BF62-6709BC45A47C}" type="pres">
      <dgm:prSet presAssocID="{1B0C1C44-5379-4FD2-8284-9DE8CC198D86}" presName="tx1" presStyleLbl="revTx" presStyleIdx="0" presStyleCnt="4"/>
      <dgm:spPr/>
    </dgm:pt>
    <dgm:pt modelId="{6B19921B-C0A9-409B-8DC6-9A9B955C9004}" type="pres">
      <dgm:prSet presAssocID="{1B0C1C44-5379-4FD2-8284-9DE8CC198D86}" presName="vert1" presStyleCnt="0"/>
      <dgm:spPr/>
    </dgm:pt>
    <dgm:pt modelId="{19F3B4DB-C6E6-439E-B203-702798564FC2}" type="pres">
      <dgm:prSet presAssocID="{9DD218A7-DBB8-4D8C-A9CA-52664063AFF2}" presName="thickLine" presStyleLbl="alignNode1" presStyleIdx="1" presStyleCnt="4"/>
      <dgm:spPr/>
    </dgm:pt>
    <dgm:pt modelId="{B9BD0C5B-BA06-4FFF-923D-5FA2C8B5689E}" type="pres">
      <dgm:prSet presAssocID="{9DD218A7-DBB8-4D8C-A9CA-52664063AFF2}" presName="horz1" presStyleCnt="0"/>
      <dgm:spPr/>
    </dgm:pt>
    <dgm:pt modelId="{DA118724-29D7-4CC0-A2E1-638628A0B12B}" type="pres">
      <dgm:prSet presAssocID="{9DD218A7-DBB8-4D8C-A9CA-52664063AFF2}" presName="tx1" presStyleLbl="revTx" presStyleIdx="1" presStyleCnt="4"/>
      <dgm:spPr/>
    </dgm:pt>
    <dgm:pt modelId="{D23ECF60-3EB5-416C-86E7-19B9BC13D9DB}" type="pres">
      <dgm:prSet presAssocID="{9DD218A7-DBB8-4D8C-A9CA-52664063AFF2}" presName="vert1" presStyleCnt="0"/>
      <dgm:spPr/>
    </dgm:pt>
    <dgm:pt modelId="{A7F4C1BD-05E6-41BF-88E9-398D67F1853E}" type="pres">
      <dgm:prSet presAssocID="{30BE83C4-F3BD-4F73-81C1-0A959C278CE2}" presName="thickLine" presStyleLbl="alignNode1" presStyleIdx="2" presStyleCnt="4"/>
      <dgm:spPr/>
    </dgm:pt>
    <dgm:pt modelId="{C7A2ABCF-6392-4EE5-A5A4-442C5486BB7F}" type="pres">
      <dgm:prSet presAssocID="{30BE83C4-F3BD-4F73-81C1-0A959C278CE2}" presName="horz1" presStyleCnt="0"/>
      <dgm:spPr/>
    </dgm:pt>
    <dgm:pt modelId="{809481FA-C472-49C5-9951-C5A1FFC29E99}" type="pres">
      <dgm:prSet presAssocID="{30BE83C4-F3BD-4F73-81C1-0A959C278CE2}" presName="tx1" presStyleLbl="revTx" presStyleIdx="2" presStyleCnt="4"/>
      <dgm:spPr/>
    </dgm:pt>
    <dgm:pt modelId="{EC74D678-06DF-4735-9310-9553D032B69A}" type="pres">
      <dgm:prSet presAssocID="{30BE83C4-F3BD-4F73-81C1-0A959C278CE2}" presName="vert1" presStyleCnt="0"/>
      <dgm:spPr/>
    </dgm:pt>
    <dgm:pt modelId="{D8411A65-764D-41EF-87A0-B94777A5696F}" type="pres">
      <dgm:prSet presAssocID="{19F125B6-0CCC-46D2-A8E5-73F6D5777CAF}" presName="thickLine" presStyleLbl="alignNode1" presStyleIdx="3" presStyleCnt="4"/>
      <dgm:spPr/>
    </dgm:pt>
    <dgm:pt modelId="{F9DCA454-62FE-4441-B783-F8C9ABA3C99B}" type="pres">
      <dgm:prSet presAssocID="{19F125B6-0CCC-46D2-A8E5-73F6D5777CAF}" presName="horz1" presStyleCnt="0"/>
      <dgm:spPr/>
    </dgm:pt>
    <dgm:pt modelId="{D8646770-8E2F-4CCF-B6B0-C310F8338D1A}" type="pres">
      <dgm:prSet presAssocID="{19F125B6-0CCC-46D2-A8E5-73F6D5777CAF}" presName="tx1" presStyleLbl="revTx" presStyleIdx="3" presStyleCnt="4"/>
      <dgm:spPr/>
    </dgm:pt>
    <dgm:pt modelId="{40FFC94B-A89B-49A2-B51D-D6B6BB31E296}" type="pres">
      <dgm:prSet presAssocID="{19F125B6-0CCC-46D2-A8E5-73F6D5777CAF}" presName="vert1" presStyleCnt="0"/>
      <dgm:spPr/>
    </dgm:pt>
  </dgm:ptLst>
  <dgm:cxnLst>
    <dgm:cxn modelId="{54BA1504-716B-4B4E-BDE2-3CAE7ACEFDB8}" type="presOf" srcId="{9DD218A7-DBB8-4D8C-A9CA-52664063AFF2}" destId="{DA118724-29D7-4CC0-A2E1-638628A0B12B}" srcOrd="0" destOrd="0" presId="urn:microsoft.com/office/officeart/2008/layout/LinedList"/>
    <dgm:cxn modelId="{E5658B14-C61B-4887-A877-0AF1276DE065}" srcId="{D58CC8B8-D610-46B1-AB17-AFA530AA8DC3}" destId="{1B0C1C44-5379-4FD2-8284-9DE8CC198D86}" srcOrd="0" destOrd="0" parTransId="{CA083D25-95CB-4A2F-83F1-FDF44F93D89A}" sibTransId="{C93D2596-964A-4250-A5E0-7AA59B1D2C9C}"/>
    <dgm:cxn modelId="{3BA31C43-86EF-40A7-BE27-344DC7C0D6AB}" type="presOf" srcId="{1B0C1C44-5379-4FD2-8284-9DE8CC198D86}" destId="{7C0FB975-056F-4983-BF62-6709BC45A47C}" srcOrd="0" destOrd="0" presId="urn:microsoft.com/office/officeart/2008/layout/LinedList"/>
    <dgm:cxn modelId="{63A1E044-1C0B-4547-9403-F3EB41C41A1A}" type="presOf" srcId="{D58CC8B8-D610-46B1-AB17-AFA530AA8DC3}" destId="{269D6507-9419-408B-BA78-F80A84987B61}" srcOrd="0" destOrd="0" presId="urn:microsoft.com/office/officeart/2008/layout/LinedList"/>
    <dgm:cxn modelId="{CC7AA69A-FC9A-472B-AA41-AA4E331D9EA2}" type="presOf" srcId="{30BE83C4-F3BD-4F73-81C1-0A959C278CE2}" destId="{809481FA-C472-49C5-9951-C5A1FFC29E99}" srcOrd="0" destOrd="0" presId="urn:microsoft.com/office/officeart/2008/layout/LinedList"/>
    <dgm:cxn modelId="{0F591FA8-C788-4623-8110-E816A3D67A2E}" srcId="{D58CC8B8-D610-46B1-AB17-AFA530AA8DC3}" destId="{9DD218A7-DBB8-4D8C-A9CA-52664063AFF2}" srcOrd="1" destOrd="0" parTransId="{7570EAD4-9989-4C34-A852-608BA5687EDF}" sibTransId="{093DAB4E-34C8-4650-B25B-690CB1E92ECB}"/>
    <dgm:cxn modelId="{0D796ED4-A844-42AB-9D12-144C3796FABB}" srcId="{D58CC8B8-D610-46B1-AB17-AFA530AA8DC3}" destId="{19F125B6-0CCC-46D2-A8E5-73F6D5777CAF}" srcOrd="3" destOrd="0" parTransId="{4CE1A235-4339-4BB8-9569-45B5A74EDBDC}" sibTransId="{2C1D1802-D7F4-4CD3-A040-8D9A79D2B7A9}"/>
    <dgm:cxn modelId="{91C048E5-A360-48F8-8EAE-045640D69834}" srcId="{D58CC8B8-D610-46B1-AB17-AFA530AA8DC3}" destId="{30BE83C4-F3BD-4F73-81C1-0A959C278CE2}" srcOrd="2" destOrd="0" parTransId="{14D98040-DD48-49D6-9BFC-C4E30D693D67}" sibTransId="{73575AC3-3794-499E-B5BD-B4B179D5E5DF}"/>
    <dgm:cxn modelId="{F1487AEE-252C-4F96-9C68-C9CE47FC5BE7}" type="presOf" srcId="{19F125B6-0CCC-46D2-A8E5-73F6D5777CAF}" destId="{D8646770-8E2F-4CCF-B6B0-C310F8338D1A}" srcOrd="0" destOrd="0" presId="urn:microsoft.com/office/officeart/2008/layout/LinedList"/>
    <dgm:cxn modelId="{202CE029-D269-4431-9674-6F5E697A0E32}" type="presParOf" srcId="{269D6507-9419-408B-BA78-F80A84987B61}" destId="{5A36CE7B-08DD-4C5E-95A3-62102914766D}" srcOrd="0" destOrd="0" presId="urn:microsoft.com/office/officeart/2008/layout/LinedList"/>
    <dgm:cxn modelId="{CEE6C8B7-09BC-421D-BA10-F9E6B7827738}" type="presParOf" srcId="{269D6507-9419-408B-BA78-F80A84987B61}" destId="{539A96B6-78A7-4150-9C79-5BA1917C5612}" srcOrd="1" destOrd="0" presId="urn:microsoft.com/office/officeart/2008/layout/LinedList"/>
    <dgm:cxn modelId="{232DF2A8-13E1-4F62-A2A5-6B54A41DEBF4}" type="presParOf" srcId="{539A96B6-78A7-4150-9C79-5BA1917C5612}" destId="{7C0FB975-056F-4983-BF62-6709BC45A47C}" srcOrd="0" destOrd="0" presId="urn:microsoft.com/office/officeart/2008/layout/LinedList"/>
    <dgm:cxn modelId="{2012982C-7A22-407D-AA38-F47AEF14F448}" type="presParOf" srcId="{539A96B6-78A7-4150-9C79-5BA1917C5612}" destId="{6B19921B-C0A9-409B-8DC6-9A9B955C9004}" srcOrd="1" destOrd="0" presId="urn:microsoft.com/office/officeart/2008/layout/LinedList"/>
    <dgm:cxn modelId="{5D922160-654A-427D-95B2-9E0F13420CDC}" type="presParOf" srcId="{269D6507-9419-408B-BA78-F80A84987B61}" destId="{19F3B4DB-C6E6-439E-B203-702798564FC2}" srcOrd="2" destOrd="0" presId="urn:microsoft.com/office/officeart/2008/layout/LinedList"/>
    <dgm:cxn modelId="{E617D37C-4A63-47EE-9904-A2580706AAA1}" type="presParOf" srcId="{269D6507-9419-408B-BA78-F80A84987B61}" destId="{B9BD0C5B-BA06-4FFF-923D-5FA2C8B5689E}" srcOrd="3" destOrd="0" presId="urn:microsoft.com/office/officeart/2008/layout/LinedList"/>
    <dgm:cxn modelId="{2D5F4D8D-262E-4CC8-BC62-33C551BB4531}" type="presParOf" srcId="{B9BD0C5B-BA06-4FFF-923D-5FA2C8B5689E}" destId="{DA118724-29D7-4CC0-A2E1-638628A0B12B}" srcOrd="0" destOrd="0" presId="urn:microsoft.com/office/officeart/2008/layout/LinedList"/>
    <dgm:cxn modelId="{CB4B0B37-5E93-411B-92F0-96672BC864F8}" type="presParOf" srcId="{B9BD0C5B-BA06-4FFF-923D-5FA2C8B5689E}" destId="{D23ECF60-3EB5-416C-86E7-19B9BC13D9DB}" srcOrd="1" destOrd="0" presId="urn:microsoft.com/office/officeart/2008/layout/LinedList"/>
    <dgm:cxn modelId="{5E2CBFB9-67C5-4C98-AA21-108A4028A91C}" type="presParOf" srcId="{269D6507-9419-408B-BA78-F80A84987B61}" destId="{A7F4C1BD-05E6-41BF-88E9-398D67F1853E}" srcOrd="4" destOrd="0" presId="urn:microsoft.com/office/officeart/2008/layout/LinedList"/>
    <dgm:cxn modelId="{0093B490-7466-43CF-B588-70508BE5E9FB}" type="presParOf" srcId="{269D6507-9419-408B-BA78-F80A84987B61}" destId="{C7A2ABCF-6392-4EE5-A5A4-442C5486BB7F}" srcOrd="5" destOrd="0" presId="urn:microsoft.com/office/officeart/2008/layout/LinedList"/>
    <dgm:cxn modelId="{0A8DE67C-46E9-484B-908C-94D8DB05337F}" type="presParOf" srcId="{C7A2ABCF-6392-4EE5-A5A4-442C5486BB7F}" destId="{809481FA-C472-49C5-9951-C5A1FFC29E99}" srcOrd="0" destOrd="0" presId="urn:microsoft.com/office/officeart/2008/layout/LinedList"/>
    <dgm:cxn modelId="{003E4CB3-5481-46FF-9F90-62150ADE452C}" type="presParOf" srcId="{C7A2ABCF-6392-4EE5-A5A4-442C5486BB7F}" destId="{EC74D678-06DF-4735-9310-9553D032B69A}" srcOrd="1" destOrd="0" presId="urn:microsoft.com/office/officeart/2008/layout/LinedList"/>
    <dgm:cxn modelId="{C9390689-793B-4A7F-8121-1FE2AEBFEA2A}" type="presParOf" srcId="{269D6507-9419-408B-BA78-F80A84987B61}" destId="{D8411A65-764D-41EF-87A0-B94777A5696F}" srcOrd="6" destOrd="0" presId="urn:microsoft.com/office/officeart/2008/layout/LinedList"/>
    <dgm:cxn modelId="{B6894CB1-0301-43E7-BFAD-2A872FFB96C3}" type="presParOf" srcId="{269D6507-9419-408B-BA78-F80A84987B61}" destId="{F9DCA454-62FE-4441-B783-F8C9ABA3C99B}" srcOrd="7" destOrd="0" presId="urn:microsoft.com/office/officeart/2008/layout/LinedList"/>
    <dgm:cxn modelId="{D2CF1485-43FA-4CDE-A496-0B34CB7545E9}" type="presParOf" srcId="{F9DCA454-62FE-4441-B783-F8C9ABA3C99B}" destId="{D8646770-8E2F-4CCF-B6B0-C310F8338D1A}" srcOrd="0" destOrd="0" presId="urn:microsoft.com/office/officeart/2008/layout/LinedList"/>
    <dgm:cxn modelId="{52EB6DB9-D563-4F98-95FF-09ADC1FA0E2B}" type="presParOf" srcId="{F9DCA454-62FE-4441-B783-F8C9ABA3C99B}" destId="{40FFC94B-A89B-49A2-B51D-D6B6BB31E296}" srcOrd="1" destOrd="0" presId="urn:microsoft.com/office/officeart/2008/layout/LinedList"/>
  </dgm:cxnLst>
  <dgm:bg>
    <a:noFill/>
  </dgm:bg>
  <dgm:whole>
    <a:ln>
      <a:solidFill>
        <a:srgbClr val="0033CC"/>
      </a:solidFill>
    </a:ln>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376391-2309-4E19-9605-B4E1C2D57677}"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C354CFCB-4B66-4A3E-9168-488DBCBA538D}">
      <dgm:prSet/>
      <dgm:spPr/>
      <dgm:t>
        <a:bodyPr/>
        <a:lstStyle/>
        <a:p>
          <a:r>
            <a:rPr lang="en-US" dirty="0">
              <a:latin typeface="Arial" panose="020B0604020202020204" pitchFamily="34" charset="0"/>
              <a:cs typeface="Arial" panose="020B0604020202020204" pitchFamily="34" charset="0"/>
            </a:rPr>
            <a:t>Any individual, above 18 years of age </a:t>
          </a:r>
        </a:p>
      </dgm:t>
    </dgm:pt>
    <dgm:pt modelId="{00C2EDF8-D114-4489-A717-EE6585EBF4C8}" type="parTrans" cxnId="{21836E72-4F31-4034-AA5B-017199AC4CD4}">
      <dgm:prSet/>
      <dgm:spPr/>
      <dgm:t>
        <a:bodyPr/>
        <a:lstStyle/>
        <a:p>
          <a:endParaRPr lang="en-US"/>
        </a:p>
      </dgm:t>
    </dgm:pt>
    <dgm:pt modelId="{E0B28232-ACB6-433E-A05D-7F1E5A5602DA}" type="sibTrans" cxnId="{21836E72-4F31-4034-AA5B-017199AC4CD4}">
      <dgm:prSet/>
      <dgm:spPr/>
      <dgm:t>
        <a:bodyPr/>
        <a:lstStyle/>
        <a:p>
          <a:endParaRPr lang="en-US"/>
        </a:p>
      </dgm:t>
    </dgm:pt>
    <dgm:pt modelId="{2D61F1A0-E112-4C3B-9678-3F51634BCA48}">
      <dgm:prSet/>
      <dgm:spPr/>
      <dgm:t>
        <a:bodyPr/>
        <a:lstStyle/>
        <a:p>
          <a:r>
            <a:rPr lang="en-US" dirty="0">
              <a:latin typeface="Arial" panose="020B0604020202020204" pitchFamily="34" charset="0"/>
              <a:cs typeface="Arial" panose="020B0604020202020204" pitchFamily="34" charset="0"/>
            </a:rPr>
            <a:t>There will be no income ceiling for assistance for setting up projects under PMEGP </a:t>
          </a:r>
        </a:p>
      </dgm:t>
    </dgm:pt>
    <dgm:pt modelId="{EF76ADE6-72C1-4BAD-AB0B-58FB02769BB7}" type="parTrans" cxnId="{FDAA56E2-1FB7-4EF1-93F9-3397979DBC8A}">
      <dgm:prSet/>
      <dgm:spPr/>
      <dgm:t>
        <a:bodyPr/>
        <a:lstStyle/>
        <a:p>
          <a:endParaRPr lang="en-US"/>
        </a:p>
      </dgm:t>
    </dgm:pt>
    <dgm:pt modelId="{0BC6452F-09D5-4127-A236-2A47883C4816}" type="sibTrans" cxnId="{FDAA56E2-1FB7-4EF1-93F9-3397979DBC8A}">
      <dgm:prSet/>
      <dgm:spPr/>
      <dgm:t>
        <a:bodyPr/>
        <a:lstStyle/>
        <a:p>
          <a:endParaRPr lang="en-US"/>
        </a:p>
      </dgm:t>
    </dgm:pt>
    <dgm:pt modelId="{E3818A7F-5D2A-4364-B8E4-5BC24F59B0ED}">
      <dgm:prSet/>
      <dgm:spPr/>
      <dgm:t>
        <a:bodyPr/>
        <a:lstStyle/>
        <a:p>
          <a:r>
            <a:rPr lang="en-US" dirty="0">
              <a:latin typeface="Arial" panose="020B0604020202020204" pitchFamily="34" charset="0"/>
              <a:cs typeface="Arial" panose="020B0604020202020204" pitchFamily="34" charset="0"/>
            </a:rPr>
            <a:t>For setting up of project costing above Rs.10 lakh in the Manufacturing sector and above Rs. 5 lakh in the Business /Service sector, the beneficiaries should possess at least VIII standard pass educational qualification.</a:t>
          </a:r>
        </a:p>
      </dgm:t>
    </dgm:pt>
    <dgm:pt modelId="{8F398BAE-7A07-48B6-A11E-2D331A1341E4}" type="parTrans" cxnId="{D41F2A06-96D2-45B0-9BDA-F4D1E64C4D80}">
      <dgm:prSet/>
      <dgm:spPr/>
      <dgm:t>
        <a:bodyPr/>
        <a:lstStyle/>
        <a:p>
          <a:endParaRPr lang="en-US"/>
        </a:p>
      </dgm:t>
    </dgm:pt>
    <dgm:pt modelId="{49F272E8-EEA4-44F9-9639-A37A2AAB2667}" type="sibTrans" cxnId="{D41F2A06-96D2-45B0-9BDA-F4D1E64C4D80}">
      <dgm:prSet/>
      <dgm:spPr/>
      <dgm:t>
        <a:bodyPr/>
        <a:lstStyle/>
        <a:p>
          <a:endParaRPr lang="en-US"/>
        </a:p>
      </dgm:t>
    </dgm:pt>
    <dgm:pt modelId="{853EFC63-C0D2-48BA-B688-D474795819BE}">
      <dgm:prSet/>
      <dgm:spPr/>
      <dgm:t>
        <a:bodyPr/>
        <a:lstStyle/>
        <a:p>
          <a:r>
            <a:rPr lang="en-US" dirty="0">
              <a:latin typeface="Arial" panose="020B0604020202020204" pitchFamily="34" charset="0"/>
              <a:cs typeface="Arial" panose="020B0604020202020204" pitchFamily="34" charset="0"/>
            </a:rPr>
            <a:t>Assistance under the scheme is available only for new projects sanctioned specifically under the PMEGP. Existing Units (under PMRY, REGP or any other scheme of Government of India or State Government) are not eligible</a:t>
          </a:r>
        </a:p>
      </dgm:t>
    </dgm:pt>
    <dgm:pt modelId="{FB26D810-7559-4AA6-B988-5C2A72573952}" type="parTrans" cxnId="{9A239B07-3074-404F-A6BC-2292CEC6AE3A}">
      <dgm:prSet/>
      <dgm:spPr/>
      <dgm:t>
        <a:bodyPr/>
        <a:lstStyle/>
        <a:p>
          <a:endParaRPr lang="en-US"/>
        </a:p>
      </dgm:t>
    </dgm:pt>
    <dgm:pt modelId="{9118943A-DE06-4638-9961-FF8EE8743184}" type="sibTrans" cxnId="{9A239B07-3074-404F-A6BC-2292CEC6AE3A}">
      <dgm:prSet/>
      <dgm:spPr/>
      <dgm:t>
        <a:bodyPr/>
        <a:lstStyle/>
        <a:p>
          <a:endParaRPr lang="en-US"/>
        </a:p>
      </dgm:t>
    </dgm:pt>
    <dgm:pt modelId="{185BD536-1DAA-47AD-BC24-B6FA3C7E1398}" type="pres">
      <dgm:prSet presAssocID="{73376391-2309-4E19-9605-B4E1C2D57677}" presName="linear" presStyleCnt="0">
        <dgm:presLayoutVars>
          <dgm:animLvl val="lvl"/>
          <dgm:resizeHandles val="exact"/>
        </dgm:presLayoutVars>
      </dgm:prSet>
      <dgm:spPr/>
    </dgm:pt>
    <dgm:pt modelId="{E6E3C305-C58A-49D0-AD30-2FAA6EC7A163}" type="pres">
      <dgm:prSet presAssocID="{C354CFCB-4B66-4A3E-9168-488DBCBA538D}" presName="parentText" presStyleLbl="node1" presStyleIdx="0" presStyleCnt="4">
        <dgm:presLayoutVars>
          <dgm:chMax val="0"/>
          <dgm:bulletEnabled val="1"/>
        </dgm:presLayoutVars>
      </dgm:prSet>
      <dgm:spPr/>
    </dgm:pt>
    <dgm:pt modelId="{F002CE5A-6056-4CEE-9F97-AC96200BF7D5}" type="pres">
      <dgm:prSet presAssocID="{E0B28232-ACB6-433E-A05D-7F1E5A5602DA}" presName="spacer" presStyleCnt="0"/>
      <dgm:spPr/>
    </dgm:pt>
    <dgm:pt modelId="{4AF3AC7F-76B7-4848-884E-BABFC7095213}" type="pres">
      <dgm:prSet presAssocID="{2D61F1A0-E112-4C3B-9678-3F51634BCA48}" presName="parentText" presStyleLbl="node1" presStyleIdx="1" presStyleCnt="4">
        <dgm:presLayoutVars>
          <dgm:chMax val="0"/>
          <dgm:bulletEnabled val="1"/>
        </dgm:presLayoutVars>
      </dgm:prSet>
      <dgm:spPr/>
    </dgm:pt>
    <dgm:pt modelId="{2E39F254-1537-43EF-8760-3B7C6FA206F7}" type="pres">
      <dgm:prSet presAssocID="{0BC6452F-09D5-4127-A236-2A47883C4816}" presName="spacer" presStyleCnt="0"/>
      <dgm:spPr/>
    </dgm:pt>
    <dgm:pt modelId="{B0F18378-9BF5-4505-91E1-3683E89238DA}" type="pres">
      <dgm:prSet presAssocID="{E3818A7F-5D2A-4364-B8E4-5BC24F59B0ED}" presName="parentText" presStyleLbl="node1" presStyleIdx="2" presStyleCnt="4">
        <dgm:presLayoutVars>
          <dgm:chMax val="0"/>
          <dgm:bulletEnabled val="1"/>
        </dgm:presLayoutVars>
      </dgm:prSet>
      <dgm:spPr/>
    </dgm:pt>
    <dgm:pt modelId="{AC872EEC-A164-44FD-A94C-F492F80275B1}" type="pres">
      <dgm:prSet presAssocID="{49F272E8-EEA4-44F9-9639-A37A2AAB2667}" presName="spacer" presStyleCnt="0"/>
      <dgm:spPr/>
    </dgm:pt>
    <dgm:pt modelId="{40A831F3-0147-4C60-8F46-C203F51881EA}" type="pres">
      <dgm:prSet presAssocID="{853EFC63-C0D2-48BA-B688-D474795819BE}" presName="parentText" presStyleLbl="node1" presStyleIdx="3" presStyleCnt="4">
        <dgm:presLayoutVars>
          <dgm:chMax val="0"/>
          <dgm:bulletEnabled val="1"/>
        </dgm:presLayoutVars>
      </dgm:prSet>
      <dgm:spPr/>
    </dgm:pt>
  </dgm:ptLst>
  <dgm:cxnLst>
    <dgm:cxn modelId="{D41F2A06-96D2-45B0-9BDA-F4D1E64C4D80}" srcId="{73376391-2309-4E19-9605-B4E1C2D57677}" destId="{E3818A7F-5D2A-4364-B8E4-5BC24F59B0ED}" srcOrd="2" destOrd="0" parTransId="{8F398BAE-7A07-48B6-A11E-2D331A1341E4}" sibTransId="{49F272E8-EEA4-44F9-9639-A37A2AAB2667}"/>
    <dgm:cxn modelId="{9A239B07-3074-404F-A6BC-2292CEC6AE3A}" srcId="{73376391-2309-4E19-9605-B4E1C2D57677}" destId="{853EFC63-C0D2-48BA-B688-D474795819BE}" srcOrd="3" destOrd="0" parTransId="{FB26D810-7559-4AA6-B988-5C2A72573952}" sibTransId="{9118943A-DE06-4638-9961-FF8EE8743184}"/>
    <dgm:cxn modelId="{53F6EE6A-66CF-47AE-BCAD-D88F6E91C4E2}" type="presOf" srcId="{853EFC63-C0D2-48BA-B688-D474795819BE}" destId="{40A831F3-0147-4C60-8F46-C203F51881EA}" srcOrd="0" destOrd="0" presId="urn:microsoft.com/office/officeart/2005/8/layout/vList2"/>
    <dgm:cxn modelId="{7D0DC471-31D9-496E-BC17-ACAAD2E1AEFE}" type="presOf" srcId="{2D61F1A0-E112-4C3B-9678-3F51634BCA48}" destId="{4AF3AC7F-76B7-4848-884E-BABFC7095213}" srcOrd="0" destOrd="0" presId="urn:microsoft.com/office/officeart/2005/8/layout/vList2"/>
    <dgm:cxn modelId="{21836E72-4F31-4034-AA5B-017199AC4CD4}" srcId="{73376391-2309-4E19-9605-B4E1C2D57677}" destId="{C354CFCB-4B66-4A3E-9168-488DBCBA538D}" srcOrd="0" destOrd="0" parTransId="{00C2EDF8-D114-4489-A717-EE6585EBF4C8}" sibTransId="{E0B28232-ACB6-433E-A05D-7F1E5A5602DA}"/>
    <dgm:cxn modelId="{D2130282-877F-46F7-B6F7-F801881047B7}" type="presOf" srcId="{E3818A7F-5D2A-4364-B8E4-5BC24F59B0ED}" destId="{B0F18378-9BF5-4505-91E1-3683E89238DA}" srcOrd="0" destOrd="0" presId="urn:microsoft.com/office/officeart/2005/8/layout/vList2"/>
    <dgm:cxn modelId="{40CD87B7-668D-49EE-87CE-0282ED7D4A09}" type="presOf" srcId="{C354CFCB-4B66-4A3E-9168-488DBCBA538D}" destId="{E6E3C305-C58A-49D0-AD30-2FAA6EC7A163}" srcOrd="0" destOrd="0" presId="urn:microsoft.com/office/officeart/2005/8/layout/vList2"/>
    <dgm:cxn modelId="{7BA288B7-0C54-4353-B03D-179F990C652B}" type="presOf" srcId="{73376391-2309-4E19-9605-B4E1C2D57677}" destId="{185BD536-1DAA-47AD-BC24-B6FA3C7E1398}" srcOrd="0" destOrd="0" presId="urn:microsoft.com/office/officeart/2005/8/layout/vList2"/>
    <dgm:cxn modelId="{FDAA56E2-1FB7-4EF1-93F9-3397979DBC8A}" srcId="{73376391-2309-4E19-9605-B4E1C2D57677}" destId="{2D61F1A0-E112-4C3B-9678-3F51634BCA48}" srcOrd="1" destOrd="0" parTransId="{EF76ADE6-72C1-4BAD-AB0B-58FB02769BB7}" sibTransId="{0BC6452F-09D5-4127-A236-2A47883C4816}"/>
    <dgm:cxn modelId="{188A7EF7-9400-4D68-B9AC-D8198DFBB2C7}" type="presParOf" srcId="{185BD536-1DAA-47AD-BC24-B6FA3C7E1398}" destId="{E6E3C305-C58A-49D0-AD30-2FAA6EC7A163}" srcOrd="0" destOrd="0" presId="urn:microsoft.com/office/officeart/2005/8/layout/vList2"/>
    <dgm:cxn modelId="{EFECA2A2-AA1D-4BD4-B43B-238133D0C0A6}" type="presParOf" srcId="{185BD536-1DAA-47AD-BC24-B6FA3C7E1398}" destId="{F002CE5A-6056-4CEE-9F97-AC96200BF7D5}" srcOrd="1" destOrd="0" presId="urn:microsoft.com/office/officeart/2005/8/layout/vList2"/>
    <dgm:cxn modelId="{1D57A51F-718E-4917-AD37-ABBD9C153860}" type="presParOf" srcId="{185BD536-1DAA-47AD-BC24-B6FA3C7E1398}" destId="{4AF3AC7F-76B7-4848-884E-BABFC7095213}" srcOrd="2" destOrd="0" presId="urn:microsoft.com/office/officeart/2005/8/layout/vList2"/>
    <dgm:cxn modelId="{09AB8857-5A11-4946-AB08-DD070CBF5E2F}" type="presParOf" srcId="{185BD536-1DAA-47AD-BC24-B6FA3C7E1398}" destId="{2E39F254-1537-43EF-8760-3B7C6FA206F7}" srcOrd="3" destOrd="0" presId="urn:microsoft.com/office/officeart/2005/8/layout/vList2"/>
    <dgm:cxn modelId="{807FC81A-FF86-4949-A4D3-E6190808D21E}" type="presParOf" srcId="{185BD536-1DAA-47AD-BC24-B6FA3C7E1398}" destId="{B0F18378-9BF5-4505-91E1-3683E89238DA}" srcOrd="4" destOrd="0" presId="urn:microsoft.com/office/officeart/2005/8/layout/vList2"/>
    <dgm:cxn modelId="{C83D799F-361B-49B9-8DD7-75D3C7D48F47}" type="presParOf" srcId="{185BD536-1DAA-47AD-BC24-B6FA3C7E1398}" destId="{AC872EEC-A164-44FD-A94C-F492F80275B1}" srcOrd="5" destOrd="0" presId="urn:microsoft.com/office/officeart/2005/8/layout/vList2"/>
    <dgm:cxn modelId="{00E4B0A8-2854-4549-A03B-9D92E7CC3D0B}" type="presParOf" srcId="{185BD536-1DAA-47AD-BC24-B6FA3C7E1398}" destId="{40A831F3-0147-4C60-8F46-C203F51881E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B4169C4-0187-4AB5-8DA7-41E70F359C5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CF80AD9F-E1A2-44AF-91CC-D21147F45361}">
      <dgm:prSet custT="1"/>
      <dgm:spPr/>
      <dgm:t>
        <a:bodyPr/>
        <a:lstStyle/>
        <a:p>
          <a:r>
            <a:rPr lang="en-US" sz="1400" b="0" i="0" dirty="0">
              <a:solidFill>
                <a:srgbClr val="00338D"/>
              </a:solidFill>
              <a:latin typeface="Arial" panose="020B0604020202020204" pitchFamily="34" charset="0"/>
              <a:cs typeface="Arial" panose="020B0604020202020204" pitchFamily="34" charset="0"/>
            </a:rPr>
            <a:t>Since its inception in FY2009, the scheme assisted more than 9.65 lakh micro enterprises PAN India </a:t>
          </a:r>
          <a:endParaRPr lang="en-US" sz="1400" dirty="0">
            <a:solidFill>
              <a:srgbClr val="00338D"/>
            </a:solidFill>
            <a:latin typeface="Arial" panose="020B0604020202020204" pitchFamily="34" charset="0"/>
            <a:cs typeface="Arial" panose="020B0604020202020204" pitchFamily="34" charset="0"/>
          </a:endParaRPr>
        </a:p>
      </dgm:t>
    </dgm:pt>
    <dgm:pt modelId="{0C320249-04D0-43E3-80EB-94DB0D8BC478}" type="parTrans" cxnId="{00D228E3-E45E-4B2A-8CD1-06B5DB513896}">
      <dgm:prSet/>
      <dgm:spPr/>
      <dgm:t>
        <a:bodyPr/>
        <a:lstStyle/>
        <a:p>
          <a:endParaRPr lang="en-US"/>
        </a:p>
      </dgm:t>
    </dgm:pt>
    <dgm:pt modelId="{774E836E-E328-4699-9CC4-AEAB779594A3}" type="sibTrans" cxnId="{00D228E3-E45E-4B2A-8CD1-06B5DB513896}">
      <dgm:prSet/>
      <dgm:spPr/>
      <dgm:t>
        <a:bodyPr/>
        <a:lstStyle/>
        <a:p>
          <a:endParaRPr lang="en-US"/>
        </a:p>
      </dgm:t>
    </dgm:pt>
    <dgm:pt modelId="{627FAC5E-24DA-443B-9640-550E7AC784D4}">
      <dgm:prSet custT="1"/>
      <dgm:spPr/>
      <dgm:t>
        <a:bodyPr/>
        <a:lstStyle/>
        <a:p>
          <a:r>
            <a:rPr lang="en-US" sz="1400" b="0" i="0" dirty="0">
              <a:solidFill>
                <a:srgbClr val="00338D"/>
              </a:solidFill>
              <a:latin typeface="Arial" panose="020B0604020202020204" pitchFamily="34" charset="0"/>
              <a:cs typeface="Arial" panose="020B0604020202020204" pitchFamily="34" charset="0"/>
            </a:rPr>
            <a:t>Generated employment for 7.9 million people till July 2024</a:t>
          </a:r>
          <a:endParaRPr lang="en-US" sz="1400" dirty="0">
            <a:solidFill>
              <a:srgbClr val="00338D"/>
            </a:solidFill>
            <a:latin typeface="Arial" panose="020B0604020202020204" pitchFamily="34" charset="0"/>
            <a:cs typeface="Arial" panose="020B0604020202020204" pitchFamily="34" charset="0"/>
          </a:endParaRPr>
        </a:p>
      </dgm:t>
    </dgm:pt>
    <dgm:pt modelId="{2A11B0D5-8173-4833-AAD5-F4B13B8E0846}" type="parTrans" cxnId="{106B1B93-1F1A-41C9-B5A2-2BF59B04345C}">
      <dgm:prSet/>
      <dgm:spPr/>
      <dgm:t>
        <a:bodyPr/>
        <a:lstStyle/>
        <a:p>
          <a:endParaRPr lang="en-US"/>
        </a:p>
      </dgm:t>
    </dgm:pt>
    <dgm:pt modelId="{326E42F8-C10B-4270-A4A8-9C3936996E80}" type="sibTrans" cxnId="{106B1B93-1F1A-41C9-B5A2-2BF59B04345C}">
      <dgm:prSet/>
      <dgm:spPr/>
      <dgm:t>
        <a:bodyPr/>
        <a:lstStyle/>
        <a:p>
          <a:endParaRPr lang="en-US"/>
        </a:p>
      </dgm:t>
    </dgm:pt>
    <dgm:pt modelId="{EE9C98FB-E25F-4A50-A160-830DAF4C6F56}">
      <dgm:prSet custT="1"/>
      <dgm:spPr/>
      <dgm:t>
        <a:bodyPr/>
        <a:lstStyle/>
        <a:p>
          <a:r>
            <a:rPr lang="en-US" sz="1400" b="0" i="0" dirty="0">
              <a:solidFill>
                <a:srgbClr val="00338D"/>
              </a:solidFill>
              <a:latin typeface="Arial" panose="020B0604020202020204" pitchFamily="34" charset="0"/>
              <a:cs typeface="Arial" panose="020B0604020202020204" pitchFamily="34" charset="0"/>
            </a:rPr>
            <a:t>Subsidies worth more than Rs 25,263.33 crore </a:t>
          </a:r>
          <a:endParaRPr lang="en-US" sz="1400" dirty="0">
            <a:solidFill>
              <a:srgbClr val="00338D"/>
            </a:solidFill>
            <a:latin typeface="Arial" panose="020B0604020202020204" pitchFamily="34" charset="0"/>
            <a:cs typeface="Arial" panose="020B0604020202020204" pitchFamily="34" charset="0"/>
          </a:endParaRPr>
        </a:p>
      </dgm:t>
    </dgm:pt>
    <dgm:pt modelId="{E4B70529-3453-4F50-A02C-352DE0166858}" type="parTrans" cxnId="{611F4D39-5194-470A-86D8-887F0B70D243}">
      <dgm:prSet/>
      <dgm:spPr/>
      <dgm:t>
        <a:bodyPr/>
        <a:lstStyle/>
        <a:p>
          <a:endParaRPr lang="en-US"/>
        </a:p>
      </dgm:t>
    </dgm:pt>
    <dgm:pt modelId="{2B0ECC45-B348-47E9-A0FA-99B3C5A25D39}" type="sibTrans" cxnId="{611F4D39-5194-470A-86D8-887F0B70D243}">
      <dgm:prSet/>
      <dgm:spPr/>
      <dgm:t>
        <a:bodyPr/>
        <a:lstStyle/>
        <a:p>
          <a:endParaRPr lang="en-US"/>
        </a:p>
      </dgm:t>
    </dgm:pt>
    <dgm:pt modelId="{7568E144-9092-4756-800C-AA1E581B3AC0}" type="pres">
      <dgm:prSet presAssocID="{9B4169C4-0187-4AB5-8DA7-41E70F359C52}" presName="Name0" presStyleCnt="0">
        <dgm:presLayoutVars>
          <dgm:dir/>
          <dgm:resizeHandles val="exact"/>
        </dgm:presLayoutVars>
      </dgm:prSet>
      <dgm:spPr/>
    </dgm:pt>
    <dgm:pt modelId="{D6BAEE69-C5EE-4574-AE57-BD58591E04E4}" type="pres">
      <dgm:prSet presAssocID="{9B4169C4-0187-4AB5-8DA7-41E70F359C52}" presName="arrow" presStyleLbl="bgShp" presStyleIdx="0" presStyleCnt="1"/>
      <dgm:spPr/>
    </dgm:pt>
    <dgm:pt modelId="{F2E3DFB3-0679-45E2-800E-DD7EBDA68E50}" type="pres">
      <dgm:prSet presAssocID="{9B4169C4-0187-4AB5-8DA7-41E70F359C52}" presName="points" presStyleCnt="0"/>
      <dgm:spPr/>
    </dgm:pt>
    <dgm:pt modelId="{77671848-2394-461E-A9AA-CF547016AEC6}" type="pres">
      <dgm:prSet presAssocID="{CF80AD9F-E1A2-44AF-91CC-D21147F45361}" presName="compositeA" presStyleCnt="0"/>
      <dgm:spPr/>
    </dgm:pt>
    <dgm:pt modelId="{60485406-FDD2-468C-9569-B812871C248A}" type="pres">
      <dgm:prSet presAssocID="{CF80AD9F-E1A2-44AF-91CC-D21147F45361}" presName="textA" presStyleLbl="revTx" presStyleIdx="0" presStyleCnt="3">
        <dgm:presLayoutVars>
          <dgm:bulletEnabled val="1"/>
        </dgm:presLayoutVars>
      </dgm:prSet>
      <dgm:spPr/>
    </dgm:pt>
    <dgm:pt modelId="{DBB774D1-DB57-49D8-9AA5-733607B9E008}" type="pres">
      <dgm:prSet presAssocID="{CF80AD9F-E1A2-44AF-91CC-D21147F45361}" presName="circleA" presStyleLbl="node1" presStyleIdx="0" presStyleCnt="3"/>
      <dgm:spPr>
        <a:solidFill>
          <a:srgbClr val="002060"/>
        </a:solidFill>
      </dgm:spPr>
    </dgm:pt>
    <dgm:pt modelId="{AB429087-052C-4DAC-8230-7870EA1613B7}" type="pres">
      <dgm:prSet presAssocID="{CF80AD9F-E1A2-44AF-91CC-D21147F45361}" presName="spaceA" presStyleCnt="0"/>
      <dgm:spPr/>
    </dgm:pt>
    <dgm:pt modelId="{3E039720-A5B4-486A-AA35-34A520D10BD9}" type="pres">
      <dgm:prSet presAssocID="{774E836E-E328-4699-9CC4-AEAB779594A3}" presName="space" presStyleCnt="0"/>
      <dgm:spPr/>
    </dgm:pt>
    <dgm:pt modelId="{D3FED2FE-0789-4C9D-84AD-E859C751794C}" type="pres">
      <dgm:prSet presAssocID="{627FAC5E-24DA-443B-9640-550E7AC784D4}" presName="compositeB" presStyleCnt="0"/>
      <dgm:spPr/>
    </dgm:pt>
    <dgm:pt modelId="{CD910E0E-98E7-468B-BCE5-0376EB75C496}" type="pres">
      <dgm:prSet presAssocID="{627FAC5E-24DA-443B-9640-550E7AC784D4}" presName="textB" presStyleLbl="revTx" presStyleIdx="1" presStyleCnt="3">
        <dgm:presLayoutVars>
          <dgm:bulletEnabled val="1"/>
        </dgm:presLayoutVars>
      </dgm:prSet>
      <dgm:spPr/>
    </dgm:pt>
    <dgm:pt modelId="{242EAA83-C506-419E-91C9-5ABD95E5EA07}" type="pres">
      <dgm:prSet presAssocID="{627FAC5E-24DA-443B-9640-550E7AC784D4}" presName="circleB" presStyleLbl="node1" presStyleIdx="1" presStyleCnt="3"/>
      <dgm:spPr>
        <a:solidFill>
          <a:srgbClr val="002060"/>
        </a:solidFill>
      </dgm:spPr>
    </dgm:pt>
    <dgm:pt modelId="{36C3926F-135E-4900-8403-55438F9067FF}" type="pres">
      <dgm:prSet presAssocID="{627FAC5E-24DA-443B-9640-550E7AC784D4}" presName="spaceB" presStyleCnt="0"/>
      <dgm:spPr/>
    </dgm:pt>
    <dgm:pt modelId="{0D99A1C6-2A36-4990-8629-974AC0CE5659}" type="pres">
      <dgm:prSet presAssocID="{326E42F8-C10B-4270-A4A8-9C3936996E80}" presName="space" presStyleCnt="0"/>
      <dgm:spPr/>
    </dgm:pt>
    <dgm:pt modelId="{C1B4E89A-C800-47C8-815A-64D19A213C12}" type="pres">
      <dgm:prSet presAssocID="{EE9C98FB-E25F-4A50-A160-830DAF4C6F56}" presName="compositeA" presStyleCnt="0"/>
      <dgm:spPr/>
    </dgm:pt>
    <dgm:pt modelId="{0115A9BD-75CF-429E-9470-9BCD86A84BA1}" type="pres">
      <dgm:prSet presAssocID="{EE9C98FB-E25F-4A50-A160-830DAF4C6F56}" presName="textA" presStyleLbl="revTx" presStyleIdx="2" presStyleCnt="3">
        <dgm:presLayoutVars>
          <dgm:bulletEnabled val="1"/>
        </dgm:presLayoutVars>
      </dgm:prSet>
      <dgm:spPr/>
    </dgm:pt>
    <dgm:pt modelId="{CB4708C9-D6E8-489D-AE9A-9F7794C5F429}" type="pres">
      <dgm:prSet presAssocID="{EE9C98FB-E25F-4A50-A160-830DAF4C6F56}" presName="circleA" presStyleLbl="node1" presStyleIdx="2" presStyleCnt="3"/>
      <dgm:spPr>
        <a:solidFill>
          <a:srgbClr val="002060"/>
        </a:solidFill>
      </dgm:spPr>
    </dgm:pt>
    <dgm:pt modelId="{C5DFB162-7A63-4682-8E34-086B09F404D9}" type="pres">
      <dgm:prSet presAssocID="{EE9C98FB-E25F-4A50-A160-830DAF4C6F56}" presName="spaceA" presStyleCnt="0"/>
      <dgm:spPr/>
    </dgm:pt>
  </dgm:ptLst>
  <dgm:cxnLst>
    <dgm:cxn modelId="{33463403-08CA-42E3-894B-A1349DC729B3}" type="presOf" srcId="{EE9C98FB-E25F-4A50-A160-830DAF4C6F56}" destId="{0115A9BD-75CF-429E-9470-9BCD86A84BA1}" srcOrd="0" destOrd="0" presId="urn:microsoft.com/office/officeart/2005/8/layout/hProcess11"/>
    <dgm:cxn modelId="{5F8EA415-1835-4FCF-ACE0-36972A1ED58B}" type="presOf" srcId="{9B4169C4-0187-4AB5-8DA7-41E70F359C52}" destId="{7568E144-9092-4756-800C-AA1E581B3AC0}" srcOrd="0" destOrd="0" presId="urn:microsoft.com/office/officeart/2005/8/layout/hProcess11"/>
    <dgm:cxn modelId="{611F4D39-5194-470A-86D8-887F0B70D243}" srcId="{9B4169C4-0187-4AB5-8DA7-41E70F359C52}" destId="{EE9C98FB-E25F-4A50-A160-830DAF4C6F56}" srcOrd="2" destOrd="0" parTransId="{E4B70529-3453-4F50-A02C-352DE0166858}" sibTransId="{2B0ECC45-B348-47E9-A0FA-99B3C5A25D39}"/>
    <dgm:cxn modelId="{106B1B93-1F1A-41C9-B5A2-2BF59B04345C}" srcId="{9B4169C4-0187-4AB5-8DA7-41E70F359C52}" destId="{627FAC5E-24DA-443B-9640-550E7AC784D4}" srcOrd="1" destOrd="0" parTransId="{2A11B0D5-8173-4833-AAD5-F4B13B8E0846}" sibTransId="{326E42F8-C10B-4270-A4A8-9C3936996E80}"/>
    <dgm:cxn modelId="{04EC18AB-9E30-4A3B-83B5-820FAAF92A63}" type="presOf" srcId="{CF80AD9F-E1A2-44AF-91CC-D21147F45361}" destId="{60485406-FDD2-468C-9569-B812871C248A}" srcOrd="0" destOrd="0" presId="urn:microsoft.com/office/officeart/2005/8/layout/hProcess11"/>
    <dgm:cxn modelId="{F801A4B1-1E85-4A38-8230-6D0C72884B2E}" type="presOf" srcId="{627FAC5E-24DA-443B-9640-550E7AC784D4}" destId="{CD910E0E-98E7-468B-BCE5-0376EB75C496}" srcOrd="0" destOrd="0" presId="urn:microsoft.com/office/officeart/2005/8/layout/hProcess11"/>
    <dgm:cxn modelId="{00D228E3-E45E-4B2A-8CD1-06B5DB513896}" srcId="{9B4169C4-0187-4AB5-8DA7-41E70F359C52}" destId="{CF80AD9F-E1A2-44AF-91CC-D21147F45361}" srcOrd="0" destOrd="0" parTransId="{0C320249-04D0-43E3-80EB-94DB0D8BC478}" sibTransId="{774E836E-E328-4699-9CC4-AEAB779594A3}"/>
    <dgm:cxn modelId="{3BF2DFAD-7BE1-4026-AA84-5B63BC9C6ECA}" type="presParOf" srcId="{7568E144-9092-4756-800C-AA1E581B3AC0}" destId="{D6BAEE69-C5EE-4574-AE57-BD58591E04E4}" srcOrd="0" destOrd="0" presId="urn:microsoft.com/office/officeart/2005/8/layout/hProcess11"/>
    <dgm:cxn modelId="{4AA9BBDD-36F3-4B84-BF06-B022D83F04D5}" type="presParOf" srcId="{7568E144-9092-4756-800C-AA1E581B3AC0}" destId="{F2E3DFB3-0679-45E2-800E-DD7EBDA68E50}" srcOrd="1" destOrd="0" presId="urn:microsoft.com/office/officeart/2005/8/layout/hProcess11"/>
    <dgm:cxn modelId="{17319117-9C71-44B9-B18F-27B16251FDDE}" type="presParOf" srcId="{F2E3DFB3-0679-45E2-800E-DD7EBDA68E50}" destId="{77671848-2394-461E-A9AA-CF547016AEC6}" srcOrd="0" destOrd="0" presId="urn:microsoft.com/office/officeart/2005/8/layout/hProcess11"/>
    <dgm:cxn modelId="{1078C647-C412-41B9-9238-DCBA57F91193}" type="presParOf" srcId="{77671848-2394-461E-A9AA-CF547016AEC6}" destId="{60485406-FDD2-468C-9569-B812871C248A}" srcOrd="0" destOrd="0" presId="urn:microsoft.com/office/officeart/2005/8/layout/hProcess11"/>
    <dgm:cxn modelId="{D347C692-07C2-4CBA-A66F-63AA6AFD285E}" type="presParOf" srcId="{77671848-2394-461E-A9AA-CF547016AEC6}" destId="{DBB774D1-DB57-49D8-9AA5-733607B9E008}" srcOrd="1" destOrd="0" presId="urn:microsoft.com/office/officeart/2005/8/layout/hProcess11"/>
    <dgm:cxn modelId="{55E5C3AF-1FAE-47A0-8861-8D4857AE491E}" type="presParOf" srcId="{77671848-2394-461E-A9AA-CF547016AEC6}" destId="{AB429087-052C-4DAC-8230-7870EA1613B7}" srcOrd="2" destOrd="0" presId="urn:microsoft.com/office/officeart/2005/8/layout/hProcess11"/>
    <dgm:cxn modelId="{07B0AA2B-34AD-48D3-A8CC-9534E228DCA8}" type="presParOf" srcId="{F2E3DFB3-0679-45E2-800E-DD7EBDA68E50}" destId="{3E039720-A5B4-486A-AA35-34A520D10BD9}" srcOrd="1" destOrd="0" presId="urn:microsoft.com/office/officeart/2005/8/layout/hProcess11"/>
    <dgm:cxn modelId="{2D43E590-EFDF-4345-9569-4421FFDB55A8}" type="presParOf" srcId="{F2E3DFB3-0679-45E2-800E-DD7EBDA68E50}" destId="{D3FED2FE-0789-4C9D-84AD-E859C751794C}" srcOrd="2" destOrd="0" presId="urn:microsoft.com/office/officeart/2005/8/layout/hProcess11"/>
    <dgm:cxn modelId="{66CC0E7A-7371-4A57-99D1-B6BB84C22543}" type="presParOf" srcId="{D3FED2FE-0789-4C9D-84AD-E859C751794C}" destId="{CD910E0E-98E7-468B-BCE5-0376EB75C496}" srcOrd="0" destOrd="0" presId="urn:microsoft.com/office/officeart/2005/8/layout/hProcess11"/>
    <dgm:cxn modelId="{FCBE314B-CD32-4FA9-8860-8DC1CEB8B9E4}" type="presParOf" srcId="{D3FED2FE-0789-4C9D-84AD-E859C751794C}" destId="{242EAA83-C506-419E-91C9-5ABD95E5EA07}" srcOrd="1" destOrd="0" presId="urn:microsoft.com/office/officeart/2005/8/layout/hProcess11"/>
    <dgm:cxn modelId="{498383BE-74E7-47C1-B6BA-ED421A9E5BF7}" type="presParOf" srcId="{D3FED2FE-0789-4C9D-84AD-E859C751794C}" destId="{36C3926F-135E-4900-8403-55438F9067FF}" srcOrd="2" destOrd="0" presId="urn:microsoft.com/office/officeart/2005/8/layout/hProcess11"/>
    <dgm:cxn modelId="{009DDC62-9D27-47EE-B18D-A458B7F3AAC8}" type="presParOf" srcId="{F2E3DFB3-0679-45E2-800E-DD7EBDA68E50}" destId="{0D99A1C6-2A36-4990-8629-974AC0CE5659}" srcOrd="3" destOrd="0" presId="urn:microsoft.com/office/officeart/2005/8/layout/hProcess11"/>
    <dgm:cxn modelId="{E27037C1-A6BB-48C0-A1E6-A4F6D5BEFE85}" type="presParOf" srcId="{F2E3DFB3-0679-45E2-800E-DD7EBDA68E50}" destId="{C1B4E89A-C800-47C8-815A-64D19A213C12}" srcOrd="4" destOrd="0" presId="urn:microsoft.com/office/officeart/2005/8/layout/hProcess11"/>
    <dgm:cxn modelId="{F2ACC08B-F733-409B-B350-2F9FB7E6B62C}" type="presParOf" srcId="{C1B4E89A-C800-47C8-815A-64D19A213C12}" destId="{0115A9BD-75CF-429E-9470-9BCD86A84BA1}" srcOrd="0" destOrd="0" presId="urn:microsoft.com/office/officeart/2005/8/layout/hProcess11"/>
    <dgm:cxn modelId="{7B9FA204-9EE3-4FEC-B2C5-58E6739628E6}" type="presParOf" srcId="{C1B4E89A-C800-47C8-815A-64D19A213C12}" destId="{CB4708C9-D6E8-489D-AE9A-9F7794C5F429}" srcOrd="1" destOrd="0" presId="urn:microsoft.com/office/officeart/2005/8/layout/hProcess11"/>
    <dgm:cxn modelId="{B8AFF7A2-A50D-4CE6-8446-8DB9BE384124}" type="presParOf" srcId="{C1B4E89A-C800-47C8-815A-64D19A213C12}" destId="{C5DFB162-7A63-4682-8E34-086B09F404D9}" srcOrd="2" destOrd="0" presId="urn:microsoft.com/office/officeart/2005/8/layout/hProcess1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A014AA5-0204-4FE0-9930-26EA171268E7}"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n-US"/>
        </a:p>
      </dgm:t>
    </dgm:pt>
    <dgm:pt modelId="{CEA58F77-4B4D-4BBE-A8DD-97A9D336B03B}">
      <dgm:prSet/>
      <dgm:spPr>
        <a:solidFill>
          <a:schemeClr val="accent1">
            <a:lumMod val="20000"/>
            <a:lumOff val="80000"/>
          </a:schemeClr>
        </a:solidFill>
        <a:ln>
          <a:solidFill>
            <a:srgbClr val="0033CC"/>
          </a:solidFill>
        </a:ln>
      </dgm:spPr>
      <dgm:t>
        <a:bodyPr/>
        <a:lstStyle/>
        <a:p>
          <a:r>
            <a:rPr lang="en-US" dirty="0">
              <a:latin typeface="Arial" panose="020B0604020202020204" pitchFamily="34" charset="0"/>
              <a:cs typeface="Arial" panose="020B0604020202020204" pitchFamily="34" charset="0"/>
            </a:rPr>
            <a:t>Assistance to Training Institutions (ATI) Scheme: Entrepreneurship and  Skill Development Programs (ESDP)</a:t>
          </a:r>
        </a:p>
      </dgm:t>
    </dgm:pt>
    <dgm:pt modelId="{B8639B29-1F75-440F-9096-9B64CA1FD221}" type="parTrans" cxnId="{434CF645-9F47-4B9D-9B47-CCF4A1D09A75}">
      <dgm:prSet/>
      <dgm:spPr/>
      <dgm:t>
        <a:bodyPr/>
        <a:lstStyle/>
        <a:p>
          <a:endParaRPr lang="en-US"/>
        </a:p>
      </dgm:t>
    </dgm:pt>
    <dgm:pt modelId="{153385BD-EBD0-47FF-AE4F-51AA14A90EFF}" type="sibTrans" cxnId="{434CF645-9F47-4B9D-9B47-CCF4A1D09A75}">
      <dgm:prSet/>
      <dgm:spPr/>
      <dgm:t>
        <a:bodyPr/>
        <a:lstStyle/>
        <a:p>
          <a:endParaRPr lang="en-US"/>
        </a:p>
      </dgm:t>
    </dgm:pt>
    <dgm:pt modelId="{8014F137-1FDF-44EF-A1B8-B563C8DA3153}">
      <dgm:prSet custT="1"/>
      <dgm:spPr/>
      <dgm:t>
        <a:bodyPr/>
        <a:lstStyle/>
        <a:p>
          <a:r>
            <a:rPr lang="en-US" sz="1800" b="1" dirty="0">
              <a:solidFill>
                <a:srgbClr val="00338D"/>
              </a:solidFill>
              <a:latin typeface="Arial" panose="020B0604020202020204" pitchFamily="34" charset="0"/>
              <a:cs typeface="Arial" panose="020B0604020202020204" pitchFamily="34" charset="0"/>
            </a:rPr>
            <a:t>More than 5.0 Lakh youth trained </a:t>
          </a:r>
        </a:p>
      </dgm:t>
    </dgm:pt>
    <dgm:pt modelId="{03F67138-49B0-48CA-BC81-14D9EF87A71D}" type="parTrans" cxnId="{C9F4EE96-4E14-44AE-A429-5FD275603469}">
      <dgm:prSet/>
      <dgm:spPr/>
      <dgm:t>
        <a:bodyPr/>
        <a:lstStyle/>
        <a:p>
          <a:endParaRPr lang="en-US"/>
        </a:p>
      </dgm:t>
    </dgm:pt>
    <dgm:pt modelId="{DA618AA4-58E7-4ADE-9A24-5363A307BCCF}" type="sibTrans" cxnId="{C9F4EE96-4E14-44AE-A429-5FD275603469}">
      <dgm:prSet/>
      <dgm:spPr/>
      <dgm:t>
        <a:bodyPr/>
        <a:lstStyle/>
        <a:p>
          <a:endParaRPr lang="en-US"/>
        </a:p>
      </dgm:t>
    </dgm:pt>
    <dgm:pt modelId="{809AB815-6CFD-4C19-B219-75D9845BDF8F}">
      <dgm:prSet custT="1"/>
      <dgm:spPr/>
      <dgm:t>
        <a:bodyPr/>
        <a:lstStyle/>
        <a:p>
          <a:r>
            <a:rPr lang="en-US" sz="1800" b="1" dirty="0">
              <a:solidFill>
                <a:srgbClr val="00338D"/>
              </a:solidFill>
              <a:latin typeface="Arial" panose="020B0604020202020204" pitchFamily="34" charset="0"/>
              <a:cs typeface="Arial" panose="020B0604020202020204" pitchFamily="34" charset="0"/>
            </a:rPr>
            <a:t>Self/Wage employment: 30-35%</a:t>
          </a:r>
        </a:p>
      </dgm:t>
    </dgm:pt>
    <dgm:pt modelId="{D016DE21-9C46-4307-9FE4-9D794F8A2F0C}" type="parTrans" cxnId="{E20A1BE2-7E8F-4190-A709-2A85CD750ECF}">
      <dgm:prSet/>
      <dgm:spPr/>
      <dgm:t>
        <a:bodyPr/>
        <a:lstStyle/>
        <a:p>
          <a:endParaRPr lang="en-US"/>
        </a:p>
      </dgm:t>
    </dgm:pt>
    <dgm:pt modelId="{B4991856-FAC7-4485-B7AD-2B251B0D6867}" type="sibTrans" cxnId="{E20A1BE2-7E8F-4190-A709-2A85CD750ECF}">
      <dgm:prSet/>
      <dgm:spPr/>
      <dgm:t>
        <a:bodyPr/>
        <a:lstStyle/>
        <a:p>
          <a:endParaRPr lang="en-US"/>
        </a:p>
      </dgm:t>
    </dgm:pt>
    <dgm:pt modelId="{48F6705A-4039-4D5C-8268-6072B4D4B6F4}">
      <dgm:prSet custT="1"/>
      <dgm:spPr>
        <a:solidFill>
          <a:schemeClr val="accent1"/>
        </a:solidFill>
        <a:ln>
          <a:solidFill>
            <a:srgbClr val="0033CC"/>
          </a:solidFill>
        </a:ln>
      </dgm:spPr>
      <dgm:t>
        <a:bodyPr/>
        <a:lstStyle/>
        <a:p>
          <a:r>
            <a:rPr lang="en-US" sz="1700" dirty="0"/>
            <a:t>National SC-ST Hub (NSSH) scheme: Aims at capacity enhancement of SC/ST </a:t>
          </a:r>
          <a:r>
            <a:rPr lang="en-US" sz="1800" dirty="0">
              <a:latin typeface="Arial" panose="020B0604020202020204" pitchFamily="34" charset="0"/>
              <a:cs typeface="Arial" panose="020B0604020202020204" pitchFamily="34" charset="0"/>
            </a:rPr>
            <a:t>entrepreneurs</a:t>
          </a:r>
          <a:r>
            <a:rPr lang="en-US" sz="1700" dirty="0"/>
            <a:t> and promoting "entrepreneurship culture" amongst the SC/ST population </a:t>
          </a:r>
        </a:p>
      </dgm:t>
    </dgm:pt>
    <dgm:pt modelId="{2772A812-627F-4438-ADF4-D852BBE2A5D2}" type="parTrans" cxnId="{CE15DA34-BAF0-4AE2-B5A9-FCF8BC5204FB}">
      <dgm:prSet/>
      <dgm:spPr/>
      <dgm:t>
        <a:bodyPr/>
        <a:lstStyle/>
        <a:p>
          <a:endParaRPr lang="en-US"/>
        </a:p>
      </dgm:t>
    </dgm:pt>
    <dgm:pt modelId="{A8FFDE9D-4CD4-45CB-AF58-322379B80310}" type="sibTrans" cxnId="{CE15DA34-BAF0-4AE2-B5A9-FCF8BC5204FB}">
      <dgm:prSet/>
      <dgm:spPr/>
      <dgm:t>
        <a:bodyPr/>
        <a:lstStyle/>
        <a:p>
          <a:endParaRPr lang="en-US"/>
        </a:p>
      </dgm:t>
    </dgm:pt>
    <dgm:pt modelId="{2265FDEB-AEE7-4FF6-A662-BDAFECD23772}">
      <dgm:prSet custT="1"/>
      <dgm:spPr/>
      <dgm:t>
        <a:bodyPr/>
        <a:lstStyle/>
        <a:p>
          <a:r>
            <a:rPr lang="en-US" sz="1400" dirty="0">
              <a:latin typeface="Arial" panose="020B0604020202020204" pitchFamily="34" charset="0"/>
              <a:cs typeface="Arial" panose="020B0604020202020204" pitchFamily="34" charset="0"/>
            </a:rPr>
            <a:t>The scheme is empowering the SC/ST population to participate in public procurement process and fulfill the mandated target of 4% procurement from SC/ST enterprises under Public Procurement Policy by the Ministries, Departments and CPSEs. </a:t>
          </a:r>
        </a:p>
      </dgm:t>
    </dgm:pt>
    <dgm:pt modelId="{F497E578-9A2B-4625-8368-E367908C264A}" type="parTrans" cxnId="{CA90710C-C17D-48C2-A568-D47F48479EA7}">
      <dgm:prSet/>
      <dgm:spPr/>
      <dgm:t>
        <a:bodyPr/>
        <a:lstStyle/>
        <a:p>
          <a:endParaRPr lang="en-US"/>
        </a:p>
      </dgm:t>
    </dgm:pt>
    <dgm:pt modelId="{8AAED3CC-B2EE-43B0-9367-6351E82CDD2E}" type="sibTrans" cxnId="{CA90710C-C17D-48C2-A568-D47F48479EA7}">
      <dgm:prSet/>
      <dgm:spPr/>
      <dgm:t>
        <a:bodyPr/>
        <a:lstStyle/>
        <a:p>
          <a:endParaRPr lang="en-US"/>
        </a:p>
      </dgm:t>
    </dgm:pt>
    <dgm:pt modelId="{9621DC46-B5E3-4278-B4EA-8D7B76572614}">
      <dgm:prSet custT="1"/>
      <dgm:spPr/>
      <dgm:t>
        <a:bodyPr/>
        <a:lstStyle/>
        <a:p>
          <a:r>
            <a:rPr lang="en-US" sz="1400" dirty="0">
              <a:latin typeface="Arial" panose="020B0604020202020204" pitchFamily="34" charset="0"/>
              <a:cs typeface="Arial" panose="020B0604020202020204" pitchFamily="34" charset="0"/>
            </a:rPr>
            <a:t>Since inception in 2016, several interventions/sub-schemes have been introduced in consultation with various stakeholders for capacity building, technology upgradation, market linkage, etc. of the existing &amp; aspiring SC-ST entrepreneurs. As a result, more than 14-fold increase (in terms of value) in the procurement from SC-ST MSEs has been achieved from Rs. 99.37 Cr (0.07%) in FY 2015-16 to Rs.1468 Cr (0.84%) in FY 2022-23. </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dgm:t>
    </dgm:pt>
    <dgm:pt modelId="{CAB18E61-02B4-4283-91F3-864CB04B0BAB}" type="parTrans" cxnId="{D0B612E6-DD1A-441E-9254-6A532FEC69FC}">
      <dgm:prSet/>
      <dgm:spPr/>
      <dgm:t>
        <a:bodyPr/>
        <a:lstStyle/>
        <a:p>
          <a:endParaRPr lang="en-US"/>
        </a:p>
      </dgm:t>
    </dgm:pt>
    <dgm:pt modelId="{A227ACEC-CBE6-4F4B-956B-F811E31E4B47}" type="sibTrans" cxnId="{D0B612E6-DD1A-441E-9254-6A532FEC69FC}">
      <dgm:prSet/>
      <dgm:spPr/>
      <dgm:t>
        <a:bodyPr/>
        <a:lstStyle/>
        <a:p>
          <a:endParaRPr lang="en-US"/>
        </a:p>
      </dgm:t>
    </dgm:pt>
    <dgm:pt modelId="{5EAF75E9-60DA-4060-9809-A41D37A876AE}">
      <dgm:prSet custT="1"/>
      <dgm:spPr/>
      <dgm:t>
        <a:bodyPr/>
        <a:lstStyle/>
        <a:p>
          <a:endParaRPr lang="en-US" sz="1400"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So far, 1.11 lakh existing &amp; aspiring SC-ST entrepreneurs have been benefitted under the NSSH scheme. </a:t>
          </a:r>
        </a:p>
      </dgm:t>
    </dgm:pt>
    <dgm:pt modelId="{43202BF9-3235-4EE3-BD74-E217808311AC}" type="parTrans" cxnId="{47E9309D-84FA-4C0F-AA6D-6CFC79D7EEB5}">
      <dgm:prSet/>
      <dgm:spPr/>
      <dgm:t>
        <a:bodyPr/>
        <a:lstStyle/>
        <a:p>
          <a:endParaRPr lang="en-US"/>
        </a:p>
      </dgm:t>
    </dgm:pt>
    <dgm:pt modelId="{AA3D2ECA-59C1-4E35-A72E-91BEA7CD6000}" type="sibTrans" cxnId="{47E9309D-84FA-4C0F-AA6D-6CFC79D7EEB5}">
      <dgm:prSet/>
      <dgm:spPr/>
      <dgm:t>
        <a:bodyPr/>
        <a:lstStyle/>
        <a:p>
          <a:endParaRPr lang="en-US"/>
        </a:p>
      </dgm:t>
    </dgm:pt>
    <dgm:pt modelId="{B9A957EE-A21E-4C28-A7C2-52000432CFCE}" type="pres">
      <dgm:prSet presAssocID="{FA014AA5-0204-4FE0-9930-26EA171268E7}" presName="vert0" presStyleCnt="0">
        <dgm:presLayoutVars>
          <dgm:dir/>
          <dgm:animOne val="branch"/>
          <dgm:animLvl val="lvl"/>
        </dgm:presLayoutVars>
      </dgm:prSet>
      <dgm:spPr/>
    </dgm:pt>
    <dgm:pt modelId="{A80A8EA9-406A-4C8B-BD91-9BE4E841DFF8}" type="pres">
      <dgm:prSet presAssocID="{CEA58F77-4B4D-4BBE-A8DD-97A9D336B03B}" presName="thickLine" presStyleLbl="alignNode1" presStyleIdx="0" presStyleCnt="2"/>
      <dgm:spPr/>
    </dgm:pt>
    <dgm:pt modelId="{78391DE8-11BF-4E8B-9925-B527FB2CA62A}" type="pres">
      <dgm:prSet presAssocID="{CEA58F77-4B4D-4BBE-A8DD-97A9D336B03B}" presName="horz1" presStyleCnt="0"/>
      <dgm:spPr/>
    </dgm:pt>
    <dgm:pt modelId="{E0B15C4A-CBFA-4217-BF14-A5CE3FE1479C}" type="pres">
      <dgm:prSet presAssocID="{CEA58F77-4B4D-4BBE-A8DD-97A9D336B03B}" presName="tx1" presStyleLbl="revTx" presStyleIdx="0" presStyleCnt="7"/>
      <dgm:spPr/>
    </dgm:pt>
    <dgm:pt modelId="{E2B966A5-B0F5-4C28-B1A6-176F95502134}" type="pres">
      <dgm:prSet presAssocID="{CEA58F77-4B4D-4BBE-A8DD-97A9D336B03B}" presName="vert1" presStyleCnt="0"/>
      <dgm:spPr/>
    </dgm:pt>
    <dgm:pt modelId="{38F195F9-58B3-4D4E-8E8E-C413F0454248}" type="pres">
      <dgm:prSet presAssocID="{8014F137-1FDF-44EF-A1B8-B563C8DA3153}" presName="vertSpace2a" presStyleCnt="0"/>
      <dgm:spPr/>
    </dgm:pt>
    <dgm:pt modelId="{A6169B11-31F0-43FC-A058-AA5452920434}" type="pres">
      <dgm:prSet presAssocID="{8014F137-1FDF-44EF-A1B8-B563C8DA3153}" presName="horz2" presStyleCnt="0"/>
      <dgm:spPr/>
    </dgm:pt>
    <dgm:pt modelId="{A25E62AC-5C4E-4F5F-B1E5-67043D56715A}" type="pres">
      <dgm:prSet presAssocID="{8014F137-1FDF-44EF-A1B8-B563C8DA3153}" presName="horzSpace2" presStyleCnt="0"/>
      <dgm:spPr/>
    </dgm:pt>
    <dgm:pt modelId="{24C25808-C0B1-448E-985A-EA90F5BDA189}" type="pres">
      <dgm:prSet presAssocID="{8014F137-1FDF-44EF-A1B8-B563C8DA3153}" presName="tx2" presStyleLbl="revTx" presStyleIdx="1" presStyleCnt="7"/>
      <dgm:spPr/>
    </dgm:pt>
    <dgm:pt modelId="{F2A45ADA-80CD-4605-810F-F9A5300B7AC0}" type="pres">
      <dgm:prSet presAssocID="{8014F137-1FDF-44EF-A1B8-B563C8DA3153}" presName="vert2" presStyleCnt="0"/>
      <dgm:spPr/>
    </dgm:pt>
    <dgm:pt modelId="{81B5FD2F-B2BC-4796-A7FC-D0A90764248A}" type="pres">
      <dgm:prSet presAssocID="{8014F137-1FDF-44EF-A1B8-B563C8DA3153}" presName="thinLine2b" presStyleLbl="callout" presStyleIdx="0" presStyleCnt="5"/>
      <dgm:spPr/>
    </dgm:pt>
    <dgm:pt modelId="{2EC835B5-969D-46FC-B558-57908AB2E544}" type="pres">
      <dgm:prSet presAssocID="{8014F137-1FDF-44EF-A1B8-B563C8DA3153}" presName="vertSpace2b" presStyleCnt="0"/>
      <dgm:spPr/>
    </dgm:pt>
    <dgm:pt modelId="{EB905294-E81B-4364-992C-7BE0A9041E63}" type="pres">
      <dgm:prSet presAssocID="{809AB815-6CFD-4C19-B219-75D9845BDF8F}" presName="horz2" presStyleCnt="0"/>
      <dgm:spPr/>
    </dgm:pt>
    <dgm:pt modelId="{B99210BD-20F2-4699-A5C3-0053CB60CF92}" type="pres">
      <dgm:prSet presAssocID="{809AB815-6CFD-4C19-B219-75D9845BDF8F}" presName="horzSpace2" presStyleCnt="0"/>
      <dgm:spPr/>
    </dgm:pt>
    <dgm:pt modelId="{AEF43068-7B2B-4D22-80EE-549092EFBAE6}" type="pres">
      <dgm:prSet presAssocID="{809AB815-6CFD-4C19-B219-75D9845BDF8F}" presName="tx2" presStyleLbl="revTx" presStyleIdx="2" presStyleCnt="7"/>
      <dgm:spPr/>
    </dgm:pt>
    <dgm:pt modelId="{C9B1DF5B-4048-479A-8A86-4EAD5DA7096F}" type="pres">
      <dgm:prSet presAssocID="{809AB815-6CFD-4C19-B219-75D9845BDF8F}" presName="vert2" presStyleCnt="0"/>
      <dgm:spPr/>
    </dgm:pt>
    <dgm:pt modelId="{CAD622FB-5DD2-4504-9D83-C5243A409469}" type="pres">
      <dgm:prSet presAssocID="{809AB815-6CFD-4C19-B219-75D9845BDF8F}" presName="thinLine2b" presStyleLbl="callout" presStyleIdx="1" presStyleCnt="5"/>
      <dgm:spPr/>
    </dgm:pt>
    <dgm:pt modelId="{142825DA-83C2-4DD9-8989-3F6426DB8326}" type="pres">
      <dgm:prSet presAssocID="{809AB815-6CFD-4C19-B219-75D9845BDF8F}" presName="vertSpace2b" presStyleCnt="0"/>
      <dgm:spPr/>
    </dgm:pt>
    <dgm:pt modelId="{91AFE953-D616-4EEF-97AF-2881A1BD5D07}" type="pres">
      <dgm:prSet presAssocID="{48F6705A-4039-4D5C-8268-6072B4D4B6F4}" presName="thickLine" presStyleLbl="alignNode1" presStyleIdx="1" presStyleCnt="2"/>
      <dgm:spPr/>
    </dgm:pt>
    <dgm:pt modelId="{B0CA1FA8-3B10-40ED-98DA-DBF4A741AB77}" type="pres">
      <dgm:prSet presAssocID="{48F6705A-4039-4D5C-8268-6072B4D4B6F4}" presName="horz1" presStyleCnt="0"/>
      <dgm:spPr/>
    </dgm:pt>
    <dgm:pt modelId="{1947AA52-3D21-460B-B07B-88BEE1CE8AC1}" type="pres">
      <dgm:prSet presAssocID="{48F6705A-4039-4D5C-8268-6072B4D4B6F4}" presName="tx1" presStyleLbl="revTx" presStyleIdx="3" presStyleCnt="7"/>
      <dgm:spPr/>
    </dgm:pt>
    <dgm:pt modelId="{D1A52DC9-13F5-4048-94CD-6F1C61F86F4C}" type="pres">
      <dgm:prSet presAssocID="{48F6705A-4039-4D5C-8268-6072B4D4B6F4}" presName="vert1" presStyleCnt="0"/>
      <dgm:spPr/>
    </dgm:pt>
    <dgm:pt modelId="{65CB18A4-4B09-4F18-B31D-116C38C2249F}" type="pres">
      <dgm:prSet presAssocID="{2265FDEB-AEE7-4FF6-A662-BDAFECD23772}" presName="vertSpace2a" presStyleCnt="0"/>
      <dgm:spPr/>
    </dgm:pt>
    <dgm:pt modelId="{420F9461-168E-4891-B3CB-E6280CBE078C}" type="pres">
      <dgm:prSet presAssocID="{2265FDEB-AEE7-4FF6-A662-BDAFECD23772}" presName="horz2" presStyleCnt="0"/>
      <dgm:spPr/>
    </dgm:pt>
    <dgm:pt modelId="{AB04B04F-8C95-489E-A397-524551567C52}" type="pres">
      <dgm:prSet presAssocID="{2265FDEB-AEE7-4FF6-A662-BDAFECD23772}" presName="horzSpace2" presStyleCnt="0"/>
      <dgm:spPr/>
    </dgm:pt>
    <dgm:pt modelId="{F3D68D61-E06D-476E-AABE-F328C95A1F41}" type="pres">
      <dgm:prSet presAssocID="{2265FDEB-AEE7-4FF6-A662-BDAFECD23772}" presName="tx2" presStyleLbl="revTx" presStyleIdx="4" presStyleCnt="7"/>
      <dgm:spPr/>
    </dgm:pt>
    <dgm:pt modelId="{7727E8CA-E591-49F7-A4DA-CC4DFAF970AB}" type="pres">
      <dgm:prSet presAssocID="{2265FDEB-AEE7-4FF6-A662-BDAFECD23772}" presName="vert2" presStyleCnt="0"/>
      <dgm:spPr/>
    </dgm:pt>
    <dgm:pt modelId="{C4A8D63A-413D-416E-AE9F-B71321FBCD38}" type="pres">
      <dgm:prSet presAssocID="{2265FDEB-AEE7-4FF6-A662-BDAFECD23772}" presName="thinLine2b" presStyleLbl="callout" presStyleIdx="2" presStyleCnt="5"/>
      <dgm:spPr/>
    </dgm:pt>
    <dgm:pt modelId="{35E9888E-EEDE-4A5A-9412-74CC172FF45A}" type="pres">
      <dgm:prSet presAssocID="{2265FDEB-AEE7-4FF6-A662-BDAFECD23772}" presName="vertSpace2b" presStyleCnt="0"/>
      <dgm:spPr/>
    </dgm:pt>
    <dgm:pt modelId="{5300F13F-67BF-4BEE-990D-24BE1A2567B3}" type="pres">
      <dgm:prSet presAssocID="{9621DC46-B5E3-4278-B4EA-8D7B76572614}" presName="horz2" presStyleCnt="0"/>
      <dgm:spPr/>
    </dgm:pt>
    <dgm:pt modelId="{A012B952-8207-46A9-B220-58F326301AF9}" type="pres">
      <dgm:prSet presAssocID="{9621DC46-B5E3-4278-B4EA-8D7B76572614}" presName="horzSpace2" presStyleCnt="0"/>
      <dgm:spPr/>
    </dgm:pt>
    <dgm:pt modelId="{3BD8C03B-17E4-43E7-93B0-2F8EF3E142A0}" type="pres">
      <dgm:prSet presAssocID="{9621DC46-B5E3-4278-B4EA-8D7B76572614}" presName="tx2" presStyleLbl="revTx" presStyleIdx="5" presStyleCnt="7"/>
      <dgm:spPr/>
    </dgm:pt>
    <dgm:pt modelId="{8753494A-FD47-4C4C-9AAA-4AD0FC8B2AE9}" type="pres">
      <dgm:prSet presAssocID="{9621DC46-B5E3-4278-B4EA-8D7B76572614}" presName="vert2" presStyleCnt="0"/>
      <dgm:spPr/>
    </dgm:pt>
    <dgm:pt modelId="{C20192D1-FA28-4670-9534-014C26B60471}" type="pres">
      <dgm:prSet presAssocID="{9621DC46-B5E3-4278-B4EA-8D7B76572614}" presName="thinLine2b" presStyleLbl="callout" presStyleIdx="3" presStyleCnt="5"/>
      <dgm:spPr/>
    </dgm:pt>
    <dgm:pt modelId="{A7501E27-E3F5-4FF4-A14D-5FDD7D4F08AE}" type="pres">
      <dgm:prSet presAssocID="{9621DC46-B5E3-4278-B4EA-8D7B76572614}" presName="vertSpace2b" presStyleCnt="0"/>
      <dgm:spPr/>
    </dgm:pt>
    <dgm:pt modelId="{0666BB93-BF9E-4E2F-AAD7-7E78ECEAB833}" type="pres">
      <dgm:prSet presAssocID="{5EAF75E9-60DA-4060-9809-A41D37A876AE}" presName="horz2" presStyleCnt="0"/>
      <dgm:spPr/>
    </dgm:pt>
    <dgm:pt modelId="{74E81F43-A38A-4CA6-A3F3-8C31E9BFDEF4}" type="pres">
      <dgm:prSet presAssocID="{5EAF75E9-60DA-4060-9809-A41D37A876AE}" presName="horzSpace2" presStyleCnt="0"/>
      <dgm:spPr/>
    </dgm:pt>
    <dgm:pt modelId="{330F1C46-C353-441F-8974-F3FF01381A4F}" type="pres">
      <dgm:prSet presAssocID="{5EAF75E9-60DA-4060-9809-A41D37A876AE}" presName="tx2" presStyleLbl="revTx" presStyleIdx="6" presStyleCnt="7"/>
      <dgm:spPr/>
    </dgm:pt>
    <dgm:pt modelId="{2F728098-8D02-4A9A-B920-98874D395A9B}" type="pres">
      <dgm:prSet presAssocID="{5EAF75E9-60DA-4060-9809-A41D37A876AE}" presName="vert2" presStyleCnt="0"/>
      <dgm:spPr/>
    </dgm:pt>
    <dgm:pt modelId="{811563BB-C50F-45E0-98C9-1DFBB3D6A3F6}" type="pres">
      <dgm:prSet presAssocID="{5EAF75E9-60DA-4060-9809-A41D37A876AE}" presName="thinLine2b" presStyleLbl="callout" presStyleIdx="4" presStyleCnt="5"/>
      <dgm:spPr/>
    </dgm:pt>
    <dgm:pt modelId="{5A28F8D1-2906-407D-94D3-941326422FE6}" type="pres">
      <dgm:prSet presAssocID="{5EAF75E9-60DA-4060-9809-A41D37A876AE}" presName="vertSpace2b" presStyleCnt="0"/>
      <dgm:spPr/>
    </dgm:pt>
  </dgm:ptLst>
  <dgm:cxnLst>
    <dgm:cxn modelId="{88878507-41DF-44F9-8AB0-BD370282F67B}" type="presOf" srcId="{48F6705A-4039-4D5C-8268-6072B4D4B6F4}" destId="{1947AA52-3D21-460B-B07B-88BEE1CE8AC1}" srcOrd="0" destOrd="0" presId="urn:microsoft.com/office/officeart/2008/layout/LinedList"/>
    <dgm:cxn modelId="{CA90710C-C17D-48C2-A568-D47F48479EA7}" srcId="{48F6705A-4039-4D5C-8268-6072B4D4B6F4}" destId="{2265FDEB-AEE7-4FF6-A662-BDAFECD23772}" srcOrd="0" destOrd="0" parTransId="{F497E578-9A2B-4625-8368-E367908C264A}" sibTransId="{8AAED3CC-B2EE-43B0-9367-6351E82CDD2E}"/>
    <dgm:cxn modelId="{381D1021-D634-43C9-B7BF-7A518736A67E}" type="presOf" srcId="{8014F137-1FDF-44EF-A1B8-B563C8DA3153}" destId="{24C25808-C0B1-448E-985A-EA90F5BDA189}" srcOrd="0" destOrd="0" presId="urn:microsoft.com/office/officeart/2008/layout/LinedList"/>
    <dgm:cxn modelId="{C13F6625-CA91-46F5-85D0-A0BE3D0B0F35}" type="presOf" srcId="{809AB815-6CFD-4C19-B219-75D9845BDF8F}" destId="{AEF43068-7B2B-4D22-80EE-549092EFBAE6}" srcOrd="0" destOrd="0" presId="urn:microsoft.com/office/officeart/2008/layout/LinedList"/>
    <dgm:cxn modelId="{4C674B26-1DA0-4C9C-99FA-4BBCC01F1964}" type="presOf" srcId="{2265FDEB-AEE7-4FF6-A662-BDAFECD23772}" destId="{F3D68D61-E06D-476E-AABE-F328C95A1F41}" srcOrd="0" destOrd="0" presId="urn:microsoft.com/office/officeart/2008/layout/LinedList"/>
    <dgm:cxn modelId="{CE15DA34-BAF0-4AE2-B5A9-FCF8BC5204FB}" srcId="{FA014AA5-0204-4FE0-9930-26EA171268E7}" destId="{48F6705A-4039-4D5C-8268-6072B4D4B6F4}" srcOrd="1" destOrd="0" parTransId="{2772A812-627F-4438-ADF4-D852BBE2A5D2}" sibTransId="{A8FFDE9D-4CD4-45CB-AF58-322379B80310}"/>
    <dgm:cxn modelId="{6961F863-1E76-4595-A38A-072C4559690F}" type="presOf" srcId="{CEA58F77-4B4D-4BBE-A8DD-97A9D336B03B}" destId="{E0B15C4A-CBFA-4217-BF14-A5CE3FE1479C}" srcOrd="0" destOrd="0" presId="urn:microsoft.com/office/officeart/2008/layout/LinedList"/>
    <dgm:cxn modelId="{434CF645-9F47-4B9D-9B47-CCF4A1D09A75}" srcId="{FA014AA5-0204-4FE0-9930-26EA171268E7}" destId="{CEA58F77-4B4D-4BBE-A8DD-97A9D336B03B}" srcOrd="0" destOrd="0" parTransId="{B8639B29-1F75-440F-9096-9B64CA1FD221}" sibTransId="{153385BD-EBD0-47FF-AE4F-51AA14A90EFF}"/>
    <dgm:cxn modelId="{C9F4EE96-4E14-44AE-A429-5FD275603469}" srcId="{CEA58F77-4B4D-4BBE-A8DD-97A9D336B03B}" destId="{8014F137-1FDF-44EF-A1B8-B563C8DA3153}" srcOrd="0" destOrd="0" parTransId="{03F67138-49B0-48CA-BC81-14D9EF87A71D}" sibTransId="{DA618AA4-58E7-4ADE-9A24-5363A307BCCF}"/>
    <dgm:cxn modelId="{47E9309D-84FA-4C0F-AA6D-6CFC79D7EEB5}" srcId="{48F6705A-4039-4D5C-8268-6072B4D4B6F4}" destId="{5EAF75E9-60DA-4060-9809-A41D37A876AE}" srcOrd="2" destOrd="0" parTransId="{43202BF9-3235-4EE3-BD74-E217808311AC}" sibTransId="{AA3D2ECA-59C1-4E35-A72E-91BEA7CD6000}"/>
    <dgm:cxn modelId="{AB3B92B3-6CB1-45FA-8B06-6C06AE7A9BE1}" type="presOf" srcId="{FA014AA5-0204-4FE0-9930-26EA171268E7}" destId="{B9A957EE-A21E-4C28-A7C2-52000432CFCE}" srcOrd="0" destOrd="0" presId="urn:microsoft.com/office/officeart/2008/layout/LinedList"/>
    <dgm:cxn modelId="{2E162BD8-0802-48BC-85FE-EBD76F7D75DA}" type="presOf" srcId="{5EAF75E9-60DA-4060-9809-A41D37A876AE}" destId="{330F1C46-C353-441F-8974-F3FF01381A4F}" srcOrd="0" destOrd="0" presId="urn:microsoft.com/office/officeart/2008/layout/LinedList"/>
    <dgm:cxn modelId="{E20A1BE2-7E8F-4190-A709-2A85CD750ECF}" srcId="{CEA58F77-4B4D-4BBE-A8DD-97A9D336B03B}" destId="{809AB815-6CFD-4C19-B219-75D9845BDF8F}" srcOrd="1" destOrd="0" parTransId="{D016DE21-9C46-4307-9FE4-9D794F8A2F0C}" sibTransId="{B4991856-FAC7-4485-B7AD-2B251B0D6867}"/>
    <dgm:cxn modelId="{D0B612E6-DD1A-441E-9254-6A532FEC69FC}" srcId="{48F6705A-4039-4D5C-8268-6072B4D4B6F4}" destId="{9621DC46-B5E3-4278-B4EA-8D7B76572614}" srcOrd="1" destOrd="0" parTransId="{CAB18E61-02B4-4283-91F3-864CB04B0BAB}" sibTransId="{A227ACEC-CBE6-4F4B-956B-F811E31E4B47}"/>
    <dgm:cxn modelId="{AF9A2AFE-AD28-40EE-A8D1-75A517B68DAA}" type="presOf" srcId="{9621DC46-B5E3-4278-B4EA-8D7B76572614}" destId="{3BD8C03B-17E4-43E7-93B0-2F8EF3E142A0}" srcOrd="0" destOrd="0" presId="urn:microsoft.com/office/officeart/2008/layout/LinedList"/>
    <dgm:cxn modelId="{930948B9-C13E-4A0D-A48D-32B7861B53D4}" type="presParOf" srcId="{B9A957EE-A21E-4C28-A7C2-52000432CFCE}" destId="{A80A8EA9-406A-4C8B-BD91-9BE4E841DFF8}" srcOrd="0" destOrd="0" presId="urn:microsoft.com/office/officeart/2008/layout/LinedList"/>
    <dgm:cxn modelId="{FBBE5FD5-2457-4965-9B7B-FBEF31B379BE}" type="presParOf" srcId="{B9A957EE-A21E-4C28-A7C2-52000432CFCE}" destId="{78391DE8-11BF-4E8B-9925-B527FB2CA62A}" srcOrd="1" destOrd="0" presId="urn:microsoft.com/office/officeart/2008/layout/LinedList"/>
    <dgm:cxn modelId="{7043255F-5C68-4C5F-8689-5E30A426B131}" type="presParOf" srcId="{78391DE8-11BF-4E8B-9925-B527FB2CA62A}" destId="{E0B15C4A-CBFA-4217-BF14-A5CE3FE1479C}" srcOrd="0" destOrd="0" presId="urn:microsoft.com/office/officeart/2008/layout/LinedList"/>
    <dgm:cxn modelId="{4F77E97E-3FB8-41DA-B21E-FE3DC5CF0814}" type="presParOf" srcId="{78391DE8-11BF-4E8B-9925-B527FB2CA62A}" destId="{E2B966A5-B0F5-4C28-B1A6-176F95502134}" srcOrd="1" destOrd="0" presId="urn:microsoft.com/office/officeart/2008/layout/LinedList"/>
    <dgm:cxn modelId="{BFC39484-83AA-4E05-851F-6602AB6E943C}" type="presParOf" srcId="{E2B966A5-B0F5-4C28-B1A6-176F95502134}" destId="{38F195F9-58B3-4D4E-8E8E-C413F0454248}" srcOrd="0" destOrd="0" presId="urn:microsoft.com/office/officeart/2008/layout/LinedList"/>
    <dgm:cxn modelId="{F939FB15-DFDA-4B08-ACC0-87F86D55E887}" type="presParOf" srcId="{E2B966A5-B0F5-4C28-B1A6-176F95502134}" destId="{A6169B11-31F0-43FC-A058-AA5452920434}" srcOrd="1" destOrd="0" presId="urn:microsoft.com/office/officeart/2008/layout/LinedList"/>
    <dgm:cxn modelId="{0C27A68D-6C46-4117-98F3-8FB1E4A0102C}" type="presParOf" srcId="{A6169B11-31F0-43FC-A058-AA5452920434}" destId="{A25E62AC-5C4E-4F5F-B1E5-67043D56715A}" srcOrd="0" destOrd="0" presId="urn:microsoft.com/office/officeart/2008/layout/LinedList"/>
    <dgm:cxn modelId="{91BD2067-4036-4EF3-A277-0A9BB4495459}" type="presParOf" srcId="{A6169B11-31F0-43FC-A058-AA5452920434}" destId="{24C25808-C0B1-448E-985A-EA90F5BDA189}" srcOrd="1" destOrd="0" presId="urn:microsoft.com/office/officeart/2008/layout/LinedList"/>
    <dgm:cxn modelId="{54AFB19F-9688-488A-A46B-703807B44574}" type="presParOf" srcId="{A6169B11-31F0-43FC-A058-AA5452920434}" destId="{F2A45ADA-80CD-4605-810F-F9A5300B7AC0}" srcOrd="2" destOrd="0" presId="urn:microsoft.com/office/officeart/2008/layout/LinedList"/>
    <dgm:cxn modelId="{1090EA29-35E8-4E8E-923D-9F8B088FF07F}" type="presParOf" srcId="{E2B966A5-B0F5-4C28-B1A6-176F95502134}" destId="{81B5FD2F-B2BC-4796-A7FC-D0A90764248A}" srcOrd="2" destOrd="0" presId="urn:microsoft.com/office/officeart/2008/layout/LinedList"/>
    <dgm:cxn modelId="{281FB789-98DC-4245-9D04-D2144563EF6A}" type="presParOf" srcId="{E2B966A5-B0F5-4C28-B1A6-176F95502134}" destId="{2EC835B5-969D-46FC-B558-57908AB2E544}" srcOrd="3" destOrd="0" presId="urn:microsoft.com/office/officeart/2008/layout/LinedList"/>
    <dgm:cxn modelId="{59E97C73-AD01-418A-A08B-5B3CE525E2C6}" type="presParOf" srcId="{E2B966A5-B0F5-4C28-B1A6-176F95502134}" destId="{EB905294-E81B-4364-992C-7BE0A9041E63}" srcOrd="4" destOrd="0" presId="urn:microsoft.com/office/officeart/2008/layout/LinedList"/>
    <dgm:cxn modelId="{E135A933-958E-4EFD-8054-9D259DEEDA0D}" type="presParOf" srcId="{EB905294-E81B-4364-992C-7BE0A9041E63}" destId="{B99210BD-20F2-4699-A5C3-0053CB60CF92}" srcOrd="0" destOrd="0" presId="urn:microsoft.com/office/officeart/2008/layout/LinedList"/>
    <dgm:cxn modelId="{A64D83FE-7230-427C-B23B-A2E89E9B95FC}" type="presParOf" srcId="{EB905294-E81B-4364-992C-7BE0A9041E63}" destId="{AEF43068-7B2B-4D22-80EE-549092EFBAE6}" srcOrd="1" destOrd="0" presId="urn:microsoft.com/office/officeart/2008/layout/LinedList"/>
    <dgm:cxn modelId="{CCD92C09-E09D-4F9E-9BC6-3966598C3ADB}" type="presParOf" srcId="{EB905294-E81B-4364-992C-7BE0A9041E63}" destId="{C9B1DF5B-4048-479A-8A86-4EAD5DA7096F}" srcOrd="2" destOrd="0" presId="urn:microsoft.com/office/officeart/2008/layout/LinedList"/>
    <dgm:cxn modelId="{20E1BBA0-8F51-407C-8E4E-4D06BA08508B}" type="presParOf" srcId="{E2B966A5-B0F5-4C28-B1A6-176F95502134}" destId="{CAD622FB-5DD2-4504-9D83-C5243A409469}" srcOrd="5" destOrd="0" presId="urn:microsoft.com/office/officeart/2008/layout/LinedList"/>
    <dgm:cxn modelId="{F432028B-0B07-4499-A94C-951AF35D1C97}" type="presParOf" srcId="{E2B966A5-B0F5-4C28-B1A6-176F95502134}" destId="{142825DA-83C2-4DD9-8989-3F6426DB8326}" srcOrd="6" destOrd="0" presId="urn:microsoft.com/office/officeart/2008/layout/LinedList"/>
    <dgm:cxn modelId="{0FFF45D8-7BF0-4BF1-BA4F-8DBA94B39C43}" type="presParOf" srcId="{B9A957EE-A21E-4C28-A7C2-52000432CFCE}" destId="{91AFE953-D616-4EEF-97AF-2881A1BD5D07}" srcOrd="2" destOrd="0" presId="urn:microsoft.com/office/officeart/2008/layout/LinedList"/>
    <dgm:cxn modelId="{E8CD97AD-3AA4-4A4D-9C6E-50AED7F4F9EF}" type="presParOf" srcId="{B9A957EE-A21E-4C28-A7C2-52000432CFCE}" destId="{B0CA1FA8-3B10-40ED-98DA-DBF4A741AB77}" srcOrd="3" destOrd="0" presId="urn:microsoft.com/office/officeart/2008/layout/LinedList"/>
    <dgm:cxn modelId="{A4971880-012A-4EF1-94F0-C6AFD4EDAA40}" type="presParOf" srcId="{B0CA1FA8-3B10-40ED-98DA-DBF4A741AB77}" destId="{1947AA52-3D21-460B-B07B-88BEE1CE8AC1}" srcOrd="0" destOrd="0" presId="urn:microsoft.com/office/officeart/2008/layout/LinedList"/>
    <dgm:cxn modelId="{DE925687-E0D5-4353-AA73-5ECC1C7D3C37}" type="presParOf" srcId="{B0CA1FA8-3B10-40ED-98DA-DBF4A741AB77}" destId="{D1A52DC9-13F5-4048-94CD-6F1C61F86F4C}" srcOrd="1" destOrd="0" presId="urn:microsoft.com/office/officeart/2008/layout/LinedList"/>
    <dgm:cxn modelId="{9DD5EAFC-A38F-4A13-91CD-D81DABDB0974}" type="presParOf" srcId="{D1A52DC9-13F5-4048-94CD-6F1C61F86F4C}" destId="{65CB18A4-4B09-4F18-B31D-116C38C2249F}" srcOrd="0" destOrd="0" presId="urn:microsoft.com/office/officeart/2008/layout/LinedList"/>
    <dgm:cxn modelId="{3862774F-F594-4261-AD00-FE7FD121A917}" type="presParOf" srcId="{D1A52DC9-13F5-4048-94CD-6F1C61F86F4C}" destId="{420F9461-168E-4891-B3CB-E6280CBE078C}" srcOrd="1" destOrd="0" presId="urn:microsoft.com/office/officeart/2008/layout/LinedList"/>
    <dgm:cxn modelId="{A4176944-C8F3-4AAE-9916-7029E899B9C2}" type="presParOf" srcId="{420F9461-168E-4891-B3CB-E6280CBE078C}" destId="{AB04B04F-8C95-489E-A397-524551567C52}" srcOrd="0" destOrd="0" presId="urn:microsoft.com/office/officeart/2008/layout/LinedList"/>
    <dgm:cxn modelId="{531A171E-CB41-44B3-9CBF-E4693471568B}" type="presParOf" srcId="{420F9461-168E-4891-B3CB-E6280CBE078C}" destId="{F3D68D61-E06D-476E-AABE-F328C95A1F41}" srcOrd="1" destOrd="0" presId="urn:microsoft.com/office/officeart/2008/layout/LinedList"/>
    <dgm:cxn modelId="{B44CCE69-DCEC-4EB9-90B4-887B7FE795B0}" type="presParOf" srcId="{420F9461-168E-4891-B3CB-E6280CBE078C}" destId="{7727E8CA-E591-49F7-A4DA-CC4DFAF970AB}" srcOrd="2" destOrd="0" presId="urn:microsoft.com/office/officeart/2008/layout/LinedList"/>
    <dgm:cxn modelId="{C722381D-9FBF-4DA3-AA21-C4A01EDD20CA}" type="presParOf" srcId="{D1A52DC9-13F5-4048-94CD-6F1C61F86F4C}" destId="{C4A8D63A-413D-416E-AE9F-B71321FBCD38}" srcOrd="2" destOrd="0" presId="urn:microsoft.com/office/officeart/2008/layout/LinedList"/>
    <dgm:cxn modelId="{BDFAA3D8-08F3-4F62-BEB9-B490DE8BA935}" type="presParOf" srcId="{D1A52DC9-13F5-4048-94CD-6F1C61F86F4C}" destId="{35E9888E-EEDE-4A5A-9412-74CC172FF45A}" srcOrd="3" destOrd="0" presId="urn:microsoft.com/office/officeart/2008/layout/LinedList"/>
    <dgm:cxn modelId="{2EB9555A-21EF-40EC-8679-01F59F718526}" type="presParOf" srcId="{D1A52DC9-13F5-4048-94CD-6F1C61F86F4C}" destId="{5300F13F-67BF-4BEE-990D-24BE1A2567B3}" srcOrd="4" destOrd="0" presId="urn:microsoft.com/office/officeart/2008/layout/LinedList"/>
    <dgm:cxn modelId="{7AB02100-5477-4CC0-B949-75AF2DF10E41}" type="presParOf" srcId="{5300F13F-67BF-4BEE-990D-24BE1A2567B3}" destId="{A012B952-8207-46A9-B220-58F326301AF9}" srcOrd="0" destOrd="0" presId="urn:microsoft.com/office/officeart/2008/layout/LinedList"/>
    <dgm:cxn modelId="{3EC361E4-A58C-45A0-87CC-60FD7A58543F}" type="presParOf" srcId="{5300F13F-67BF-4BEE-990D-24BE1A2567B3}" destId="{3BD8C03B-17E4-43E7-93B0-2F8EF3E142A0}" srcOrd="1" destOrd="0" presId="urn:microsoft.com/office/officeart/2008/layout/LinedList"/>
    <dgm:cxn modelId="{711BFC3A-4D42-407B-9D95-D0DDADC1E1A3}" type="presParOf" srcId="{5300F13F-67BF-4BEE-990D-24BE1A2567B3}" destId="{8753494A-FD47-4C4C-9AAA-4AD0FC8B2AE9}" srcOrd="2" destOrd="0" presId="urn:microsoft.com/office/officeart/2008/layout/LinedList"/>
    <dgm:cxn modelId="{15764FAA-0599-41E9-A2D9-C8733EB07D7E}" type="presParOf" srcId="{D1A52DC9-13F5-4048-94CD-6F1C61F86F4C}" destId="{C20192D1-FA28-4670-9534-014C26B60471}" srcOrd="5" destOrd="0" presId="urn:microsoft.com/office/officeart/2008/layout/LinedList"/>
    <dgm:cxn modelId="{DB5346F3-44CB-44DE-81DF-41FAD2920F5F}" type="presParOf" srcId="{D1A52DC9-13F5-4048-94CD-6F1C61F86F4C}" destId="{A7501E27-E3F5-4FF4-A14D-5FDD7D4F08AE}" srcOrd="6" destOrd="0" presId="urn:microsoft.com/office/officeart/2008/layout/LinedList"/>
    <dgm:cxn modelId="{C0919F5F-43FF-44E9-B9D8-D012413E1CE5}" type="presParOf" srcId="{D1A52DC9-13F5-4048-94CD-6F1C61F86F4C}" destId="{0666BB93-BF9E-4E2F-AAD7-7E78ECEAB833}" srcOrd="7" destOrd="0" presId="urn:microsoft.com/office/officeart/2008/layout/LinedList"/>
    <dgm:cxn modelId="{4D9F1C84-EC17-4BD2-B91F-FC1A4A81920A}" type="presParOf" srcId="{0666BB93-BF9E-4E2F-AAD7-7E78ECEAB833}" destId="{74E81F43-A38A-4CA6-A3F3-8C31E9BFDEF4}" srcOrd="0" destOrd="0" presId="urn:microsoft.com/office/officeart/2008/layout/LinedList"/>
    <dgm:cxn modelId="{42BA5BB1-32FE-45E4-9453-42318C07146E}" type="presParOf" srcId="{0666BB93-BF9E-4E2F-AAD7-7E78ECEAB833}" destId="{330F1C46-C353-441F-8974-F3FF01381A4F}" srcOrd="1" destOrd="0" presId="urn:microsoft.com/office/officeart/2008/layout/LinedList"/>
    <dgm:cxn modelId="{2E919876-D0BC-4B87-9074-0D52C1F9DACA}" type="presParOf" srcId="{0666BB93-BF9E-4E2F-AAD7-7E78ECEAB833}" destId="{2F728098-8D02-4A9A-B920-98874D395A9B}" srcOrd="2" destOrd="0" presId="urn:microsoft.com/office/officeart/2008/layout/LinedList"/>
    <dgm:cxn modelId="{B87CEED5-E248-44EA-B080-C44BF9F3F6FE}" type="presParOf" srcId="{D1A52DC9-13F5-4048-94CD-6F1C61F86F4C}" destId="{811563BB-C50F-45E0-98C9-1DFBB3D6A3F6}" srcOrd="8" destOrd="0" presId="urn:microsoft.com/office/officeart/2008/layout/LinedList"/>
    <dgm:cxn modelId="{71723209-FEF9-4C96-936A-84C86D3BC74C}" type="presParOf" srcId="{D1A52DC9-13F5-4048-94CD-6F1C61F86F4C}" destId="{5A28F8D1-2906-407D-94D3-941326422FE6}" srcOrd="9" destOrd="0" presId="urn:microsoft.com/office/officeart/2008/layout/LinedList"/>
  </dgm:cxnLst>
  <dgm:bg>
    <a:solidFill>
      <a:schemeClr val="accent1">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1E49B8E-301A-4CDB-A954-680FEDA172D2}"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CD57D2C3-B742-4C93-8C22-B6F9289E772D}">
      <dgm:prSet custT="1"/>
      <dgm:spPr/>
      <dgm:t>
        <a:bodyPr/>
        <a:lstStyle/>
        <a:p>
          <a:r>
            <a:rPr lang="en-US" sz="1300" b="0" i="0" dirty="0">
              <a:solidFill>
                <a:schemeClr val="tx1"/>
              </a:solidFill>
              <a:latin typeface="Arial" panose="020B0604020202020204" pitchFamily="34" charset="0"/>
              <a:cs typeface="Arial" panose="020B0604020202020204" pitchFamily="34" charset="0"/>
            </a:rPr>
            <a:t>Skill Upgradation &amp; Mahila Coir Yojana (MCY) is one of the key schemes under the Scheme Coir Vikas Yojana which provides development of domestic and export markets, skill development and training, empowerment of women, employment/entrepreneurship creation and development, enhanced raw material utilization, trade related services, welfare activities for the coir workers, etc. MCY in particular, aims at women empowerment through the provision of spinning equipment at </a:t>
          </a:r>
          <a:r>
            <a:rPr lang="en-US" sz="1300" b="0" i="0" dirty="0" err="1">
              <a:solidFill>
                <a:schemeClr val="tx1"/>
              </a:solidFill>
              <a:latin typeface="Arial" panose="020B0604020202020204" pitchFamily="34" charset="0"/>
              <a:cs typeface="Arial" panose="020B0604020202020204" pitchFamily="34" charset="0"/>
            </a:rPr>
            <a:t>subsidzsed</a:t>
          </a:r>
          <a:r>
            <a:rPr lang="en-US" sz="1300" b="0" i="0" dirty="0">
              <a:solidFill>
                <a:schemeClr val="tx1"/>
              </a:solidFill>
              <a:latin typeface="Arial" panose="020B0604020202020204" pitchFamily="34" charset="0"/>
              <a:cs typeface="Arial" panose="020B0604020202020204" pitchFamily="34" charset="0"/>
            </a:rPr>
            <a:t> rates</a:t>
          </a:r>
          <a:endParaRPr lang="en-US" sz="1300" dirty="0">
            <a:solidFill>
              <a:schemeClr val="tx1"/>
            </a:solidFill>
            <a:latin typeface="Arial" panose="020B0604020202020204" pitchFamily="34" charset="0"/>
            <a:cs typeface="Arial" panose="020B0604020202020204" pitchFamily="34" charset="0"/>
          </a:endParaRPr>
        </a:p>
      </dgm:t>
    </dgm:pt>
    <dgm:pt modelId="{32793F58-4497-4579-809E-55D9852BCC02}" type="parTrans" cxnId="{B359F980-96A6-4010-A446-992C8039AF65}">
      <dgm:prSet/>
      <dgm:spPr/>
      <dgm:t>
        <a:bodyPr/>
        <a:lstStyle/>
        <a:p>
          <a:endParaRPr lang="en-US"/>
        </a:p>
      </dgm:t>
    </dgm:pt>
    <dgm:pt modelId="{24B71E8A-5A72-4272-9A0D-579A9A3E868B}" type="sibTrans" cxnId="{B359F980-96A6-4010-A446-992C8039AF65}">
      <dgm:prSet/>
      <dgm:spPr/>
      <dgm:t>
        <a:bodyPr/>
        <a:lstStyle/>
        <a:p>
          <a:endParaRPr lang="en-US"/>
        </a:p>
      </dgm:t>
    </dgm:pt>
    <dgm:pt modelId="{163DD022-F154-41AF-AE32-50113E5C3753}">
      <dgm:prSet custT="1"/>
      <dgm:spPr/>
      <dgm:t>
        <a:bodyPr/>
        <a:lstStyle/>
        <a:p>
          <a:r>
            <a:rPr lang="en-US" sz="1300" b="0" i="0" dirty="0">
              <a:solidFill>
                <a:schemeClr val="tx1"/>
              </a:solidFill>
              <a:latin typeface="Arial" panose="020B0604020202020204" pitchFamily="34" charset="0"/>
              <a:cs typeface="Arial" panose="020B0604020202020204" pitchFamily="34" charset="0"/>
            </a:rPr>
            <a:t>This </a:t>
          </a:r>
          <a:r>
            <a:rPr lang="en-US" sz="1300" b="0" i="0" dirty="0" err="1">
              <a:solidFill>
                <a:schemeClr val="tx1"/>
              </a:solidFill>
              <a:latin typeface="Arial" panose="020B0604020202020204" pitchFamily="34" charset="0"/>
              <a:cs typeface="Arial" panose="020B0604020202020204" pitchFamily="34" charset="0"/>
            </a:rPr>
            <a:t>programme</a:t>
          </a:r>
          <a:r>
            <a:rPr lang="en-US" sz="1300" b="0" i="0" dirty="0">
              <a:solidFill>
                <a:schemeClr val="tx1"/>
              </a:solidFill>
              <a:latin typeface="Arial" panose="020B0604020202020204" pitchFamily="34" charset="0"/>
              <a:cs typeface="Arial" panose="020B0604020202020204" pitchFamily="34" charset="0"/>
            </a:rPr>
            <a:t> is intended to provide self employment opportunities to rural women artisans in regions processing coconut husk. Over the last two decades, production of coir </a:t>
          </a:r>
          <a:r>
            <a:rPr lang="en-US" sz="1300" b="0" i="0" dirty="0" err="1">
              <a:solidFill>
                <a:schemeClr val="tx1"/>
              </a:solidFill>
              <a:latin typeface="Arial" panose="020B0604020202020204" pitchFamily="34" charset="0"/>
              <a:cs typeface="Arial" panose="020B0604020202020204" pitchFamily="34" charset="0"/>
            </a:rPr>
            <a:t>fibre</a:t>
          </a:r>
          <a:r>
            <a:rPr lang="en-US" sz="1300" b="0" i="0" dirty="0">
              <a:solidFill>
                <a:schemeClr val="tx1"/>
              </a:solidFill>
              <a:latin typeface="Arial" panose="020B0604020202020204" pitchFamily="34" charset="0"/>
              <a:cs typeface="Arial" panose="020B0604020202020204" pitchFamily="34" charset="0"/>
            </a:rPr>
            <a:t> has substantially increased in India. Conversion of coir </a:t>
          </a:r>
          <a:r>
            <a:rPr lang="en-US" sz="1300" b="0" i="0" dirty="0" err="1">
              <a:solidFill>
                <a:schemeClr val="tx1"/>
              </a:solidFill>
              <a:latin typeface="Arial" panose="020B0604020202020204" pitchFamily="34" charset="0"/>
              <a:cs typeface="Arial" panose="020B0604020202020204" pitchFamily="34" charset="0"/>
            </a:rPr>
            <a:t>fibre</a:t>
          </a:r>
          <a:r>
            <a:rPr lang="en-US" sz="1300" b="0" i="0" dirty="0">
              <a:solidFill>
                <a:schemeClr val="tx1"/>
              </a:solidFill>
              <a:latin typeface="Arial" panose="020B0604020202020204" pitchFamily="34" charset="0"/>
              <a:cs typeface="Arial" panose="020B0604020202020204" pitchFamily="34" charset="0"/>
            </a:rPr>
            <a:t> into yarn on motorized </a:t>
          </a:r>
          <a:r>
            <a:rPr lang="en-US" sz="1300" b="0" i="0" dirty="0" err="1">
              <a:solidFill>
                <a:schemeClr val="tx1"/>
              </a:solidFill>
              <a:latin typeface="Arial" panose="020B0604020202020204" pitchFamily="34" charset="0"/>
              <a:cs typeface="Arial" panose="020B0604020202020204" pitchFamily="34" charset="0"/>
            </a:rPr>
            <a:t>ratts</a:t>
          </a:r>
          <a:r>
            <a:rPr lang="en-US" sz="1300" b="0" i="0" dirty="0">
              <a:solidFill>
                <a:schemeClr val="tx1"/>
              </a:solidFill>
              <a:latin typeface="Arial" panose="020B0604020202020204" pitchFamily="34" charset="0"/>
              <a:cs typeface="Arial" panose="020B0604020202020204" pitchFamily="34" charset="0"/>
            </a:rPr>
            <a:t> in rural households provides scope for large scale employment, improvement in productivity and quality of coir </a:t>
          </a:r>
          <a:r>
            <a:rPr lang="en-US" sz="1300" b="0" i="0" dirty="0" err="1">
              <a:solidFill>
                <a:schemeClr val="tx1"/>
              </a:solidFill>
              <a:latin typeface="Arial" panose="020B0604020202020204" pitchFamily="34" charset="0"/>
              <a:cs typeface="Arial" panose="020B0604020202020204" pitchFamily="34" charset="0"/>
            </a:rPr>
            <a:t>fibre</a:t>
          </a:r>
          <a:r>
            <a:rPr lang="en-US" sz="1300" b="0" i="0" dirty="0">
              <a:solidFill>
                <a:schemeClr val="tx1"/>
              </a:solidFill>
              <a:latin typeface="Arial" panose="020B0604020202020204" pitchFamily="34" charset="0"/>
              <a:cs typeface="Arial" panose="020B0604020202020204" pitchFamily="34" charset="0"/>
            </a:rPr>
            <a:t>, better working conditions and higher income, which ultimately leads to the improvement of standard of living of rural woman artisans. The </a:t>
          </a:r>
          <a:r>
            <a:rPr lang="en-US" sz="1300" b="0" i="0" dirty="0" err="1">
              <a:solidFill>
                <a:schemeClr val="tx1"/>
              </a:solidFill>
              <a:latin typeface="Arial" panose="020B0604020202020204" pitchFamily="34" charset="0"/>
              <a:cs typeface="Arial" panose="020B0604020202020204" pitchFamily="34" charset="0"/>
            </a:rPr>
            <a:t>programme</a:t>
          </a:r>
          <a:r>
            <a:rPr lang="en-US" sz="1300" b="0" i="0" dirty="0">
              <a:solidFill>
                <a:schemeClr val="tx1"/>
              </a:solidFill>
              <a:latin typeface="Arial" panose="020B0604020202020204" pitchFamily="34" charset="0"/>
              <a:cs typeface="Arial" panose="020B0604020202020204" pitchFamily="34" charset="0"/>
            </a:rPr>
            <a:t> envisages providing of training only to women artisans.</a:t>
          </a:r>
          <a:endParaRPr lang="en-US" sz="1300" dirty="0">
            <a:solidFill>
              <a:schemeClr val="tx1"/>
            </a:solidFill>
            <a:latin typeface="Arial" panose="020B0604020202020204" pitchFamily="34" charset="0"/>
            <a:cs typeface="Arial" panose="020B0604020202020204" pitchFamily="34" charset="0"/>
          </a:endParaRPr>
        </a:p>
      </dgm:t>
    </dgm:pt>
    <dgm:pt modelId="{CA2E6FFF-F37C-41B7-9785-C8A96E00D89E}" type="parTrans" cxnId="{8B099195-109D-41B5-861E-6089CB99BF76}">
      <dgm:prSet/>
      <dgm:spPr/>
      <dgm:t>
        <a:bodyPr/>
        <a:lstStyle/>
        <a:p>
          <a:endParaRPr lang="en-US"/>
        </a:p>
      </dgm:t>
    </dgm:pt>
    <dgm:pt modelId="{C070BF5F-23BE-488E-ACED-9CF5BEC04E57}" type="sibTrans" cxnId="{8B099195-109D-41B5-861E-6089CB99BF76}">
      <dgm:prSet/>
      <dgm:spPr/>
      <dgm:t>
        <a:bodyPr/>
        <a:lstStyle/>
        <a:p>
          <a:endParaRPr lang="en-US"/>
        </a:p>
      </dgm:t>
    </dgm:pt>
    <dgm:pt modelId="{B60DEEE7-23F1-4643-9472-FC3619E6C9D7}">
      <dgm:prSet custT="1"/>
      <dgm:spPr/>
      <dgm:t>
        <a:bodyPr/>
        <a:lstStyle/>
        <a:p>
          <a:r>
            <a:rPr lang="en-US" sz="1400" dirty="0">
              <a:solidFill>
                <a:schemeClr val="tx1"/>
              </a:solidFill>
              <a:latin typeface="Arial" panose="020B0604020202020204" pitchFamily="34" charset="0"/>
              <a:cs typeface="Arial" panose="020B0604020202020204" pitchFamily="34" charset="0"/>
            </a:rPr>
            <a:t>The financial assistance for procurement of machines/</a:t>
          </a:r>
          <a:r>
            <a:rPr lang="en-US" sz="1400" dirty="0" err="1">
              <a:solidFill>
                <a:schemeClr val="tx1"/>
              </a:solidFill>
              <a:latin typeface="Arial" panose="020B0604020202020204" pitchFamily="34" charset="0"/>
              <a:cs typeface="Arial" panose="020B0604020202020204" pitchFamily="34" charset="0"/>
            </a:rPr>
            <a:t>equipments</a:t>
          </a:r>
          <a:r>
            <a:rPr lang="en-US" sz="1400" dirty="0">
              <a:solidFill>
                <a:schemeClr val="tx1"/>
              </a:solidFill>
              <a:latin typeface="Arial" panose="020B0604020202020204" pitchFamily="34" charset="0"/>
              <a:cs typeface="Arial" panose="020B0604020202020204" pitchFamily="34" charset="0"/>
            </a:rPr>
            <a:t> may be obtained under PMEGP scheme for setting up of new coir units for which the maximum project cost is </a:t>
          </a:r>
          <a:r>
            <a:rPr lang="en-US" sz="1400" dirty="0" err="1">
              <a:solidFill>
                <a:schemeClr val="tx1"/>
              </a:solidFill>
              <a:latin typeface="Arial" panose="020B0604020202020204" pitchFamily="34" charset="0"/>
              <a:cs typeface="Arial" panose="020B0604020202020204" pitchFamily="34" charset="0"/>
            </a:rPr>
            <a:t>upto</a:t>
          </a:r>
          <a:r>
            <a:rPr lang="en-US" sz="1400" dirty="0">
              <a:solidFill>
                <a:schemeClr val="tx1"/>
              </a:solidFill>
              <a:latin typeface="Arial" panose="020B0604020202020204" pitchFamily="34" charset="0"/>
              <a:cs typeface="Arial" panose="020B0604020202020204" pitchFamily="34" charset="0"/>
            </a:rPr>
            <a:t> Rs.25 lakhs.</a:t>
          </a:r>
        </a:p>
      </dgm:t>
    </dgm:pt>
    <dgm:pt modelId="{F106058F-159E-4D8D-98C4-4572371AD4DD}" type="parTrans" cxnId="{759BB5A5-4D47-4B87-8D21-7AB81AC15D48}">
      <dgm:prSet/>
      <dgm:spPr/>
      <dgm:t>
        <a:bodyPr/>
        <a:lstStyle/>
        <a:p>
          <a:endParaRPr lang="en-US"/>
        </a:p>
      </dgm:t>
    </dgm:pt>
    <dgm:pt modelId="{E27B2B6D-DE0E-4007-AD81-4523511AA1DD}" type="sibTrans" cxnId="{759BB5A5-4D47-4B87-8D21-7AB81AC15D48}">
      <dgm:prSet/>
      <dgm:spPr/>
      <dgm:t>
        <a:bodyPr/>
        <a:lstStyle/>
        <a:p>
          <a:endParaRPr lang="en-US"/>
        </a:p>
      </dgm:t>
    </dgm:pt>
    <dgm:pt modelId="{EDF35450-E09E-4936-8096-1CF1EB22A459}" type="pres">
      <dgm:prSet presAssocID="{01E49B8E-301A-4CDB-A954-680FEDA172D2}" presName="Name0" presStyleCnt="0">
        <dgm:presLayoutVars>
          <dgm:dir/>
          <dgm:resizeHandles val="exact"/>
        </dgm:presLayoutVars>
      </dgm:prSet>
      <dgm:spPr/>
    </dgm:pt>
    <dgm:pt modelId="{68736554-D150-4FA8-80C1-06148BBB4D14}" type="pres">
      <dgm:prSet presAssocID="{01E49B8E-301A-4CDB-A954-680FEDA172D2}" presName="fgShape" presStyleLbl="fgShp" presStyleIdx="0" presStyleCnt="1"/>
      <dgm:spPr/>
    </dgm:pt>
    <dgm:pt modelId="{AA2258C5-8588-4875-8E6B-B4B163DC0E26}" type="pres">
      <dgm:prSet presAssocID="{01E49B8E-301A-4CDB-A954-680FEDA172D2}" presName="linComp" presStyleCnt="0"/>
      <dgm:spPr/>
    </dgm:pt>
    <dgm:pt modelId="{BCD8C96F-CF98-46E3-9E9F-E716A114D89E}" type="pres">
      <dgm:prSet presAssocID="{CD57D2C3-B742-4C93-8C22-B6F9289E772D}" presName="compNode" presStyleCnt="0"/>
      <dgm:spPr/>
    </dgm:pt>
    <dgm:pt modelId="{8C42FB8F-C66B-444F-86A8-2012FE1E72A7}" type="pres">
      <dgm:prSet presAssocID="{CD57D2C3-B742-4C93-8C22-B6F9289E772D}" presName="bkgdShape" presStyleLbl="node1" presStyleIdx="0" presStyleCnt="3"/>
      <dgm:spPr/>
    </dgm:pt>
    <dgm:pt modelId="{B3925205-81FF-493F-83C6-08A743FC548C}" type="pres">
      <dgm:prSet presAssocID="{CD57D2C3-B742-4C93-8C22-B6F9289E772D}" presName="nodeTx" presStyleLbl="node1" presStyleIdx="0" presStyleCnt="3">
        <dgm:presLayoutVars>
          <dgm:bulletEnabled val="1"/>
        </dgm:presLayoutVars>
      </dgm:prSet>
      <dgm:spPr/>
    </dgm:pt>
    <dgm:pt modelId="{E36EC67D-F39D-4BA6-BD35-D64A16482B0E}" type="pres">
      <dgm:prSet presAssocID="{CD57D2C3-B742-4C93-8C22-B6F9289E772D}" presName="invisiNode" presStyleLbl="node1" presStyleIdx="0" presStyleCnt="3"/>
      <dgm:spPr/>
    </dgm:pt>
    <dgm:pt modelId="{6D3D57FD-3A7B-4B19-BA1A-B0B27A69D721}" type="pres">
      <dgm:prSet presAssocID="{CD57D2C3-B742-4C93-8C22-B6F9289E772D}" presName="imagNode" presStyleLbl="fgImgPlace1" presStyleIdx="0" presStyleCnt="3"/>
      <dgm:spPr>
        <a:blipFill rotWithShape="1">
          <a:blip xmlns:r="http://schemas.openxmlformats.org/officeDocument/2006/relationships" r:embed="rId1"/>
          <a:srcRect/>
          <a:stretch>
            <a:fillRect/>
          </a:stretch>
        </a:blipFill>
      </dgm:spPr>
    </dgm:pt>
    <dgm:pt modelId="{465520D2-EFFF-48C6-AFD0-A48410E496B4}" type="pres">
      <dgm:prSet presAssocID="{24B71E8A-5A72-4272-9A0D-579A9A3E868B}" presName="sibTrans" presStyleLbl="sibTrans2D1" presStyleIdx="0" presStyleCnt="0"/>
      <dgm:spPr/>
    </dgm:pt>
    <dgm:pt modelId="{19CBDF07-D0B8-4BB1-B59E-B8B4DE744E9E}" type="pres">
      <dgm:prSet presAssocID="{163DD022-F154-41AF-AE32-50113E5C3753}" presName="compNode" presStyleCnt="0"/>
      <dgm:spPr/>
    </dgm:pt>
    <dgm:pt modelId="{685781C6-C418-4E49-AE21-104D0D3393BA}" type="pres">
      <dgm:prSet presAssocID="{163DD022-F154-41AF-AE32-50113E5C3753}" presName="bkgdShape" presStyleLbl="node1" presStyleIdx="1" presStyleCnt="3"/>
      <dgm:spPr/>
    </dgm:pt>
    <dgm:pt modelId="{74AF62B3-7C63-4140-BB2B-A6A988D9AD8E}" type="pres">
      <dgm:prSet presAssocID="{163DD022-F154-41AF-AE32-50113E5C3753}" presName="nodeTx" presStyleLbl="node1" presStyleIdx="1" presStyleCnt="3">
        <dgm:presLayoutVars>
          <dgm:bulletEnabled val="1"/>
        </dgm:presLayoutVars>
      </dgm:prSet>
      <dgm:spPr/>
    </dgm:pt>
    <dgm:pt modelId="{FE462E3C-6111-4429-88C2-19CC3758C3C8}" type="pres">
      <dgm:prSet presAssocID="{163DD022-F154-41AF-AE32-50113E5C3753}" presName="invisiNode" presStyleLbl="node1" presStyleIdx="1" presStyleCnt="3"/>
      <dgm:spPr/>
    </dgm:pt>
    <dgm:pt modelId="{02440575-1254-4DAF-BB8F-826B6563D25F}" type="pres">
      <dgm:prSet presAssocID="{163DD022-F154-41AF-AE32-50113E5C3753}" presName="imagNode" presStyleLbl="fgImgPlace1" presStyleIdx="1" presStyleCnt="3"/>
      <dgm:spPr>
        <a:blipFill rotWithShape="1">
          <a:blip xmlns:r="http://schemas.openxmlformats.org/officeDocument/2006/relationships" r:embed="rId2"/>
          <a:srcRect/>
          <a:stretch>
            <a:fillRect l="-39000" r="-39000"/>
          </a:stretch>
        </a:blipFill>
      </dgm:spPr>
    </dgm:pt>
    <dgm:pt modelId="{1BBEF1A6-8F23-4C4B-B9C4-465A281E7415}" type="pres">
      <dgm:prSet presAssocID="{C070BF5F-23BE-488E-ACED-9CF5BEC04E57}" presName="sibTrans" presStyleLbl="sibTrans2D1" presStyleIdx="0" presStyleCnt="0"/>
      <dgm:spPr/>
    </dgm:pt>
    <dgm:pt modelId="{9C49EAD8-804C-48C6-9575-954EDC692D69}" type="pres">
      <dgm:prSet presAssocID="{B60DEEE7-23F1-4643-9472-FC3619E6C9D7}" presName="compNode" presStyleCnt="0"/>
      <dgm:spPr/>
    </dgm:pt>
    <dgm:pt modelId="{D079AF76-7698-469C-B87D-FE560EB1A8AF}" type="pres">
      <dgm:prSet presAssocID="{B60DEEE7-23F1-4643-9472-FC3619E6C9D7}" presName="bkgdShape" presStyleLbl="node1" presStyleIdx="2" presStyleCnt="3"/>
      <dgm:spPr/>
    </dgm:pt>
    <dgm:pt modelId="{CBA4E337-BB60-43A0-B4F2-BC34ED26A578}" type="pres">
      <dgm:prSet presAssocID="{B60DEEE7-23F1-4643-9472-FC3619E6C9D7}" presName="nodeTx" presStyleLbl="node1" presStyleIdx="2" presStyleCnt="3">
        <dgm:presLayoutVars>
          <dgm:bulletEnabled val="1"/>
        </dgm:presLayoutVars>
      </dgm:prSet>
      <dgm:spPr/>
    </dgm:pt>
    <dgm:pt modelId="{2F77DD9C-0E1C-42A3-BCE8-DF2D6BD8BBA3}" type="pres">
      <dgm:prSet presAssocID="{B60DEEE7-23F1-4643-9472-FC3619E6C9D7}" presName="invisiNode" presStyleLbl="node1" presStyleIdx="2" presStyleCnt="3"/>
      <dgm:spPr/>
    </dgm:pt>
    <dgm:pt modelId="{F08FADB4-CA87-4C4D-B3A0-C25CFCE1A0CB}" type="pres">
      <dgm:prSet presAssocID="{B60DEEE7-23F1-4643-9472-FC3619E6C9D7}" presName="imagNode" presStyleLbl="fgImgPlace1" presStyleIdx="2" presStyleCnt="3"/>
      <dgm:spPr>
        <a:blipFill rotWithShape="1">
          <a:blip xmlns:r="http://schemas.openxmlformats.org/officeDocument/2006/relationships" r:embed="rId3"/>
          <a:srcRect/>
          <a:stretch>
            <a:fillRect l="-39000" r="-39000"/>
          </a:stretch>
        </a:blipFill>
      </dgm:spPr>
    </dgm:pt>
  </dgm:ptLst>
  <dgm:cxnLst>
    <dgm:cxn modelId="{818EF60F-1798-446D-BEA8-53A96F6D55A3}" type="presOf" srcId="{C070BF5F-23BE-488E-ACED-9CF5BEC04E57}" destId="{1BBEF1A6-8F23-4C4B-B9C4-465A281E7415}" srcOrd="0" destOrd="0" presId="urn:microsoft.com/office/officeart/2005/8/layout/hList7"/>
    <dgm:cxn modelId="{4F5AAD20-A0B6-4A7E-BA9D-1E5597185A73}" type="presOf" srcId="{B60DEEE7-23F1-4643-9472-FC3619E6C9D7}" destId="{D079AF76-7698-469C-B87D-FE560EB1A8AF}" srcOrd="0" destOrd="0" presId="urn:microsoft.com/office/officeart/2005/8/layout/hList7"/>
    <dgm:cxn modelId="{ADF08C4A-7743-4E9E-BECE-D4294A5702F2}" type="presOf" srcId="{CD57D2C3-B742-4C93-8C22-B6F9289E772D}" destId="{8C42FB8F-C66B-444F-86A8-2012FE1E72A7}" srcOrd="0" destOrd="0" presId="urn:microsoft.com/office/officeart/2005/8/layout/hList7"/>
    <dgm:cxn modelId="{AFE1CA7B-68C3-4D75-A277-CE1333D6E72F}" type="presOf" srcId="{24B71E8A-5A72-4272-9A0D-579A9A3E868B}" destId="{465520D2-EFFF-48C6-AFD0-A48410E496B4}" srcOrd="0" destOrd="0" presId="urn:microsoft.com/office/officeart/2005/8/layout/hList7"/>
    <dgm:cxn modelId="{B359F980-96A6-4010-A446-992C8039AF65}" srcId="{01E49B8E-301A-4CDB-A954-680FEDA172D2}" destId="{CD57D2C3-B742-4C93-8C22-B6F9289E772D}" srcOrd="0" destOrd="0" parTransId="{32793F58-4497-4579-809E-55D9852BCC02}" sibTransId="{24B71E8A-5A72-4272-9A0D-579A9A3E868B}"/>
    <dgm:cxn modelId="{17D5B793-9535-4FD0-8990-0C0CE566C84C}" type="presOf" srcId="{01E49B8E-301A-4CDB-A954-680FEDA172D2}" destId="{EDF35450-E09E-4936-8096-1CF1EB22A459}" srcOrd="0" destOrd="0" presId="urn:microsoft.com/office/officeart/2005/8/layout/hList7"/>
    <dgm:cxn modelId="{8B099195-109D-41B5-861E-6089CB99BF76}" srcId="{01E49B8E-301A-4CDB-A954-680FEDA172D2}" destId="{163DD022-F154-41AF-AE32-50113E5C3753}" srcOrd="1" destOrd="0" parTransId="{CA2E6FFF-F37C-41B7-9785-C8A96E00D89E}" sibTransId="{C070BF5F-23BE-488E-ACED-9CF5BEC04E57}"/>
    <dgm:cxn modelId="{759BB5A5-4D47-4B87-8D21-7AB81AC15D48}" srcId="{01E49B8E-301A-4CDB-A954-680FEDA172D2}" destId="{B60DEEE7-23F1-4643-9472-FC3619E6C9D7}" srcOrd="2" destOrd="0" parTransId="{F106058F-159E-4D8D-98C4-4572371AD4DD}" sibTransId="{E27B2B6D-DE0E-4007-AD81-4523511AA1DD}"/>
    <dgm:cxn modelId="{9D48D1AE-078D-4F7F-8A6C-185F2FCC355D}" type="presOf" srcId="{B60DEEE7-23F1-4643-9472-FC3619E6C9D7}" destId="{CBA4E337-BB60-43A0-B4F2-BC34ED26A578}" srcOrd="1" destOrd="0" presId="urn:microsoft.com/office/officeart/2005/8/layout/hList7"/>
    <dgm:cxn modelId="{3988BDBF-0FE4-412F-A35C-B4866AFAB1CB}" type="presOf" srcId="{163DD022-F154-41AF-AE32-50113E5C3753}" destId="{74AF62B3-7C63-4140-BB2B-A6A988D9AD8E}" srcOrd="1" destOrd="0" presId="urn:microsoft.com/office/officeart/2005/8/layout/hList7"/>
    <dgm:cxn modelId="{D2ED6BCC-DC51-4944-8645-2A5CA226DE61}" type="presOf" srcId="{163DD022-F154-41AF-AE32-50113E5C3753}" destId="{685781C6-C418-4E49-AE21-104D0D3393BA}" srcOrd="0" destOrd="0" presId="urn:microsoft.com/office/officeart/2005/8/layout/hList7"/>
    <dgm:cxn modelId="{E9D41DD1-3A87-4D1C-B62D-8EF8BFB0E18F}" type="presOf" srcId="{CD57D2C3-B742-4C93-8C22-B6F9289E772D}" destId="{B3925205-81FF-493F-83C6-08A743FC548C}" srcOrd="1" destOrd="0" presId="urn:microsoft.com/office/officeart/2005/8/layout/hList7"/>
    <dgm:cxn modelId="{B31ACE29-88DF-4E68-8896-891DE928776C}" type="presParOf" srcId="{EDF35450-E09E-4936-8096-1CF1EB22A459}" destId="{68736554-D150-4FA8-80C1-06148BBB4D14}" srcOrd="0" destOrd="0" presId="urn:microsoft.com/office/officeart/2005/8/layout/hList7"/>
    <dgm:cxn modelId="{7744D0AF-777D-48EC-82A3-B6E1449EAA95}" type="presParOf" srcId="{EDF35450-E09E-4936-8096-1CF1EB22A459}" destId="{AA2258C5-8588-4875-8E6B-B4B163DC0E26}" srcOrd="1" destOrd="0" presId="urn:microsoft.com/office/officeart/2005/8/layout/hList7"/>
    <dgm:cxn modelId="{6A5472BA-C2C6-4D52-8A09-E6F9EBE223B8}" type="presParOf" srcId="{AA2258C5-8588-4875-8E6B-B4B163DC0E26}" destId="{BCD8C96F-CF98-46E3-9E9F-E716A114D89E}" srcOrd="0" destOrd="0" presId="urn:microsoft.com/office/officeart/2005/8/layout/hList7"/>
    <dgm:cxn modelId="{4C3F2978-9988-4F59-8F24-AF2DE794A2C5}" type="presParOf" srcId="{BCD8C96F-CF98-46E3-9E9F-E716A114D89E}" destId="{8C42FB8F-C66B-444F-86A8-2012FE1E72A7}" srcOrd="0" destOrd="0" presId="urn:microsoft.com/office/officeart/2005/8/layout/hList7"/>
    <dgm:cxn modelId="{050275DA-7EE0-4C71-B88C-75B830146E9B}" type="presParOf" srcId="{BCD8C96F-CF98-46E3-9E9F-E716A114D89E}" destId="{B3925205-81FF-493F-83C6-08A743FC548C}" srcOrd="1" destOrd="0" presId="urn:microsoft.com/office/officeart/2005/8/layout/hList7"/>
    <dgm:cxn modelId="{422D3BB4-0C61-46FE-A580-DBC8904E4863}" type="presParOf" srcId="{BCD8C96F-CF98-46E3-9E9F-E716A114D89E}" destId="{E36EC67D-F39D-4BA6-BD35-D64A16482B0E}" srcOrd="2" destOrd="0" presId="urn:microsoft.com/office/officeart/2005/8/layout/hList7"/>
    <dgm:cxn modelId="{6DDABEB0-FD21-443A-B2ED-3B7E7447092B}" type="presParOf" srcId="{BCD8C96F-CF98-46E3-9E9F-E716A114D89E}" destId="{6D3D57FD-3A7B-4B19-BA1A-B0B27A69D721}" srcOrd="3" destOrd="0" presId="urn:microsoft.com/office/officeart/2005/8/layout/hList7"/>
    <dgm:cxn modelId="{B1086917-FF3C-4B89-AF8F-C04F86D8977A}" type="presParOf" srcId="{AA2258C5-8588-4875-8E6B-B4B163DC0E26}" destId="{465520D2-EFFF-48C6-AFD0-A48410E496B4}" srcOrd="1" destOrd="0" presId="urn:microsoft.com/office/officeart/2005/8/layout/hList7"/>
    <dgm:cxn modelId="{1534300D-DF58-48E4-BDDC-7146A2ADA527}" type="presParOf" srcId="{AA2258C5-8588-4875-8E6B-B4B163DC0E26}" destId="{19CBDF07-D0B8-4BB1-B59E-B8B4DE744E9E}" srcOrd="2" destOrd="0" presId="urn:microsoft.com/office/officeart/2005/8/layout/hList7"/>
    <dgm:cxn modelId="{7AABEC89-ED6A-432F-BD3D-FA5F25F3014D}" type="presParOf" srcId="{19CBDF07-D0B8-4BB1-B59E-B8B4DE744E9E}" destId="{685781C6-C418-4E49-AE21-104D0D3393BA}" srcOrd="0" destOrd="0" presId="urn:microsoft.com/office/officeart/2005/8/layout/hList7"/>
    <dgm:cxn modelId="{BD078A0E-9751-4702-9A6A-DA727D9129CC}" type="presParOf" srcId="{19CBDF07-D0B8-4BB1-B59E-B8B4DE744E9E}" destId="{74AF62B3-7C63-4140-BB2B-A6A988D9AD8E}" srcOrd="1" destOrd="0" presId="urn:microsoft.com/office/officeart/2005/8/layout/hList7"/>
    <dgm:cxn modelId="{D948D458-EC97-40BB-B5EE-F5FCE9D83303}" type="presParOf" srcId="{19CBDF07-D0B8-4BB1-B59E-B8B4DE744E9E}" destId="{FE462E3C-6111-4429-88C2-19CC3758C3C8}" srcOrd="2" destOrd="0" presId="urn:microsoft.com/office/officeart/2005/8/layout/hList7"/>
    <dgm:cxn modelId="{B1B9AA7C-8F9E-4021-A598-81F26564FB7C}" type="presParOf" srcId="{19CBDF07-D0B8-4BB1-B59E-B8B4DE744E9E}" destId="{02440575-1254-4DAF-BB8F-826B6563D25F}" srcOrd="3" destOrd="0" presId="urn:microsoft.com/office/officeart/2005/8/layout/hList7"/>
    <dgm:cxn modelId="{D1F0E546-C520-4198-81E4-C05C321A4851}" type="presParOf" srcId="{AA2258C5-8588-4875-8E6B-B4B163DC0E26}" destId="{1BBEF1A6-8F23-4C4B-B9C4-465A281E7415}" srcOrd="3" destOrd="0" presId="urn:microsoft.com/office/officeart/2005/8/layout/hList7"/>
    <dgm:cxn modelId="{9E02182A-FCE2-4CD8-869D-B12C7C483442}" type="presParOf" srcId="{AA2258C5-8588-4875-8E6B-B4B163DC0E26}" destId="{9C49EAD8-804C-48C6-9575-954EDC692D69}" srcOrd="4" destOrd="0" presId="urn:microsoft.com/office/officeart/2005/8/layout/hList7"/>
    <dgm:cxn modelId="{925666B8-0125-4D9D-A620-B8C46865B20B}" type="presParOf" srcId="{9C49EAD8-804C-48C6-9575-954EDC692D69}" destId="{D079AF76-7698-469C-B87D-FE560EB1A8AF}" srcOrd="0" destOrd="0" presId="urn:microsoft.com/office/officeart/2005/8/layout/hList7"/>
    <dgm:cxn modelId="{A904AFDF-1262-4075-9E3F-B65E0B5EC578}" type="presParOf" srcId="{9C49EAD8-804C-48C6-9575-954EDC692D69}" destId="{CBA4E337-BB60-43A0-B4F2-BC34ED26A578}" srcOrd="1" destOrd="0" presId="urn:microsoft.com/office/officeart/2005/8/layout/hList7"/>
    <dgm:cxn modelId="{B25F8206-7B42-484C-8A16-6245F85A5036}" type="presParOf" srcId="{9C49EAD8-804C-48C6-9575-954EDC692D69}" destId="{2F77DD9C-0E1C-42A3-BCE8-DF2D6BD8BBA3}" srcOrd="2" destOrd="0" presId="urn:microsoft.com/office/officeart/2005/8/layout/hList7"/>
    <dgm:cxn modelId="{6AC2BC5D-C97F-4348-B840-301CFF80CC95}" type="presParOf" srcId="{9C49EAD8-804C-48C6-9575-954EDC692D69}" destId="{F08FADB4-CA87-4C4D-B3A0-C25CFCE1A0CB}"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3ACDD71-9DDE-459C-9D1E-F5E591DB173F}"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B867B766-3619-46B0-911C-6CEB90EF5644}">
      <dgm:prSet custT="1"/>
      <dgm:spPr/>
      <dgm:t>
        <a:bodyPr/>
        <a:lstStyle/>
        <a:p>
          <a:pPr algn="just"/>
          <a:r>
            <a:rPr lang="en-US" sz="1400" b="1" dirty="0">
              <a:latin typeface="Arial" panose="020B0604020202020204" pitchFamily="34" charset="0"/>
              <a:cs typeface="Arial" panose="020B0604020202020204" pitchFamily="34" charset="0"/>
            </a:rPr>
            <a:t>Supporting 13 states in preparing Detailed Project Reports (DPRs) and implementing the Start-up Village Entrepreneurship Program (SVEP), Impact Assessment studies and Business Development Service Providers (BDSPs) for the promotion of micro enterprises. </a:t>
          </a:r>
          <a:endParaRPr lang="en-US" sz="1400" dirty="0">
            <a:latin typeface="Arial" panose="020B0604020202020204" pitchFamily="34" charset="0"/>
            <a:cs typeface="Arial" panose="020B0604020202020204" pitchFamily="34" charset="0"/>
          </a:endParaRPr>
        </a:p>
      </dgm:t>
    </dgm:pt>
    <dgm:pt modelId="{B58BD722-0DE3-4013-8E5F-209CC18A3687}" type="parTrans" cxnId="{51DA954D-94AE-407F-A244-D9556B07991B}">
      <dgm:prSet/>
      <dgm:spPr/>
      <dgm:t>
        <a:bodyPr/>
        <a:lstStyle/>
        <a:p>
          <a:endParaRPr lang="en-US"/>
        </a:p>
      </dgm:t>
    </dgm:pt>
    <dgm:pt modelId="{0ADA87D7-1D86-4517-8FED-3C7FC0DCD99A}" type="sibTrans" cxnId="{51DA954D-94AE-407F-A244-D9556B07991B}">
      <dgm:prSet/>
      <dgm:spPr/>
      <dgm:t>
        <a:bodyPr/>
        <a:lstStyle/>
        <a:p>
          <a:endParaRPr lang="en-US"/>
        </a:p>
      </dgm:t>
    </dgm:pt>
    <dgm:pt modelId="{6B6990D9-550B-4874-A2AA-6E97CD6C2A7C}">
      <dgm:prSet custT="1"/>
      <dgm:spPr/>
      <dgm:t>
        <a:bodyPr/>
        <a:lstStyle/>
        <a:p>
          <a:pPr algn="just"/>
          <a:r>
            <a:rPr lang="en-US" sz="1400" b="1" dirty="0">
              <a:latin typeface="Arial" panose="020B0604020202020204" pitchFamily="34" charset="0"/>
              <a:cs typeface="Arial" panose="020B0604020202020204" pitchFamily="34" charset="0"/>
            </a:rPr>
            <a:t>The National Resource Organization (NRO) under </a:t>
          </a:r>
          <a:r>
            <a:rPr lang="en-US" sz="1400" b="1" dirty="0" err="1">
              <a:latin typeface="Arial" panose="020B0604020202020204" pitchFamily="34" charset="0"/>
              <a:cs typeface="Arial" panose="020B0604020202020204" pitchFamily="34" charset="0"/>
            </a:rPr>
            <a:t>ni-msme</a:t>
          </a:r>
          <a:r>
            <a:rPr lang="en-US" sz="1400" b="1" dirty="0">
              <a:latin typeface="Arial" panose="020B0604020202020204" pitchFamily="34" charset="0"/>
              <a:cs typeface="Arial" panose="020B0604020202020204" pitchFamily="34" charset="0"/>
            </a:rPr>
            <a:t> engages in various activities to support MSMEs, including training and capacity building through skill enhancement programs for entrepreneurs and employees. It also offers research and consultancy services, such as market research, feasibility studies, and business plan development. </a:t>
          </a:r>
          <a:endParaRPr lang="en-US" sz="1400" dirty="0">
            <a:latin typeface="Arial" panose="020B0604020202020204" pitchFamily="34" charset="0"/>
            <a:cs typeface="Arial" panose="020B0604020202020204" pitchFamily="34" charset="0"/>
          </a:endParaRPr>
        </a:p>
      </dgm:t>
    </dgm:pt>
    <dgm:pt modelId="{E953398A-2BF9-495F-8EF7-2977DBAA4082}" type="parTrans" cxnId="{1F401787-2A14-4FCF-A895-24A454C03F18}">
      <dgm:prSet/>
      <dgm:spPr/>
      <dgm:t>
        <a:bodyPr/>
        <a:lstStyle/>
        <a:p>
          <a:endParaRPr lang="en-US"/>
        </a:p>
      </dgm:t>
    </dgm:pt>
    <dgm:pt modelId="{CE02479E-0D9E-4719-BB5B-5FC22A7CAB68}" type="sibTrans" cxnId="{1F401787-2A14-4FCF-A895-24A454C03F18}">
      <dgm:prSet/>
      <dgm:spPr/>
      <dgm:t>
        <a:bodyPr/>
        <a:lstStyle/>
        <a:p>
          <a:endParaRPr lang="en-US"/>
        </a:p>
      </dgm:t>
    </dgm:pt>
    <dgm:pt modelId="{3A4FF31E-EE05-4C6F-8FF9-B6FCCF72AE5E}">
      <dgm:prSet custT="1"/>
      <dgm:spPr/>
      <dgm:t>
        <a:bodyPr/>
        <a:lstStyle/>
        <a:p>
          <a:pPr algn="just"/>
          <a:r>
            <a:rPr lang="en-US" sz="1400" b="1" dirty="0">
              <a:latin typeface="Arial" panose="020B0604020202020204" pitchFamily="34" charset="0"/>
              <a:cs typeface="Arial" panose="020B0604020202020204" pitchFamily="34" charset="0"/>
            </a:rPr>
            <a:t>Cluster development is another key focus area for SRLM projects in which promote Cluster concepts to enable be stakeholders to access available  livelihoods interventions. </a:t>
          </a:r>
          <a:endParaRPr lang="en-US" sz="1400" dirty="0">
            <a:latin typeface="Arial" panose="020B0604020202020204" pitchFamily="34" charset="0"/>
            <a:cs typeface="Arial" panose="020B0604020202020204" pitchFamily="34" charset="0"/>
          </a:endParaRPr>
        </a:p>
      </dgm:t>
    </dgm:pt>
    <dgm:pt modelId="{1A690610-8723-4B87-883A-E35303A999E5}" type="parTrans" cxnId="{315D54B6-2309-4557-A6EC-3ABCFE0E9AA0}">
      <dgm:prSet/>
      <dgm:spPr/>
      <dgm:t>
        <a:bodyPr/>
        <a:lstStyle/>
        <a:p>
          <a:endParaRPr lang="en-US"/>
        </a:p>
      </dgm:t>
    </dgm:pt>
    <dgm:pt modelId="{82329D03-6B42-441E-A207-D5EDB92D022A}" type="sibTrans" cxnId="{315D54B6-2309-4557-A6EC-3ABCFE0E9AA0}">
      <dgm:prSet/>
      <dgm:spPr/>
      <dgm:t>
        <a:bodyPr/>
        <a:lstStyle/>
        <a:p>
          <a:endParaRPr lang="en-US"/>
        </a:p>
      </dgm:t>
    </dgm:pt>
    <dgm:pt modelId="{0B189D5F-DD49-44F5-B241-83E8A94EE71E}" type="pres">
      <dgm:prSet presAssocID="{03ACDD71-9DDE-459C-9D1E-F5E591DB173F}" presName="linear" presStyleCnt="0">
        <dgm:presLayoutVars>
          <dgm:animLvl val="lvl"/>
          <dgm:resizeHandles val="exact"/>
        </dgm:presLayoutVars>
      </dgm:prSet>
      <dgm:spPr/>
    </dgm:pt>
    <dgm:pt modelId="{0F1FAC68-1F52-4938-9F37-6D104991E4B6}" type="pres">
      <dgm:prSet presAssocID="{B867B766-3619-46B0-911C-6CEB90EF5644}" presName="parentText" presStyleLbl="node1" presStyleIdx="0" presStyleCnt="3">
        <dgm:presLayoutVars>
          <dgm:chMax val="0"/>
          <dgm:bulletEnabled val="1"/>
        </dgm:presLayoutVars>
      </dgm:prSet>
      <dgm:spPr/>
    </dgm:pt>
    <dgm:pt modelId="{694EB3C6-7E24-4C32-BEB3-460D23043AD3}" type="pres">
      <dgm:prSet presAssocID="{0ADA87D7-1D86-4517-8FED-3C7FC0DCD99A}" presName="spacer" presStyleCnt="0"/>
      <dgm:spPr/>
    </dgm:pt>
    <dgm:pt modelId="{2F63F8A2-8C89-464A-AF10-1AE38C886253}" type="pres">
      <dgm:prSet presAssocID="{6B6990D9-550B-4874-A2AA-6E97CD6C2A7C}" presName="parentText" presStyleLbl="node1" presStyleIdx="1" presStyleCnt="3">
        <dgm:presLayoutVars>
          <dgm:chMax val="0"/>
          <dgm:bulletEnabled val="1"/>
        </dgm:presLayoutVars>
      </dgm:prSet>
      <dgm:spPr/>
    </dgm:pt>
    <dgm:pt modelId="{7BDF9A0A-D31D-4FFC-8CB5-9F6E491AD65C}" type="pres">
      <dgm:prSet presAssocID="{CE02479E-0D9E-4719-BB5B-5FC22A7CAB68}" presName="spacer" presStyleCnt="0"/>
      <dgm:spPr/>
    </dgm:pt>
    <dgm:pt modelId="{B1090B80-74C1-425A-8961-FF7946A06364}" type="pres">
      <dgm:prSet presAssocID="{3A4FF31E-EE05-4C6F-8FF9-B6FCCF72AE5E}" presName="parentText" presStyleLbl="node1" presStyleIdx="2" presStyleCnt="3">
        <dgm:presLayoutVars>
          <dgm:chMax val="0"/>
          <dgm:bulletEnabled val="1"/>
        </dgm:presLayoutVars>
      </dgm:prSet>
      <dgm:spPr/>
    </dgm:pt>
  </dgm:ptLst>
  <dgm:cxnLst>
    <dgm:cxn modelId="{78036E1D-A404-4B2C-815B-E0516FECDC7A}" type="presOf" srcId="{6B6990D9-550B-4874-A2AA-6E97CD6C2A7C}" destId="{2F63F8A2-8C89-464A-AF10-1AE38C886253}" srcOrd="0" destOrd="0" presId="urn:microsoft.com/office/officeart/2005/8/layout/vList2"/>
    <dgm:cxn modelId="{7DAA174A-0B56-49B7-BE73-D59C5C71737C}" type="presOf" srcId="{03ACDD71-9DDE-459C-9D1E-F5E591DB173F}" destId="{0B189D5F-DD49-44F5-B241-83E8A94EE71E}" srcOrd="0" destOrd="0" presId="urn:microsoft.com/office/officeart/2005/8/layout/vList2"/>
    <dgm:cxn modelId="{51DA954D-94AE-407F-A244-D9556B07991B}" srcId="{03ACDD71-9DDE-459C-9D1E-F5E591DB173F}" destId="{B867B766-3619-46B0-911C-6CEB90EF5644}" srcOrd="0" destOrd="0" parTransId="{B58BD722-0DE3-4013-8E5F-209CC18A3687}" sibTransId="{0ADA87D7-1D86-4517-8FED-3C7FC0DCD99A}"/>
    <dgm:cxn modelId="{1F401787-2A14-4FCF-A895-24A454C03F18}" srcId="{03ACDD71-9DDE-459C-9D1E-F5E591DB173F}" destId="{6B6990D9-550B-4874-A2AA-6E97CD6C2A7C}" srcOrd="1" destOrd="0" parTransId="{E953398A-2BF9-495F-8EF7-2977DBAA4082}" sibTransId="{CE02479E-0D9E-4719-BB5B-5FC22A7CAB68}"/>
    <dgm:cxn modelId="{063FCF94-C7CB-4714-8619-F3F3036A7E48}" type="presOf" srcId="{3A4FF31E-EE05-4C6F-8FF9-B6FCCF72AE5E}" destId="{B1090B80-74C1-425A-8961-FF7946A06364}" srcOrd="0" destOrd="0" presId="urn:microsoft.com/office/officeart/2005/8/layout/vList2"/>
    <dgm:cxn modelId="{315D54B6-2309-4557-A6EC-3ABCFE0E9AA0}" srcId="{03ACDD71-9DDE-459C-9D1E-F5E591DB173F}" destId="{3A4FF31E-EE05-4C6F-8FF9-B6FCCF72AE5E}" srcOrd="2" destOrd="0" parTransId="{1A690610-8723-4B87-883A-E35303A999E5}" sibTransId="{82329D03-6B42-441E-A207-D5EDB92D022A}"/>
    <dgm:cxn modelId="{51D58BFA-B87D-490A-8CB6-EDB221302A74}" type="presOf" srcId="{B867B766-3619-46B0-911C-6CEB90EF5644}" destId="{0F1FAC68-1F52-4938-9F37-6D104991E4B6}" srcOrd="0" destOrd="0" presId="urn:microsoft.com/office/officeart/2005/8/layout/vList2"/>
    <dgm:cxn modelId="{847D9CC6-FF7B-4E7E-A53D-6D5AEC3E31A8}" type="presParOf" srcId="{0B189D5F-DD49-44F5-B241-83E8A94EE71E}" destId="{0F1FAC68-1F52-4938-9F37-6D104991E4B6}" srcOrd="0" destOrd="0" presId="urn:microsoft.com/office/officeart/2005/8/layout/vList2"/>
    <dgm:cxn modelId="{90DFB626-8B14-4B31-A07C-C5F65C56911F}" type="presParOf" srcId="{0B189D5F-DD49-44F5-B241-83E8A94EE71E}" destId="{694EB3C6-7E24-4C32-BEB3-460D23043AD3}" srcOrd="1" destOrd="0" presId="urn:microsoft.com/office/officeart/2005/8/layout/vList2"/>
    <dgm:cxn modelId="{DE896C16-1050-4F12-A667-5F1F1BFA95C1}" type="presParOf" srcId="{0B189D5F-DD49-44F5-B241-83E8A94EE71E}" destId="{2F63F8A2-8C89-464A-AF10-1AE38C886253}" srcOrd="2" destOrd="0" presId="urn:microsoft.com/office/officeart/2005/8/layout/vList2"/>
    <dgm:cxn modelId="{5D539DF3-1929-4171-B8C4-6ED28E021C3C}" type="presParOf" srcId="{0B189D5F-DD49-44F5-B241-83E8A94EE71E}" destId="{7BDF9A0A-D31D-4FFC-8CB5-9F6E491AD65C}" srcOrd="3" destOrd="0" presId="urn:microsoft.com/office/officeart/2005/8/layout/vList2"/>
    <dgm:cxn modelId="{B1D88202-97AD-44DE-A247-8C50A01F15B1}" type="presParOf" srcId="{0B189D5F-DD49-44F5-B241-83E8A94EE71E}" destId="{B1090B80-74C1-425A-8961-FF7946A0636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5CEE77E-2FAC-4916-9CDB-B4399C02B11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4C0BD1A-CF3C-4A31-8BFE-85A86808DD87}">
      <dgm:prSet custT="1"/>
      <dgm:spPr/>
      <dgm:t>
        <a:bodyPr/>
        <a:lstStyle/>
        <a:p>
          <a:pPr algn="just"/>
          <a:r>
            <a:rPr lang="en-US" sz="1800" b="0">
              <a:latin typeface="Arial" panose="020B0604020202020204" pitchFamily="34" charset="0"/>
              <a:cs typeface="Arial" panose="020B0604020202020204" pitchFamily="34" charset="0"/>
            </a:rPr>
            <a:t>Survey, DPR, Impact </a:t>
          </a:r>
          <a:endParaRPr lang="en-US" sz="1800" b="0" dirty="0">
            <a:latin typeface="Arial" panose="020B0604020202020204" pitchFamily="34" charset="0"/>
            <a:cs typeface="Arial" panose="020B0604020202020204" pitchFamily="34" charset="0"/>
          </a:endParaRPr>
        </a:p>
      </dgm:t>
    </dgm:pt>
    <dgm:pt modelId="{E4B5AC91-1678-4F18-BDCA-53D9E8DBA7B3}" type="parTrans" cxnId="{A2534DBA-8B8C-46D8-BB26-000B2E6DCF7B}">
      <dgm:prSet/>
      <dgm:spPr/>
      <dgm:t>
        <a:bodyPr/>
        <a:lstStyle/>
        <a:p>
          <a:pPr algn="just"/>
          <a:endParaRPr lang="en-US"/>
        </a:p>
      </dgm:t>
    </dgm:pt>
    <dgm:pt modelId="{546A357F-9789-407C-AE8F-1A5CAAD4C032}" type="sibTrans" cxnId="{A2534DBA-8B8C-46D8-BB26-000B2E6DCF7B}">
      <dgm:prSet/>
      <dgm:spPr/>
      <dgm:t>
        <a:bodyPr/>
        <a:lstStyle/>
        <a:p>
          <a:pPr algn="just"/>
          <a:endParaRPr lang="en-US"/>
        </a:p>
      </dgm:t>
    </dgm:pt>
    <dgm:pt modelId="{65AE7730-02BE-4E1C-AD27-2C53CCFDF449}">
      <dgm:prSet custT="1"/>
      <dgm:spPr/>
      <dgm:t>
        <a:bodyPr/>
        <a:lstStyle/>
        <a:p>
          <a:pPr algn="just"/>
          <a:r>
            <a:rPr lang="en-IN" sz="1800" b="0" dirty="0">
              <a:latin typeface="Arial" panose="020B0604020202020204" pitchFamily="34" charset="0"/>
              <a:cs typeface="Arial" panose="020B0604020202020204" pitchFamily="34" charset="0"/>
            </a:rPr>
            <a:t>Startup Village Entrepreneurship Program (SVEP)</a:t>
          </a:r>
          <a:endParaRPr lang="en-US" sz="1800" b="0" dirty="0">
            <a:latin typeface="Arial" panose="020B0604020202020204" pitchFamily="34" charset="0"/>
            <a:cs typeface="Arial" panose="020B0604020202020204" pitchFamily="34" charset="0"/>
          </a:endParaRPr>
        </a:p>
      </dgm:t>
    </dgm:pt>
    <dgm:pt modelId="{9AAB303C-726D-4A3D-B127-7174068BAEC5}" type="parTrans" cxnId="{F2893B5B-7E03-4F5A-A758-235896381013}">
      <dgm:prSet/>
      <dgm:spPr/>
      <dgm:t>
        <a:bodyPr/>
        <a:lstStyle/>
        <a:p>
          <a:pPr algn="just"/>
          <a:endParaRPr lang="en-US"/>
        </a:p>
      </dgm:t>
    </dgm:pt>
    <dgm:pt modelId="{1E611666-C528-4215-A371-0D6810C1439A}" type="sibTrans" cxnId="{F2893B5B-7E03-4F5A-A758-235896381013}">
      <dgm:prSet/>
      <dgm:spPr/>
      <dgm:t>
        <a:bodyPr/>
        <a:lstStyle/>
        <a:p>
          <a:pPr algn="just"/>
          <a:endParaRPr lang="en-US"/>
        </a:p>
      </dgm:t>
    </dgm:pt>
    <dgm:pt modelId="{521D7F5E-0820-4668-9A2F-88990434B733}">
      <dgm:prSet custT="1"/>
      <dgm:spPr/>
      <dgm:t>
        <a:bodyPr/>
        <a:lstStyle/>
        <a:p>
          <a:pPr algn="just"/>
          <a:r>
            <a:rPr lang="en-US" sz="1800" b="0" dirty="0">
              <a:latin typeface="Arial" panose="020B0604020202020204" pitchFamily="34" charset="0"/>
              <a:cs typeface="Arial" panose="020B0604020202020204" pitchFamily="34" charset="0"/>
            </a:rPr>
            <a:t>One Stop Facility (OSF)</a:t>
          </a:r>
        </a:p>
      </dgm:t>
    </dgm:pt>
    <dgm:pt modelId="{4001FA8E-6798-4100-9FFD-90790EAF6153}" type="parTrans" cxnId="{A982910F-202A-4E80-8F04-B8AE81F0FA65}">
      <dgm:prSet/>
      <dgm:spPr/>
      <dgm:t>
        <a:bodyPr/>
        <a:lstStyle/>
        <a:p>
          <a:pPr algn="just"/>
          <a:endParaRPr lang="en-US"/>
        </a:p>
      </dgm:t>
    </dgm:pt>
    <dgm:pt modelId="{8454FCC3-2E5B-47F3-A18E-3B98EE04094E}" type="sibTrans" cxnId="{A982910F-202A-4E80-8F04-B8AE81F0FA65}">
      <dgm:prSet/>
      <dgm:spPr/>
      <dgm:t>
        <a:bodyPr/>
        <a:lstStyle/>
        <a:p>
          <a:pPr algn="just"/>
          <a:endParaRPr lang="en-US"/>
        </a:p>
      </dgm:t>
    </dgm:pt>
    <dgm:pt modelId="{E9B755AE-743D-44F4-B620-BC8CE5B25471}">
      <dgm:prSet custT="1"/>
      <dgm:spPr/>
      <dgm:t>
        <a:bodyPr/>
        <a:lstStyle/>
        <a:p>
          <a:pPr algn="just"/>
          <a:r>
            <a:rPr lang="en-IN" sz="1800" b="0" dirty="0">
              <a:latin typeface="Arial" panose="020B0604020202020204" pitchFamily="34" charset="0"/>
              <a:cs typeface="Arial" panose="020B0604020202020204" pitchFamily="34" charset="0"/>
            </a:rPr>
            <a:t>Business Development Service Provider (BDSP)</a:t>
          </a:r>
          <a:endParaRPr lang="en-US" sz="1800" b="0" dirty="0">
            <a:latin typeface="Arial" panose="020B0604020202020204" pitchFamily="34" charset="0"/>
            <a:cs typeface="Arial" panose="020B0604020202020204" pitchFamily="34" charset="0"/>
          </a:endParaRPr>
        </a:p>
      </dgm:t>
    </dgm:pt>
    <dgm:pt modelId="{6519A63A-0D12-4A43-BB4C-757B73DFFFB1}" type="parTrans" cxnId="{42E309FA-E0A5-47CE-A512-270A7AE33349}">
      <dgm:prSet/>
      <dgm:spPr/>
      <dgm:t>
        <a:bodyPr/>
        <a:lstStyle/>
        <a:p>
          <a:pPr algn="just"/>
          <a:endParaRPr lang="en-US"/>
        </a:p>
      </dgm:t>
    </dgm:pt>
    <dgm:pt modelId="{F682D9AB-FD68-47AE-A765-9941F1F96B48}" type="sibTrans" cxnId="{42E309FA-E0A5-47CE-A512-270A7AE33349}">
      <dgm:prSet/>
      <dgm:spPr/>
      <dgm:t>
        <a:bodyPr/>
        <a:lstStyle/>
        <a:p>
          <a:pPr algn="just"/>
          <a:endParaRPr lang="en-US"/>
        </a:p>
      </dgm:t>
    </dgm:pt>
    <dgm:pt modelId="{A98E3BF1-202C-4B0D-89C1-FB26F9FA8155}">
      <dgm:prSet custT="1"/>
      <dgm:spPr/>
      <dgm:t>
        <a:bodyPr/>
        <a:lstStyle/>
        <a:p>
          <a:pPr algn="just"/>
          <a:r>
            <a:rPr lang="en-IN" sz="1800" b="0" dirty="0">
              <a:latin typeface="Arial" panose="020B0604020202020204" pitchFamily="34" charset="0"/>
              <a:cs typeface="Arial" panose="020B0604020202020204" pitchFamily="34" charset="0"/>
            </a:rPr>
            <a:t>Module Preparation</a:t>
          </a:r>
          <a:endParaRPr lang="en-US" sz="1800" b="0" dirty="0">
            <a:latin typeface="Arial" panose="020B0604020202020204" pitchFamily="34" charset="0"/>
            <a:cs typeface="Arial" panose="020B0604020202020204" pitchFamily="34" charset="0"/>
          </a:endParaRPr>
        </a:p>
      </dgm:t>
    </dgm:pt>
    <dgm:pt modelId="{81A06452-B3F1-4122-B285-7B5FC27DA3B9}" type="parTrans" cxnId="{3FDF075F-9B17-4588-AF33-1BA5414B370B}">
      <dgm:prSet/>
      <dgm:spPr/>
      <dgm:t>
        <a:bodyPr/>
        <a:lstStyle/>
        <a:p>
          <a:endParaRPr lang="en-IN"/>
        </a:p>
      </dgm:t>
    </dgm:pt>
    <dgm:pt modelId="{0AFE384D-61C1-450C-8475-56E8F17A7974}" type="sibTrans" cxnId="{3FDF075F-9B17-4588-AF33-1BA5414B370B}">
      <dgm:prSet/>
      <dgm:spPr/>
      <dgm:t>
        <a:bodyPr/>
        <a:lstStyle/>
        <a:p>
          <a:endParaRPr lang="en-IN"/>
        </a:p>
      </dgm:t>
    </dgm:pt>
    <dgm:pt modelId="{32B0BBEC-3F63-44EA-8A58-3A4217DD420A}">
      <dgm:prSet custT="1"/>
      <dgm:spPr/>
      <dgm:t>
        <a:bodyPr/>
        <a:lstStyle/>
        <a:p>
          <a:pPr algn="just"/>
          <a:r>
            <a:rPr lang="en-IN" sz="1800" b="0" dirty="0">
              <a:latin typeface="Arial" panose="020B0604020202020204" pitchFamily="34" charset="0"/>
              <a:cs typeface="Arial" panose="020B0604020202020204" pitchFamily="34" charset="0"/>
            </a:rPr>
            <a:t>Translation</a:t>
          </a:r>
          <a:endParaRPr lang="en-US" sz="1800" b="0" dirty="0">
            <a:latin typeface="Arial" panose="020B0604020202020204" pitchFamily="34" charset="0"/>
            <a:cs typeface="Arial" panose="020B0604020202020204" pitchFamily="34" charset="0"/>
          </a:endParaRPr>
        </a:p>
      </dgm:t>
    </dgm:pt>
    <dgm:pt modelId="{34094658-F98E-4F8A-8E73-B4E5DC88A443}" type="parTrans" cxnId="{E7566758-F488-4756-B260-71AB356483EE}">
      <dgm:prSet/>
      <dgm:spPr/>
      <dgm:t>
        <a:bodyPr/>
        <a:lstStyle/>
        <a:p>
          <a:endParaRPr lang="en-IN"/>
        </a:p>
      </dgm:t>
    </dgm:pt>
    <dgm:pt modelId="{06133042-2264-42D2-A575-1363605A8E1B}" type="sibTrans" cxnId="{E7566758-F488-4756-B260-71AB356483EE}">
      <dgm:prSet/>
      <dgm:spPr/>
      <dgm:t>
        <a:bodyPr/>
        <a:lstStyle/>
        <a:p>
          <a:endParaRPr lang="en-IN"/>
        </a:p>
      </dgm:t>
    </dgm:pt>
    <dgm:pt modelId="{0707C1DA-6B85-4F66-A236-FEF8790BCB85}">
      <dgm:prSet custT="1"/>
      <dgm:spPr/>
      <dgm:t>
        <a:bodyPr/>
        <a:lstStyle/>
        <a:p>
          <a:pPr algn="just"/>
          <a:r>
            <a:rPr lang="en-IN" sz="1800" b="0" dirty="0">
              <a:latin typeface="Arial" panose="020B0604020202020204" pitchFamily="34" charset="0"/>
              <a:cs typeface="Arial" panose="020B0604020202020204" pitchFamily="34" charset="0"/>
            </a:rPr>
            <a:t>15 States </a:t>
          </a:r>
        </a:p>
        <a:p>
          <a:pPr algn="just"/>
          <a:endParaRPr lang="en-US" sz="1800" b="0" dirty="0">
            <a:latin typeface="Arial" panose="020B0604020202020204" pitchFamily="34" charset="0"/>
            <a:cs typeface="Arial" panose="020B0604020202020204" pitchFamily="34" charset="0"/>
          </a:endParaRPr>
        </a:p>
      </dgm:t>
    </dgm:pt>
    <dgm:pt modelId="{77776D45-A593-486B-9483-4ACDB3A6A7DB}" type="parTrans" cxnId="{743C9E93-1CB5-436F-8D07-F0FA39AF292D}">
      <dgm:prSet/>
      <dgm:spPr/>
      <dgm:t>
        <a:bodyPr/>
        <a:lstStyle/>
        <a:p>
          <a:endParaRPr lang="en-IN"/>
        </a:p>
      </dgm:t>
    </dgm:pt>
    <dgm:pt modelId="{7B1D4909-8D9B-4DDE-AE26-F465E7D13AC4}" type="sibTrans" cxnId="{743C9E93-1CB5-436F-8D07-F0FA39AF292D}">
      <dgm:prSet/>
      <dgm:spPr/>
      <dgm:t>
        <a:bodyPr/>
        <a:lstStyle/>
        <a:p>
          <a:endParaRPr lang="en-IN"/>
        </a:p>
      </dgm:t>
    </dgm:pt>
    <dgm:pt modelId="{747CE60D-4E78-44C8-8DD4-7D1CCA771B1B}" type="pres">
      <dgm:prSet presAssocID="{C5CEE77E-2FAC-4916-9CDB-B4399C02B11C}" presName="vert0" presStyleCnt="0">
        <dgm:presLayoutVars>
          <dgm:dir/>
          <dgm:animOne val="branch"/>
          <dgm:animLvl val="lvl"/>
        </dgm:presLayoutVars>
      </dgm:prSet>
      <dgm:spPr/>
    </dgm:pt>
    <dgm:pt modelId="{0151F975-C795-433E-AA9F-25CBF182E2FE}" type="pres">
      <dgm:prSet presAssocID="{E4C0BD1A-CF3C-4A31-8BFE-85A86808DD87}" presName="thickLine" presStyleLbl="alignNode1" presStyleIdx="0" presStyleCnt="7"/>
      <dgm:spPr/>
    </dgm:pt>
    <dgm:pt modelId="{2C19D002-1737-4A35-88A4-ACC2E94A12A8}" type="pres">
      <dgm:prSet presAssocID="{E4C0BD1A-CF3C-4A31-8BFE-85A86808DD87}" presName="horz1" presStyleCnt="0"/>
      <dgm:spPr/>
    </dgm:pt>
    <dgm:pt modelId="{A1CB6ECC-8B93-4AD8-8ADA-BF50AB037104}" type="pres">
      <dgm:prSet presAssocID="{E4C0BD1A-CF3C-4A31-8BFE-85A86808DD87}" presName="tx1" presStyleLbl="revTx" presStyleIdx="0" presStyleCnt="7"/>
      <dgm:spPr/>
    </dgm:pt>
    <dgm:pt modelId="{D82877AC-B0C7-4632-BB43-54835B4650FE}" type="pres">
      <dgm:prSet presAssocID="{E4C0BD1A-CF3C-4A31-8BFE-85A86808DD87}" presName="vert1" presStyleCnt="0"/>
      <dgm:spPr/>
    </dgm:pt>
    <dgm:pt modelId="{FCD04750-EC30-45E3-AEEC-9CA810EFDCA1}" type="pres">
      <dgm:prSet presAssocID="{65AE7730-02BE-4E1C-AD27-2C53CCFDF449}" presName="thickLine" presStyleLbl="alignNode1" presStyleIdx="1" presStyleCnt="7"/>
      <dgm:spPr/>
    </dgm:pt>
    <dgm:pt modelId="{F0BD98AE-B41F-45CF-9936-ACF1B438EBDE}" type="pres">
      <dgm:prSet presAssocID="{65AE7730-02BE-4E1C-AD27-2C53CCFDF449}" presName="horz1" presStyleCnt="0"/>
      <dgm:spPr/>
    </dgm:pt>
    <dgm:pt modelId="{17E2D288-306B-40C4-94D1-B27925C83E48}" type="pres">
      <dgm:prSet presAssocID="{65AE7730-02BE-4E1C-AD27-2C53CCFDF449}" presName="tx1" presStyleLbl="revTx" presStyleIdx="1" presStyleCnt="7"/>
      <dgm:spPr/>
    </dgm:pt>
    <dgm:pt modelId="{92012D43-B0AA-4F2D-8241-1210EA1FA40D}" type="pres">
      <dgm:prSet presAssocID="{65AE7730-02BE-4E1C-AD27-2C53CCFDF449}" presName="vert1" presStyleCnt="0"/>
      <dgm:spPr/>
    </dgm:pt>
    <dgm:pt modelId="{22794C74-7BE3-4CC4-AFCF-3ACE31EA963C}" type="pres">
      <dgm:prSet presAssocID="{521D7F5E-0820-4668-9A2F-88990434B733}" presName="thickLine" presStyleLbl="alignNode1" presStyleIdx="2" presStyleCnt="7"/>
      <dgm:spPr/>
    </dgm:pt>
    <dgm:pt modelId="{4AC853E7-9E56-427E-96C5-5B91B826E386}" type="pres">
      <dgm:prSet presAssocID="{521D7F5E-0820-4668-9A2F-88990434B733}" presName="horz1" presStyleCnt="0"/>
      <dgm:spPr/>
    </dgm:pt>
    <dgm:pt modelId="{87128B3A-C83B-466F-B7E0-14C5622642E9}" type="pres">
      <dgm:prSet presAssocID="{521D7F5E-0820-4668-9A2F-88990434B733}" presName="tx1" presStyleLbl="revTx" presStyleIdx="2" presStyleCnt="7"/>
      <dgm:spPr/>
    </dgm:pt>
    <dgm:pt modelId="{2BD85835-207E-46AA-942D-2BFDE10534A7}" type="pres">
      <dgm:prSet presAssocID="{521D7F5E-0820-4668-9A2F-88990434B733}" presName="vert1" presStyleCnt="0"/>
      <dgm:spPr/>
    </dgm:pt>
    <dgm:pt modelId="{E5E10E09-217F-4625-9523-8F97C23CF707}" type="pres">
      <dgm:prSet presAssocID="{E9B755AE-743D-44F4-B620-BC8CE5B25471}" presName="thickLine" presStyleLbl="alignNode1" presStyleIdx="3" presStyleCnt="7"/>
      <dgm:spPr/>
    </dgm:pt>
    <dgm:pt modelId="{C6319CA0-64B8-4A83-B256-6945073743B6}" type="pres">
      <dgm:prSet presAssocID="{E9B755AE-743D-44F4-B620-BC8CE5B25471}" presName="horz1" presStyleCnt="0"/>
      <dgm:spPr/>
    </dgm:pt>
    <dgm:pt modelId="{2D029595-9C4D-4836-818A-9215689F2251}" type="pres">
      <dgm:prSet presAssocID="{E9B755AE-743D-44F4-B620-BC8CE5B25471}" presName="tx1" presStyleLbl="revTx" presStyleIdx="3" presStyleCnt="7"/>
      <dgm:spPr/>
    </dgm:pt>
    <dgm:pt modelId="{A024A0A1-C0FA-4940-A133-14CBD411362A}" type="pres">
      <dgm:prSet presAssocID="{E9B755AE-743D-44F4-B620-BC8CE5B25471}" presName="vert1" presStyleCnt="0"/>
      <dgm:spPr/>
    </dgm:pt>
    <dgm:pt modelId="{C07D79FD-500B-4C4E-AEA2-746D9F299D99}" type="pres">
      <dgm:prSet presAssocID="{A98E3BF1-202C-4B0D-89C1-FB26F9FA8155}" presName="thickLine" presStyleLbl="alignNode1" presStyleIdx="4" presStyleCnt="7"/>
      <dgm:spPr/>
    </dgm:pt>
    <dgm:pt modelId="{6D3A7717-50FC-4C55-B669-2137B2C9FF90}" type="pres">
      <dgm:prSet presAssocID="{A98E3BF1-202C-4B0D-89C1-FB26F9FA8155}" presName="horz1" presStyleCnt="0"/>
      <dgm:spPr/>
    </dgm:pt>
    <dgm:pt modelId="{665851E3-6A67-4D91-8608-F42DD24F9383}" type="pres">
      <dgm:prSet presAssocID="{A98E3BF1-202C-4B0D-89C1-FB26F9FA8155}" presName="tx1" presStyleLbl="revTx" presStyleIdx="4" presStyleCnt="7"/>
      <dgm:spPr/>
    </dgm:pt>
    <dgm:pt modelId="{B09B376F-0D78-4D75-846F-3D55C689465C}" type="pres">
      <dgm:prSet presAssocID="{A98E3BF1-202C-4B0D-89C1-FB26F9FA8155}" presName="vert1" presStyleCnt="0"/>
      <dgm:spPr/>
    </dgm:pt>
    <dgm:pt modelId="{DFC9938A-7AA9-46B7-94F8-FDF00D47C442}" type="pres">
      <dgm:prSet presAssocID="{32B0BBEC-3F63-44EA-8A58-3A4217DD420A}" presName="thickLine" presStyleLbl="alignNode1" presStyleIdx="5" presStyleCnt="7"/>
      <dgm:spPr/>
    </dgm:pt>
    <dgm:pt modelId="{55E1345A-1377-4E86-B793-6B07A600A7F9}" type="pres">
      <dgm:prSet presAssocID="{32B0BBEC-3F63-44EA-8A58-3A4217DD420A}" presName="horz1" presStyleCnt="0"/>
      <dgm:spPr/>
    </dgm:pt>
    <dgm:pt modelId="{4045B112-84DA-4F44-A2DA-34BF867590BD}" type="pres">
      <dgm:prSet presAssocID="{32B0BBEC-3F63-44EA-8A58-3A4217DD420A}" presName="tx1" presStyleLbl="revTx" presStyleIdx="5" presStyleCnt="7"/>
      <dgm:spPr/>
    </dgm:pt>
    <dgm:pt modelId="{6EF7735F-AB23-48AF-B8D9-C24F2F5FB87F}" type="pres">
      <dgm:prSet presAssocID="{32B0BBEC-3F63-44EA-8A58-3A4217DD420A}" presName="vert1" presStyleCnt="0"/>
      <dgm:spPr/>
    </dgm:pt>
    <dgm:pt modelId="{E7AA7B4C-C199-42E1-A663-EAEBAEFD6708}" type="pres">
      <dgm:prSet presAssocID="{0707C1DA-6B85-4F66-A236-FEF8790BCB85}" presName="thickLine" presStyleLbl="alignNode1" presStyleIdx="6" presStyleCnt="7"/>
      <dgm:spPr/>
    </dgm:pt>
    <dgm:pt modelId="{BAB4FCC2-F146-448E-9236-FF0ACC8E6267}" type="pres">
      <dgm:prSet presAssocID="{0707C1DA-6B85-4F66-A236-FEF8790BCB85}" presName="horz1" presStyleCnt="0"/>
      <dgm:spPr/>
    </dgm:pt>
    <dgm:pt modelId="{7972E246-6FE2-496E-AB0B-DBBA7FEECF74}" type="pres">
      <dgm:prSet presAssocID="{0707C1DA-6B85-4F66-A236-FEF8790BCB85}" presName="tx1" presStyleLbl="revTx" presStyleIdx="6" presStyleCnt="7"/>
      <dgm:spPr/>
    </dgm:pt>
    <dgm:pt modelId="{8815C3C7-EAD2-48EC-84B1-C8E9B1FA66C6}" type="pres">
      <dgm:prSet presAssocID="{0707C1DA-6B85-4F66-A236-FEF8790BCB85}" presName="vert1" presStyleCnt="0"/>
      <dgm:spPr/>
    </dgm:pt>
  </dgm:ptLst>
  <dgm:cxnLst>
    <dgm:cxn modelId="{A982910F-202A-4E80-8F04-B8AE81F0FA65}" srcId="{C5CEE77E-2FAC-4916-9CDB-B4399C02B11C}" destId="{521D7F5E-0820-4668-9A2F-88990434B733}" srcOrd="2" destOrd="0" parTransId="{4001FA8E-6798-4100-9FFD-90790EAF6153}" sibTransId="{8454FCC3-2E5B-47F3-A18E-3B98EE04094E}"/>
    <dgm:cxn modelId="{7902DA2D-905B-4B4F-A22F-C245ECE2607A}" type="presOf" srcId="{C5CEE77E-2FAC-4916-9CDB-B4399C02B11C}" destId="{747CE60D-4E78-44C8-8DD4-7D1CCA771B1B}" srcOrd="0" destOrd="0" presId="urn:microsoft.com/office/officeart/2008/layout/LinedList"/>
    <dgm:cxn modelId="{634DB238-E5B9-42C4-AC99-BF2414987B32}" type="presOf" srcId="{A98E3BF1-202C-4B0D-89C1-FB26F9FA8155}" destId="{665851E3-6A67-4D91-8608-F42DD24F9383}" srcOrd="0" destOrd="0" presId="urn:microsoft.com/office/officeart/2008/layout/LinedList"/>
    <dgm:cxn modelId="{B592AB3A-2AFD-456F-A3C6-CD58D10412A0}" type="presOf" srcId="{E9B755AE-743D-44F4-B620-BC8CE5B25471}" destId="{2D029595-9C4D-4836-818A-9215689F2251}" srcOrd="0" destOrd="0" presId="urn:microsoft.com/office/officeart/2008/layout/LinedList"/>
    <dgm:cxn modelId="{F2893B5B-7E03-4F5A-A758-235896381013}" srcId="{C5CEE77E-2FAC-4916-9CDB-B4399C02B11C}" destId="{65AE7730-02BE-4E1C-AD27-2C53CCFDF449}" srcOrd="1" destOrd="0" parTransId="{9AAB303C-726D-4A3D-B127-7174068BAEC5}" sibTransId="{1E611666-C528-4215-A371-0D6810C1439A}"/>
    <dgm:cxn modelId="{3FDF075F-9B17-4588-AF33-1BA5414B370B}" srcId="{C5CEE77E-2FAC-4916-9CDB-B4399C02B11C}" destId="{A98E3BF1-202C-4B0D-89C1-FB26F9FA8155}" srcOrd="4" destOrd="0" parTransId="{81A06452-B3F1-4122-B285-7B5FC27DA3B9}" sibTransId="{0AFE384D-61C1-450C-8475-56E8F17A7974}"/>
    <dgm:cxn modelId="{7A96174C-9C7C-48DB-A542-2FD532462A18}" type="presOf" srcId="{E4C0BD1A-CF3C-4A31-8BFE-85A86808DD87}" destId="{A1CB6ECC-8B93-4AD8-8ADA-BF50AB037104}" srcOrd="0" destOrd="0" presId="urn:microsoft.com/office/officeart/2008/layout/LinedList"/>
    <dgm:cxn modelId="{E7566758-F488-4756-B260-71AB356483EE}" srcId="{C5CEE77E-2FAC-4916-9CDB-B4399C02B11C}" destId="{32B0BBEC-3F63-44EA-8A58-3A4217DD420A}" srcOrd="5" destOrd="0" parTransId="{34094658-F98E-4F8A-8E73-B4E5DC88A443}" sibTransId="{06133042-2264-42D2-A575-1363605A8E1B}"/>
    <dgm:cxn modelId="{A82A2D7C-7717-44CF-A759-C5DBBD2C17C2}" type="presOf" srcId="{0707C1DA-6B85-4F66-A236-FEF8790BCB85}" destId="{7972E246-6FE2-496E-AB0B-DBBA7FEECF74}" srcOrd="0" destOrd="0" presId="urn:microsoft.com/office/officeart/2008/layout/LinedList"/>
    <dgm:cxn modelId="{DB606A7F-FFB7-48FA-B2AE-D3AFEF781FF4}" type="presOf" srcId="{65AE7730-02BE-4E1C-AD27-2C53CCFDF449}" destId="{17E2D288-306B-40C4-94D1-B27925C83E48}" srcOrd="0" destOrd="0" presId="urn:microsoft.com/office/officeart/2008/layout/LinedList"/>
    <dgm:cxn modelId="{743C9E93-1CB5-436F-8D07-F0FA39AF292D}" srcId="{C5CEE77E-2FAC-4916-9CDB-B4399C02B11C}" destId="{0707C1DA-6B85-4F66-A236-FEF8790BCB85}" srcOrd="6" destOrd="0" parTransId="{77776D45-A593-486B-9483-4ACDB3A6A7DB}" sibTransId="{7B1D4909-8D9B-4DDE-AE26-F465E7D13AC4}"/>
    <dgm:cxn modelId="{A2534DBA-8B8C-46D8-BB26-000B2E6DCF7B}" srcId="{C5CEE77E-2FAC-4916-9CDB-B4399C02B11C}" destId="{E4C0BD1A-CF3C-4A31-8BFE-85A86808DD87}" srcOrd="0" destOrd="0" parTransId="{E4B5AC91-1678-4F18-BDCA-53D9E8DBA7B3}" sibTransId="{546A357F-9789-407C-AE8F-1A5CAAD4C032}"/>
    <dgm:cxn modelId="{D78908E0-ED7B-43E4-8F67-73420BAC32BC}" type="presOf" srcId="{521D7F5E-0820-4668-9A2F-88990434B733}" destId="{87128B3A-C83B-466F-B7E0-14C5622642E9}" srcOrd="0" destOrd="0" presId="urn:microsoft.com/office/officeart/2008/layout/LinedList"/>
    <dgm:cxn modelId="{FC710AE5-FA4D-4CF9-B861-7FF2A8AD1C9B}" type="presOf" srcId="{32B0BBEC-3F63-44EA-8A58-3A4217DD420A}" destId="{4045B112-84DA-4F44-A2DA-34BF867590BD}" srcOrd="0" destOrd="0" presId="urn:microsoft.com/office/officeart/2008/layout/LinedList"/>
    <dgm:cxn modelId="{42E309FA-E0A5-47CE-A512-270A7AE33349}" srcId="{C5CEE77E-2FAC-4916-9CDB-B4399C02B11C}" destId="{E9B755AE-743D-44F4-B620-BC8CE5B25471}" srcOrd="3" destOrd="0" parTransId="{6519A63A-0D12-4A43-BB4C-757B73DFFFB1}" sibTransId="{F682D9AB-FD68-47AE-A765-9941F1F96B48}"/>
    <dgm:cxn modelId="{D4C9CD7C-4CC4-40BD-955A-7FFF3C9FB7E0}" type="presParOf" srcId="{747CE60D-4E78-44C8-8DD4-7D1CCA771B1B}" destId="{0151F975-C795-433E-AA9F-25CBF182E2FE}" srcOrd="0" destOrd="0" presId="urn:microsoft.com/office/officeart/2008/layout/LinedList"/>
    <dgm:cxn modelId="{640B470E-B728-408E-AE33-4D4AF9FB39C8}" type="presParOf" srcId="{747CE60D-4E78-44C8-8DD4-7D1CCA771B1B}" destId="{2C19D002-1737-4A35-88A4-ACC2E94A12A8}" srcOrd="1" destOrd="0" presId="urn:microsoft.com/office/officeart/2008/layout/LinedList"/>
    <dgm:cxn modelId="{9F7B4B77-3A07-49BF-A571-3707934DA350}" type="presParOf" srcId="{2C19D002-1737-4A35-88A4-ACC2E94A12A8}" destId="{A1CB6ECC-8B93-4AD8-8ADA-BF50AB037104}" srcOrd="0" destOrd="0" presId="urn:microsoft.com/office/officeart/2008/layout/LinedList"/>
    <dgm:cxn modelId="{1A58FBA7-03F1-4ED7-A654-E66D4420C00C}" type="presParOf" srcId="{2C19D002-1737-4A35-88A4-ACC2E94A12A8}" destId="{D82877AC-B0C7-4632-BB43-54835B4650FE}" srcOrd="1" destOrd="0" presId="urn:microsoft.com/office/officeart/2008/layout/LinedList"/>
    <dgm:cxn modelId="{B1F817EB-73FC-47C7-8F4F-F611BD14E3E9}" type="presParOf" srcId="{747CE60D-4E78-44C8-8DD4-7D1CCA771B1B}" destId="{FCD04750-EC30-45E3-AEEC-9CA810EFDCA1}" srcOrd="2" destOrd="0" presId="urn:microsoft.com/office/officeart/2008/layout/LinedList"/>
    <dgm:cxn modelId="{7808DDD1-5B95-440A-9949-0D0FC956355B}" type="presParOf" srcId="{747CE60D-4E78-44C8-8DD4-7D1CCA771B1B}" destId="{F0BD98AE-B41F-45CF-9936-ACF1B438EBDE}" srcOrd="3" destOrd="0" presId="urn:microsoft.com/office/officeart/2008/layout/LinedList"/>
    <dgm:cxn modelId="{3A55353B-FA90-4AFB-B9A3-62E3AEC7E19C}" type="presParOf" srcId="{F0BD98AE-B41F-45CF-9936-ACF1B438EBDE}" destId="{17E2D288-306B-40C4-94D1-B27925C83E48}" srcOrd="0" destOrd="0" presId="urn:microsoft.com/office/officeart/2008/layout/LinedList"/>
    <dgm:cxn modelId="{AEF08753-300B-4C93-B057-EDCFBE3C026F}" type="presParOf" srcId="{F0BD98AE-B41F-45CF-9936-ACF1B438EBDE}" destId="{92012D43-B0AA-4F2D-8241-1210EA1FA40D}" srcOrd="1" destOrd="0" presId="urn:microsoft.com/office/officeart/2008/layout/LinedList"/>
    <dgm:cxn modelId="{6037C5BD-600A-49F5-ABA1-9F4DEC67E639}" type="presParOf" srcId="{747CE60D-4E78-44C8-8DD4-7D1CCA771B1B}" destId="{22794C74-7BE3-4CC4-AFCF-3ACE31EA963C}" srcOrd="4" destOrd="0" presId="urn:microsoft.com/office/officeart/2008/layout/LinedList"/>
    <dgm:cxn modelId="{5BA93790-3E3C-48F0-AC9C-A7BCA386A493}" type="presParOf" srcId="{747CE60D-4E78-44C8-8DD4-7D1CCA771B1B}" destId="{4AC853E7-9E56-427E-96C5-5B91B826E386}" srcOrd="5" destOrd="0" presId="urn:microsoft.com/office/officeart/2008/layout/LinedList"/>
    <dgm:cxn modelId="{53F9ACF7-D906-487A-BB21-ED8E0D0F65C9}" type="presParOf" srcId="{4AC853E7-9E56-427E-96C5-5B91B826E386}" destId="{87128B3A-C83B-466F-B7E0-14C5622642E9}" srcOrd="0" destOrd="0" presId="urn:microsoft.com/office/officeart/2008/layout/LinedList"/>
    <dgm:cxn modelId="{A4DCB240-A296-400C-A3E0-071BFC60CC41}" type="presParOf" srcId="{4AC853E7-9E56-427E-96C5-5B91B826E386}" destId="{2BD85835-207E-46AA-942D-2BFDE10534A7}" srcOrd="1" destOrd="0" presId="urn:microsoft.com/office/officeart/2008/layout/LinedList"/>
    <dgm:cxn modelId="{D1C259B1-C332-464C-B0AB-E457595FE913}" type="presParOf" srcId="{747CE60D-4E78-44C8-8DD4-7D1CCA771B1B}" destId="{E5E10E09-217F-4625-9523-8F97C23CF707}" srcOrd="6" destOrd="0" presId="urn:microsoft.com/office/officeart/2008/layout/LinedList"/>
    <dgm:cxn modelId="{C5B39D32-FFAD-4C0E-942F-AE425AF36678}" type="presParOf" srcId="{747CE60D-4E78-44C8-8DD4-7D1CCA771B1B}" destId="{C6319CA0-64B8-4A83-B256-6945073743B6}" srcOrd="7" destOrd="0" presId="urn:microsoft.com/office/officeart/2008/layout/LinedList"/>
    <dgm:cxn modelId="{01D7A717-CB9C-45FF-9169-73041F19429E}" type="presParOf" srcId="{C6319CA0-64B8-4A83-B256-6945073743B6}" destId="{2D029595-9C4D-4836-818A-9215689F2251}" srcOrd="0" destOrd="0" presId="urn:microsoft.com/office/officeart/2008/layout/LinedList"/>
    <dgm:cxn modelId="{120DA3FB-0A06-4D5B-AE9D-04B593862AB4}" type="presParOf" srcId="{C6319CA0-64B8-4A83-B256-6945073743B6}" destId="{A024A0A1-C0FA-4940-A133-14CBD411362A}" srcOrd="1" destOrd="0" presId="urn:microsoft.com/office/officeart/2008/layout/LinedList"/>
    <dgm:cxn modelId="{9D41E653-0606-402B-AAB0-2DD8C5D500AD}" type="presParOf" srcId="{747CE60D-4E78-44C8-8DD4-7D1CCA771B1B}" destId="{C07D79FD-500B-4C4E-AEA2-746D9F299D99}" srcOrd="8" destOrd="0" presId="urn:microsoft.com/office/officeart/2008/layout/LinedList"/>
    <dgm:cxn modelId="{DF2A6EBD-FC74-4840-9A2F-63E9DF252FF6}" type="presParOf" srcId="{747CE60D-4E78-44C8-8DD4-7D1CCA771B1B}" destId="{6D3A7717-50FC-4C55-B669-2137B2C9FF90}" srcOrd="9" destOrd="0" presId="urn:microsoft.com/office/officeart/2008/layout/LinedList"/>
    <dgm:cxn modelId="{31C49151-12F2-4DB7-8255-EE73AC844888}" type="presParOf" srcId="{6D3A7717-50FC-4C55-B669-2137B2C9FF90}" destId="{665851E3-6A67-4D91-8608-F42DD24F9383}" srcOrd="0" destOrd="0" presId="urn:microsoft.com/office/officeart/2008/layout/LinedList"/>
    <dgm:cxn modelId="{A08CA77D-2596-40E4-9D98-750B7935B6F2}" type="presParOf" srcId="{6D3A7717-50FC-4C55-B669-2137B2C9FF90}" destId="{B09B376F-0D78-4D75-846F-3D55C689465C}" srcOrd="1" destOrd="0" presId="urn:microsoft.com/office/officeart/2008/layout/LinedList"/>
    <dgm:cxn modelId="{495A7EFB-6756-4EFC-848D-8E8BDC417879}" type="presParOf" srcId="{747CE60D-4E78-44C8-8DD4-7D1CCA771B1B}" destId="{DFC9938A-7AA9-46B7-94F8-FDF00D47C442}" srcOrd="10" destOrd="0" presId="urn:microsoft.com/office/officeart/2008/layout/LinedList"/>
    <dgm:cxn modelId="{7DA98822-AB80-4D6A-9696-31B9228C91C3}" type="presParOf" srcId="{747CE60D-4E78-44C8-8DD4-7D1CCA771B1B}" destId="{55E1345A-1377-4E86-B793-6B07A600A7F9}" srcOrd="11" destOrd="0" presId="urn:microsoft.com/office/officeart/2008/layout/LinedList"/>
    <dgm:cxn modelId="{0DC9F514-3F6E-4510-A535-475EE40725D3}" type="presParOf" srcId="{55E1345A-1377-4E86-B793-6B07A600A7F9}" destId="{4045B112-84DA-4F44-A2DA-34BF867590BD}" srcOrd="0" destOrd="0" presId="urn:microsoft.com/office/officeart/2008/layout/LinedList"/>
    <dgm:cxn modelId="{7508A051-588D-4358-B7FC-8B9B222927C8}" type="presParOf" srcId="{55E1345A-1377-4E86-B793-6B07A600A7F9}" destId="{6EF7735F-AB23-48AF-B8D9-C24F2F5FB87F}" srcOrd="1" destOrd="0" presId="urn:microsoft.com/office/officeart/2008/layout/LinedList"/>
    <dgm:cxn modelId="{F39D39DA-B448-44DE-8486-45B7A5E3174D}" type="presParOf" srcId="{747CE60D-4E78-44C8-8DD4-7D1CCA771B1B}" destId="{E7AA7B4C-C199-42E1-A663-EAEBAEFD6708}" srcOrd="12" destOrd="0" presId="urn:microsoft.com/office/officeart/2008/layout/LinedList"/>
    <dgm:cxn modelId="{3FAA1EE1-7402-4555-8FAE-5B8DD54E604D}" type="presParOf" srcId="{747CE60D-4E78-44C8-8DD4-7D1CCA771B1B}" destId="{BAB4FCC2-F146-448E-9236-FF0ACC8E6267}" srcOrd="13" destOrd="0" presId="urn:microsoft.com/office/officeart/2008/layout/LinedList"/>
    <dgm:cxn modelId="{6ECC1AD9-4C5A-4EE7-BCDF-71E40CE8748F}" type="presParOf" srcId="{BAB4FCC2-F146-448E-9236-FF0ACC8E6267}" destId="{7972E246-6FE2-496E-AB0B-DBBA7FEECF74}" srcOrd="0" destOrd="0" presId="urn:microsoft.com/office/officeart/2008/layout/LinedList"/>
    <dgm:cxn modelId="{172B199F-13FA-47FD-BC05-77EA6F486957}" type="presParOf" srcId="{BAB4FCC2-F146-448E-9236-FF0ACC8E6267}" destId="{8815C3C7-EAD2-48EC-84B1-C8E9B1FA66C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59CA90E-AD55-4885-A774-E11E6E7C1033}"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288F24F1-1ED0-44A9-A878-F84BF447B2C9}">
      <dgm:prSet custT="1"/>
      <dgm:spPr/>
      <dgm:t>
        <a:bodyPr/>
        <a:lstStyle/>
        <a:p>
          <a:r>
            <a:rPr lang="en-IN" sz="2000" b="1" dirty="0">
              <a:latin typeface="Arial" panose="020B0604020202020204" pitchFamily="34" charset="0"/>
              <a:cs typeface="Arial" panose="020B0604020202020204" pitchFamily="34" charset="0"/>
            </a:rPr>
            <a:t>Manufacturing</a:t>
          </a:r>
          <a:r>
            <a:rPr lang="en-IN" sz="2000" dirty="0">
              <a:latin typeface="Arial" panose="020B0604020202020204" pitchFamily="34" charset="0"/>
              <a:cs typeface="Arial" panose="020B0604020202020204" pitchFamily="34" charset="0"/>
            </a:rPr>
            <a:t>: Small Manufacturing units like Automobile, Electrical, Packing, Furniture, Metal Gates &amp; Grills</a:t>
          </a:r>
          <a:endParaRPr lang="en-US" sz="2000" dirty="0">
            <a:latin typeface="Arial" panose="020B0604020202020204" pitchFamily="34" charset="0"/>
            <a:cs typeface="Arial" panose="020B0604020202020204" pitchFamily="34" charset="0"/>
          </a:endParaRPr>
        </a:p>
      </dgm:t>
    </dgm:pt>
    <dgm:pt modelId="{C27DE145-4A0C-4092-A0E3-F75DB6F6F73C}" type="parTrans" cxnId="{F137BDB4-1461-4FD8-B473-F3C7BECCA965}">
      <dgm:prSet/>
      <dgm:spPr/>
      <dgm:t>
        <a:bodyPr/>
        <a:lstStyle/>
        <a:p>
          <a:endParaRPr lang="en-US"/>
        </a:p>
      </dgm:t>
    </dgm:pt>
    <dgm:pt modelId="{C491216A-9615-4E90-ADC8-D9E9B68AB54D}" type="sibTrans" cxnId="{F137BDB4-1461-4FD8-B473-F3C7BECCA965}">
      <dgm:prSet/>
      <dgm:spPr/>
      <dgm:t>
        <a:bodyPr/>
        <a:lstStyle/>
        <a:p>
          <a:endParaRPr lang="en-US"/>
        </a:p>
      </dgm:t>
    </dgm:pt>
    <dgm:pt modelId="{1EE0D1AE-B6FA-45E3-8707-0B27F3F84F0B}">
      <dgm:prSet custT="1"/>
      <dgm:spPr/>
      <dgm:t>
        <a:bodyPr/>
        <a:lstStyle/>
        <a:p>
          <a:r>
            <a:rPr lang="en-IN" sz="2000" b="1" dirty="0">
              <a:latin typeface="Arial" panose="020B0604020202020204" pitchFamily="34" charset="0"/>
              <a:cs typeface="Arial" panose="020B0604020202020204" pitchFamily="34" charset="0"/>
            </a:rPr>
            <a:t>Trading</a:t>
          </a:r>
          <a:r>
            <a:rPr lang="en-IN" sz="2000" dirty="0">
              <a:latin typeface="Arial" panose="020B0604020202020204" pitchFamily="34" charset="0"/>
              <a:cs typeface="Arial" panose="020B0604020202020204" pitchFamily="34" charset="0"/>
            </a:rPr>
            <a:t>: Provision Shopkeepers, Fruits and Vegetable Vendors </a:t>
          </a:r>
          <a:endParaRPr lang="en-US" sz="2000" dirty="0">
            <a:latin typeface="Arial" panose="020B0604020202020204" pitchFamily="34" charset="0"/>
            <a:cs typeface="Arial" panose="020B0604020202020204" pitchFamily="34" charset="0"/>
          </a:endParaRPr>
        </a:p>
      </dgm:t>
    </dgm:pt>
    <dgm:pt modelId="{B2186B7B-5AF7-413E-AF00-86FD98053ECE}" type="parTrans" cxnId="{9503B9F2-0CAA-4754-B9C7-B1603132F792}">
      <dgm:prSet/>
      <dgm:spPr/>
      <dgm:t>
        <a:bodyPr/>
        <a:lstStyle/>
        <a:p>
          <a:endParaRPr lang="en-US"/>
        </a:p>
      </dgm:t>
    </dgm:pt>
    <dgm:pt modelId="{AE4E04CB-9E36-40DD-9518-74064DAE1366}" type="sibTrans" cxnId="{9503B9F2-0CAA-4754-B9C7-B1603132F792}">
      <dgm:prSet/>
      <dgm:spPr/>
      <dgm:t>
        <a:bodyPr/>
        <a:lstStyle/>
        <a:p>
          <a:endParaRPr lang="en-US"/>
        </a:p>
      </dgm:t>
    </dgm:pt>
    <dgm:pt modelId="{36B764E5-42AE-4994-B9E6-27E6BD2A63AF}">
      <dgm:prSet custT="1"/>
      <dgm:spPr/>
      <dgm:t>
        <a:bodyPr/>
        <a:lstStyle/>
        <a:p>
          <a:r>
            <a:rPr lang="en-IN" sz="2000" b="1" dirty="0">
              <a:latin typeface="Arial" panose="020B0604020202020204" pitchFamily="34" charset="0"/>
              <a:cs typeface="Arial" panose="020B0604020202020204" pitchFamily="34" charset="0"/>
            </a:rPr>
            <a:t>Services</a:t>
          </a:r>
          <a:r>
            <a:rPr lang="en-IN" sz="2000" dirty="0">
              <a:latin typeface="Arial" panose="020B0604020202020204" pitchFamily="34" charset="0"/>
              <a:cs typeface="Arial" panose="020B0604020202020204" pitchFamily="34" charset="0"/>
            </a:rPr>
            <a:t>: Salons, Beauty Parlors, Gyms, Tailoring shops, Dry cleaning, Repair shops, Medical shops, Courier agents </a:t>
          </a:r>
          <a:endParaRPr lang="en-US" sz="2000" dirty="0">
            <a:latin typeface="Arial" panose="020B0604020202020204" pitchFamily="34" charset="0"/>
            <a:cs typeface="Arial" panose="020B0604020202020204" pitchFamily="34" charset="0"/>
          </a:endParaRPr>
        </a:p>
      </dgm:t>
    </dgm:pt>
    <dgm:pt modelId="{D2051B18-8C10-4C1D-9910-087021BA28C4}" type="parTrans" cxnId="{18E6CEC4-3E5A-4D2C-97C2-84751FC0A75E}">
      <dgm:prSet/>
      <dgm:spPr/>
      <dgm:t>
        <a:bodyPr/>
        <a:lstStyle/>
        <a:p>
          <a:endParaRPr lang="en-US"/>
        </a:p>
      </dgm:t>
    </dgm:pt>
    <dgm:pt modelId="{BE69DAC5-570A-4020-985E-8199160A11A3}" type="sibTrans" cxnId="{18E6CEC4-3E5A-4D2C-97C2-84751FC0A75E}">
      <dgm:prSet/>
      <dgm:spPr/>
      <dgm:t>
        <a:bodyPr/>
        <a:lstStyle/>
        <a:p>
          <a:endParaRPr lang="en-US"/>
        </a:p>
      </dgm:t>
    </dgm:pt>
    <dgm:pt modelId="{72F5CBE2-F474-4F24-BAD2-9558A50E7205}">
      <dgm:prSet custT="1"/>
      <dgm:spPr/>
      <dgm:t>
        <a:bodyPr/>
        <a:lstStyle/>
        <a:p>
          <a:r>
            <a:rPr lang="en-IN" sz="2000" b="1" dirty="0">
              <a:latin typeface="Arial" panose="020B0604020202020204" pitchFamily="34" charset="0"/>
              <a:cs typeface="Arial" panose="020B0604020202020204" pitchFamily="34" charset="0"/>
            </a:rPr>
            <a:t>Food Products</a:t>
          </a:r>
          <a:r>
            <a:rPr lang="en-IN" sz="2000" dirty="0">
              <a:latin typeface="Arial" panose="020B0604020202020204" pitchFamily="34" charset="0"/>
              <a:cs typeface="Arial" panose="020B0604020202020204" pitchFamily="34" charset="0"/>
            </a:rPr>
            <a:t>: </a:t>
          </a:r>
          <a:r>
            <a:rPr lang="en-IN" sz="2000" dirty="0" err="1">
              <a:latin typeface="Arial" panose="020B0604020202020204" pitchFamily="34" charset="0"/>
              <a:cs typeface="Arial" panose="020B0604020202020204" pitchFamily="34" charset="0"/>
            </a:rPr>
            <a:t>Papad</a:t>
          </a:r>
          <a:r>
            <a:rPr lang="en-IN" sz="2000" dirty="0">
              <a:latin typeface="Arial" panose="020B0604020202020204" pitchFamily="34" charset="0"/>
              <a:cs typeface="Arial" panose="020B0604020202020204" pitchFamily="34" charset="0"/>
            </a:rPr>
            <a:t> making, Achaar making, Jam/Jelly making, Sweet shops, Food stalls, Catering services </a:t>
          </a:r>
          <a:endParaRPr lang="en-US" sz="2000" dirty="0">
            <a:latin typeface="Arial" panose="020B0604020202020204" pitchFamily="34" charset="0"/>
            <a:cs typeface="Arial" panose="020B0604020202020204" pitchFamily="34" charset="0"/>
          </a:endParaRPr>
        </a:p>
      </dgm:t>
    </dgm:pt>
    <dgm:pt modelId="{5D233E58-83E7-4F80-8AAC-54AC18DDC0A2}" type="parTrans" cxnId="{A62C5FB3-9266-4C6C-B4F3-FD8FFDAA5EBF}">
      <dgm:prSet/>
      <dgm:spPr/>
      <dgm:t>
        <a:bodyPr/>
        <a:lstStyle/>
        <a:p>
          <a:endParaRPr lang="en-US"/>
        </a:p>
      </dgm:t>
    </dgm:pt>
    <dgm:pt modelId="{7329599C-7814-439A-940B-0E7F65533CCE}" type="sibTrans" cxnId="{A62C5FB3-9266-4C6C-B4F3-FD8FFDAA5EBF}">
      <dgm:prSet/>
      <dgm:spPr/>
      <dgm:t>
        <a:bodyPr/>
        <a:lstStyle/>
        <a:p>
          <a:endParaRPr lang="en-US"/>
        </a:p>
      </dgm:t>
    </dgm:pt>
    <dgm:pt modelId="{EEE1D230-B7F6-4095-85B9-B9752F66D1E5}">
      <dgm:prSet custT="1"/>
      <dgm:spPr/>
      <dgm:t>
        <a:bodyPr/>
        <a:lstStyle/>
        <a:p>
          <a:r>
            <a:rPr lang="en-IN" sz="2000" b="1" dirty="0">
              <a:latin typeface="Arial" panose="020B0604020202020204" pitchFamily="34" charset="0"/>
              <a:cs typeface="Arial" panose="020B0604020202020204" pitchFamily="34" charset="0"/>
            </a:rPr>
            <a:t>Agriculture</a:t>
          </a:r>
          <a:r>
            <a:rPr lang="en-IN" sz="2000" dirty="0">
              <a:latin typeface="Arial" panose="020B0604020202020204" pitchFamily="34" charset="0"/>
              <a:cs typeface="Arial" panose="020B0604020202020204" pitchFamily="34" charset="0"/>
            </a:rPr>
            <a:t>: Poultry, Dairy, Beekeeping, Agricultural Produce Preservation </a:t>
          </a:r>
          <a:endParaRPr lang="en-US" sz="2000" dirty="0">
            <a:latin typeface="Arial" panose="020B0604020202020204" pitchFamily="34" charset="0"/>
            <a:cs typeface="Arial" panose="020B0604020202020204" pitchFamily="34" charset="0"/>
          </a:endParaRPr>
        </a:p>
      </dgm:t>
    </dgm:pt>
    <dgm:pt modelId="{3ED8B296-062C-4399-8200-DEC00DEC7EFB}" type="parTrans" cxnId="{09102218-B0BC-49FB-9B1D-0E5A68A6592D}">
      <dgm:prSet/>
      <dgm:spPr/>
      <dgm:t>
        <a:bodyPr/>
        <a:lstStyle/>
        <a:p>
          <a:endParaRPr lang="en-US"/>
        </a:p>
      </dgm:t>
    </dgm:pt>
    <dgm:pt modelId="{6BF7628C-9BBE-4B23-94CB-E0E2DA5CC584}" type="sibTrans" cxnId="{09102218-B0BC-49FB-9B1D-0E5A68A6592D}">
      <dgm:prSet/>
      <dgm:spPr/>
      <dgm:t>
        <a:bodyPr/>
        <a:lstStyle/>
        <a:p>
          <a:endParaRPr lang="en-US"/>
        </a:p>
      </dgm:t>
    </dgm:pt>
    <dgm:pt modelId="{EB4F4E79-60F3-418A-9B28-D7D03C8E68A4}">
      <dgm:prSet custT="1"/>
      <dgm:spPr/>
      <dgm:t>
        <a:bodyPr/>
        <a:lstStyle/>
        <a:p>
          <a:r>
            <a:rPr lang="en-IN" sz="2000" b="1" dirty="0">
              <a:latin typeface="Arial" panose="020B0604020202020204" pitchFamily="34" charset="0"/>
              <a:cs typeface="Arial" panose="020B0604020202020204" pitchFamily="34" charset="0"/>
            </a:rPr>
            <a:t>Transportation</a:t>
          </a:r>
          <a:r>
            <a:rPr lang="en-IN" sz="2000" dirty="0">
              <a:latin typeface="Arial" panose="020B0604020202020204" pitchFamily="34" charset="0"/>
              <a:cs typeface="Arial" panose="020B0604020202020204" pitchFamily="34" charset="0"/>
            </a:rPr>
            <a:t>: Auto Rickshaws, Small Goods Transport Vehicles, 3 Wheelers,                                                                                  e-Rickshaws, Taxis </a:t>
          </a:r>
          <a:endParaRPr lang="en-US" sz="2000" dirty="0">
            <a:latin typeface="Arial" panose="020B0604020202020204" pitchFamily="34" charset="0"/>
            <a:cs typeface="Arial" panose="020B0604020202020204" pitchFamily="34" charset="0"/>
          </a:endParaRPr>
        </a:p>
      </dgm:t>
    </dgm:pt>
    <dgm:pt modelId="{326590E7-5D6A-4E20-A55B-08D0928BF86D}" type="parTrans" cxnId="{ED01A359-23D3-4576-921E-24778BB17AE1}">
      <dgm:prSet/>
      <dgm:spPr/>
      <dgm:t>
        <a:bodyPr/>
        <a:lstStyle/>
        <a:p>
          <a:endParaRPr lang="en-US"/>
        </a:p>
      </dgm:t>
    </dgm:pt>
    <dgm:pt modelId="{8FE5769D-5043-44E3-A6D5-9B64059373D8}" type="sibTrans" cxnId="{ED01A359-23D3-4576-921E-24778BB17AE1}">
      <dgm:prSet/>
      <dgm:spPr/>
      <dgm:t>
        <a:bodyPr/>
        <a:lstStyle/>
        <a:p>
          <a:endParaRPr lang="en-US"/>
        </a:p>
      </dgm:t>
    </dgm:pt>
    <dgm:pt modelId="{CEC189D5-DEE1-41ED-8D4A-2E4A0190A5F9}" type="pres">
      <dgm:prSet presAssocID="{359CA90E-AD55-4885-A774-E11E6E7C1033}" presName="linear" presStyleCnt="0">
        <dgm:presLayoutVars>
          <dgm:animLvl val="lvl"/>
          <dgm:resizeHandles val="exact"/>
        </dgm:presLayoutVars>
      </dgm:prSet>
      <dgm:spPr/>
    </dgm:pt>
    <dgm:pt modelId="{8F5C837A-69B3-4437-A144-8BDF2EA94117}" type="pres">
      <dgm:prSet presAssocID="{288F24F1-1ED0-44A9-A878-F84BF447B2C9}" presName="parentText" presStyleLbl="node1" presStyleIdx="0" presStyleCnt="6">
        <dgm:presLayoutVars>
          <dgm:chMax val="0"/>
          <dgm:bulletEnabled val="1"/>
        </dgm:presLayoutVars>
      </dgm:prSet>
      <dgm:spPr/>
    </dgm:pt>
    <dgm:pt modelId="{86020BAD-E2C9-49EE-92BF-67DFBF2A49EA}" type="pres">
      <dgm:prSet presAssocID="{C491216A-9615-4E90-ADC8-D9E9B68AB54D}" presName="spacer" presStyleCnt="0"/>
      <dgm:spPr/>
    </dgm:pt>
    <dgm:pt modelId="{9D12E4EE-717F-438C-B5D0-E44964ED6A02}" type="pres">
      <dgm:prSet presAssocID="{1EE0D1AE-B6FA-45E3-8707-0B27F3F84F0B}" presName="parentText" presStyleLbl="node1" presStyleIdx="1" presStyleCnt="6">
        <dgm:presLayoutVars>
          <dgm:chMax val="0"/>
          <dgm:bulletEnabled val="1"/>
        </dgm:presLayoutVars>
      </dgm:prSet>
      <dgm:spPr/>
    </dgm:pt>
    <dgm:pt modelId="{347DBF63-E131-4D3C-A3F6-5CCE1A96AEA1}" type="pres">
      <dgm:prSet presAssocID="{AE4E04CB-9E36-40DD-9518-74064DAE1366}" presName="spacer" presStyleCnt="0"/>
      <dgm:spPr/>
    </dgm:pt>
    <dgm:pt modelId="{D588C3B2-6667-4FA4-97D9-3D89CB758887}" type="pres">
      <dgm:prSet presAssocID="{36B764E5-42AE-4994-B9E6-27E6BD2A63AF}" presName="parentText" presStyleLbl="node1" presStyleIdx="2" presStyleCnt="6">
        <dgm:presLayoutVars>
          <dgm:chMax val="0"/>
          <dgm:bulletEnabled val="1"/>
        </dgm:presLayoutVars>
      </dgm:prSet>
      <dgm:spPr/>
    </dgm:pt>
    <dgm:pt modelId="{66B84E05-4B9B-4311-B5E7-F8C4B084E998}" type="pres">
      <dgm:prSet presAssocID="{BE69DAC5-570A-4020-985E-8199160A11A3}" presName="spacer" presStyleCnt="0"/>
      <dgm:spPr/>
    </dgm:pt>
    <dgm:pt modelId="{5BAFAF83-4528-4A48-9BCA-16BACF207EF8}" type="pres">
      <dgm:prSet presAssocID="{72F5CBE2-F474-4F24-BAD2-9558A50E7205}" presName="parentText" presStyleLbl="node1" presStyleIdx="3" presStyleCnt="6">
        <dgm:presLayoutVars>
          <dgm:chMax val="0"/>
          <dgm:bulletEnabled val="1"/>
        </dgm:presLayoutVars>
      </dgm:prSet>
      <dgm:spPr/>
    </dgm:pt>
    <dgm:pt modelId="{7D62A8BA-6B39-4D76-83EF-5FB0408619B0}" type="pres">
      <dgm:prSet presAssocID="{7329599C-7814-439A-940B-0E7F65533CCE}" presName="spacer" presStyleCnt="0"/>
      <dgm:spPr/>
    </dgm:pt>
    <dgm:pt modelId="{7A3BAE56-0C39-4701-A36E-0E2CF67BA506}" type="pres">
      <dgm:prSet presAssocID="{EEE1D230-B7F6-4095-85B9-B9752F66D1E5}" presName="parentText" presStyleLbl="node1" presStyleIdx="4" presStyleCnt="6">
        <dgm:presLayoutVars>
          <dgm:chMax val="0"/>
          <dgm:bulletEnabled val="1"/>
        </dgm:presLayoutVars>
      </dgm:prSet>
      <dgm:spPr/>
    </dgm:pt>
    <dgm:pt modelId="{01186635-3D52-4C34-B7A6-30C3FE22B9D4}" type="pres">
      <dgm:prSet presAssocID="{6BF7628C-9BBE-4B23-94CB-E0E2DA5CC584}" presName="spacer" presStyleCnt="0"/>
      <dgm:spPr/>
    </dgm:pt>
    <dgm:pt modelId="{5EE02AE3-0F86-493E-A70A-9003EFCC6716}" type="pres">
      <dgm:prSet presAssocID="{EB4F4E79-60F3-418A-9B28-D7D03C8E68A4}" presName="parentText" presStyleLbl="node1" presStyleIdx="5" presStyleCnt="6">
        <dgm:presLayoutVars>
          <dgm:chMax val="0"/>
          <dgm:bulletEnabled val="1"/>
        </dgm:presLayoutVars>
      </dgm:prSet>
      <dgm:spPr/>
    </dgm:pt>
  </dgm:ptLst>
  <dgm:cxnLst>
    <dgm:cxn modelId="{09102218-B0BC-49FB-9B1D-0E5A68A6592D}" srcId="{359CA90E-AD55-4885-A774-E11E6E7C1033}" destId="{EEE1D230-B7F6-4095-85B9-B9752F66D1E5}" srcOrd="4" destOrd="0" parTransId="{3ED8B296-062C-4399-8200-DEC00DEC7EFB}" sibTransId="{6BF7628C-9BBE-4B23-94CB-E0E2DA5CC584}"/>
    <dgm:cxn modelId="{3F9F8A48-45BF-48E4-ABB1-1257713F4718}" type="presOf" srcId="{72F5CBE2-F474-4F24-BAD2-9558A50E7205}" destId="{5BAFAF83-4528-4A48-9BCA-16BACF207EF8}" srcOrd="0" destOrd="0" presId="urn:microsoft.com/office/officeart/2005/8/layout/vList2"/>
    <dgm:cxn modelId="{ED01A359-23D3-4576-921E-24778BB17AE1}" srcId="{359CA90E-AD55-4885-A774-E11E6E7C1033}" destId="{EB4F4E79-60F3-418A-9B28-D7D03C8E68A4}" srcOrd="5" destOrd="0" parTransId="{326590E7-5D6A-4E20-A55B-08D0928BF86D}" sibTransId="{8FE5769D-5043-44E3-A6D5-9B64059373D8}"/>
    <dgm:cxn modelId="{B001FE9F-2C8A-4435-833D-783FCB3AB808}" type="presOf" srcId="{36B764E5-42AE-4994-B9E6-27E6BD2A63AF}" destId="{D588C3B2-6667-4FA4-97D9-3D89CB758887}" srcOrd="0" destOrd="0" presId="urn:microsoft.com/office/officeart/2005/8/layout/vList2"/>
    <dgm:cxn modelId="{01725BAF-CC36-4850-976F-A34567809130}" type="presOf" srcId="{EB4F4E79-60F3-418A-9B28-D7D03C8E68A4}" destId="{5EE02AE3-0F86-493E-A70A-9003EFCC6716}" srcOrd="0" destOrd="0" presId="urn:microsoft.com/office/officeart/2005/8/layout/vList2"/>
    <dgm:cxn modelId="{A62C5FB3-9266-4C6C-B4F3-FD8FFDAA5EBF}" srcId="{359CA90E-AD55-4885-A774-E11E6E7C1033}" destId="{72F5CBE2-F474-4F24-BAD2-9558A50E7205}" srcOrd="3" destOrd="0" parTransId="{5D233E58-83E7-4F80-8AAC-54AC18DDC0A2}" sibTransId="{7329599C-7814-439A-940B-0E7F65533CCE}"/>
    <dgm:cxn modelId="{F137BDB4-1461-4FD8-B473-F3C7BECCA965}" srcId="{359CA90E-AD55-4885-A774-E11E6E7C1033}" destId="{288F24F1-1ED0-44A9-A878-F84BF447B2C9}" srcOrd="0" destOrd="0" parTransId="{C27DE145-4A0C-4092-A0E3-F75DB6F6F73C}" sibTransId="{C491216A-9615-4E90-ADC8-D9E9B68AB54D}"/>
    <dgm:cxn modelId="{692EB5B5-3502-4E5D-89FA-F406EAA517B6}" type="presOf" srcId="{1EE0D1AE-B6FA-45E3-8707-0B27F3F84F0B}" destId="{9D12E4EE-717F-438C-B5D0-E44964ED6A02}" srcOrd="0" destOrd="0" presId="urn:microsoft.com/office/officeart/2005/8/layout/vList2"/>
    <dgm:cxn modelId="{18E6CEC4-3E5A-4D2C-97C2-84751FC0A75E}" srcId="{359CA90E-AD55-4885-A774-E11E6E7C1033}" destId="{36B764E5-42AE-4994-B9E6-27E6BD2A63AF}" srcOrd="2" destOrd="0" parTransId="{D2051B18-8C10-4C1D-9910-087021BA28C4}" sibTransId="{BE69DAC5-570A-4020-985E-8199160A11A3}"/>
    <dgm:cxn modelId="{7D1CC3C9-9263-4351-9DBD-152C844EA00F}" type="presOf" srcId="{288F24F1-1ED0-44A9-A878-F84BF447B2C9}" destId="{8F5C837A-69B3-4437-A144-8BDF2EA94117}" srcOrd="0" destOrd="0" presId="urn:microsoft.com/office/officeart/2005/8/layout/vList2"/>
    <dgm:cxn modelId="{9A78F4ED-1ADA-4D49-B94C-0802FB9448E5}" type="presOf" srcId="{EEE1D230-B7F6-4095-85B9-B9752F66D1E5}" destId="{7A3BAE56-0C39-4701-A36E-0E2CF67BA506}" srcOrd="0" destOrd="0" presId="urn:microsoft.com/office/officeart/2005/8/layout/vList2"/>
    <dgm:cxn modelId="{0C9D6CEF-DF1D-436E-902A-436FAD2DBF6B}" type="presOf" srcId="{359CA90E-AD55-4885-A774-E11E6E7C1033}" destId="{CEC189D5-DEE1-41ED-8D4A-2E4A0190A5F9}" srcOrd="0" destOrd="0" presId="urn:microsoft.com/office/officeart/2005/8/layout/vList2"/>
    <dgm:cxn modelId="{9503B9F2-0CAA-4754-B9C7-B1603132F792}" srcId="{359CA90E-AD55-4885-A774-E11E6E7C1033}" destId="{1EE0D1AE-B6FA-45E3-8707-0B27F3F84F0B}" srcOrd="1" destOrd="0" parTransId="{B2186B7B-5AF7-413E-AF00-86FD98053ECE}" sibTransId="{AE4E04CB-9E36-40DD-9518-74064DAE1366}"/>
    <dgm:cxn modelId="{6A430BB7-0745-4D17-BEBE-E32094437A58}" type="presParOf" srcId="{CEC189D5-DEE1-41ED-8D4A-2E4A0190A5F9}" destId="{8F5C837A-69B3-4437-A144-8BDF2EA94117}" srcOrd="0" destOrd="0" presId="urn:microsoft.com/office/officeart/2005/8/layout/vList2"/>
    <dgm:cxn modelId="{8F71DFB1-044E-4F9A-A58E-7B28BD353206}" type="presParOf" srcId="{CEC189D5-DEE1-41ED-8D4A-2E4A0190A5F9}" destId="{86020BAD-E2C9-49EE-92BF-67DFBF2A49EA}" srcOrd="1" destOrd="0" presId="urn:microsoft.com/office/officeart/2005/8/layout/vList2"/>
    <dgm:cxn modelId="{7E4A3757-F10E-4D37-B86C-6D1F62271E26}" type="presParOf" srcId="{CEC189D5-DEE1-41ED-8D4A-2E4A0190A5F9}" destId="{9D12E4EE-717F-438C-B5D0-E44964ED6A02}" srcOrd="2" destOrd="0" presId="urn:microsoft.com/office/officeart/2005/8/layout/vList2"/>
    <dgm:cxn modelId="{B4B8E3F2-6256-4A5B-8D10-F342AF3D8BAF}" type="presParOf" srcId="{CEC189D5-DEE1-41ED-8D4A-2E4A0190A5F9}" destId="{347DBF63-E131-4D3C-A3F6-5CCE1A96AEA1}" srcOrd="3" destOrd="0" presId="urn:microsoft.com/office/officeart/2005/8/layout/vList2"/>
    <dgm:cxn modelId="{DD074B44-145D-4D9F-8430-DA65702AF06B}" type="presParOf" srcId="{CEC189D5-DEE1-41ED-8D4A-2E4A0190A5F9}" destId="{D588C3B2-6667-4FA4-97D9-3D89CB758887}" srcOrd="4" destOrd="0" presId="urn:microsoft.com/office/officeart/2005/8/layout/vList2"/>
    <dgm:cxn modelId="{71B406DF-FEBE-4A1C-81F4-D6046BE03E0C}" type="presParOf" srcId="{CEC189D5-DEE1-41ED-8D4A-2E4A0190A5F9}" destId="{66B84E05-4B9B-4311-B5E7-F8C4B084E998}" srcOrd="5" destOrd="0" presId="urn:microsoft.com/office/officeart/2005/8/layout/vList2"/>
    <dgm:cxn modelId="{2C2DD773-366D-4C1C-BDE4-FA46D88917BA}" type="presParOf" srcId="{CEC189D5-DEE1-41ED-8D4A-2E4A0190A5F9}" destId="{5BAFAF83-4528-4A48-9BCA-16BACF207EF8}" srcOrd="6" destOrd="0" presId="urn:microsoft.com/office/officeart/2005/8/layout/vList2"/>
    <dgm:cxn modelId="{471E5D79-C975-432A-9199-8FDDC275EA40}" type="presParOf" srcId="{CEC189D5-DEE1-41ED-8D4A-2E4A0190A5F9}" destId="{7D62A8BA-6B39-4D76-83EF-5FB0408619B0}" srcOrd="7" destOrd="0" presId="urn:microsoft.com/office/officeart/2005/8/layout/vList2"/>
    <dgm:cxn modelId="{2917EE1C-3380-48C0-BF9D-90B088F8505D}" type="presParOf" srcId="{CEC189D5-DEE1-41ED-8D4A-2E4A0190A5F9}" destId="{7A3BAE56-0C39-4701-A36E-0E2CF67BA506}" srcOrd="8" destOrd="0" presId="urn:microsoft.com/office/officeart/2005/8/layout/vList2"/>
    <dgm:cxn modelId="{0207A42C-D6B3-43AA-9FC9-3DCBE3E4074C}" type="presParOf" srcId="{CEC189D5-DEE1-41ED-8D4A-2E4A0190A5F9}" destId="{01186635-3D52-4C34-B7A6-30C3FE22B9D4}" srcOrd="9" destOrd="0" presId="urn:microsoft.com/office/officeart/2005/8/layout/vList2"/>
    <dgm:cxn modelId="{7B29DEA7-08BC-4E46-B501-E19482762D36}" type="presParOf" srcId="{CEC189D5-DEE1-41ED-8D4A-2E4A0190A5F9}" destId="{5EE02AE3-0F86-493E-A70A-9003EFCC6716}"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AD68A-B7DF-4BEC-8E6F-D7F83DE49D19}">
      <dsp:nvSpPr>
        <dsp:cNvPr id="0" name=""/>
        <dsp:cNvSpPr/>
      </dsp:nvSpPr>
      <dsp:spPr>
        <a:xfrm>
          <a:off x="0" y="5980"/>
          <a:ext cx="9895840" cy="53209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ClrTx/>
            <a:buFont typeface="Arial" panose="020B0604020202020204" pitchFamily="34" charset="0"/>
            <a:buNone/>
          </a:pPr>
          <a:r>
            <a:rPr lang="en-US" sz="2100" kern="1200" dirty="0">
              <a:latin typeface="Aptos Display" panose="020B0004020202020204" pitchFamily="34" charset="0"/>
              <a:cs typeface="Arial" panose="020B0604020202020204" pitchFamily="34" charset="0"/>
            </a:rPr>
            <a:t>Formalization and inclusion</a:t>
          </a:r>
        </a:p>
      </dsp:txBody>
      <dsp:txXfrm>
        <a:off x="25975" y="31955"/>
        <a:ext cx="9843890" cy="480144"/>
      </dsp:txXfrm>
    </dsp:sp>
    <dsp:sp modelId="{5FF45A74-25B0-44EA-AE55-A3168CE1F512}">
      <dsp:nvSpPr>
        <dsp:cNvPr id="0" name=""/>
        <dsp:cNvSpPr/>
      </dsp:nvSpPr>
      <dsp:spPr>
        <a:xfrm>
          <a:off x="0" y="598554"/>
          <a:ext cx="9895840" cy="53209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ClrTx/>
            <a:buFont typeface="Arial" panose="020B0604020202020204" pitchFamily="34" charset="0"/>
            <a:buNone/>
          </a:pPr>
          <a:r>
            <a:rPr lang="en-US" sz="2100" kern="1200" dirty="0">
              <a:latin typeface="Aptos Display" panose="020B0004020202020204" pitchFamily="34" charset="0"/>
              <a:cs typeface="Arial" panose="020B0604020202020204" pitchFamily="34" charset="0"/>
            </a:rPr>
            <a:t>Access to credit</a:t>
          </a:r>
        </a:p>
      </dsp:txBody>
      <dsp:txXfrm>
        <a:off x="25975" y="624529"/>
        <a:ext cx="9843890" cy="480144"/>
      </dsp:txXfrm>
    </dsp:sp>
    <dsp:sp modelId="{B9F0B432-F0E8-46CC-97C9-F56F6E225901}">
      <dsp:nvSpPr>
        <dsp:cNvPr id="0" name=""/>
        <dsp:cNvSpPr/>
      </dsp:nvSpPr>
      <dsp:spPr>
        <a:xfrm>
          <a:off x="0" y="1191128"/>
          <a:ext cx="9895840" cy="53209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ClrTx/>
            <a:buFont typeface="Arial" panose="020B0604020202020204" pitchFamily="34" charset="0"/>
            <a:buNone/>
          </a:pPr>
          <a:r>
            <a:rPr lang="en-US" sz="2100" kern="1200" dirty="0">
              <a:latin typeface="Aptos Display" panose="020B0004020202020204" pitchFamily="34" charset="0"/>
              <a:cs typeface="Arial" panose="020B0604020202020204" pitchFamily="34" charset="0"/>
            </a:rPr>
            <a:t>Access to finance</a:t>
          </a:r>
        </a:p>
      </dsp:txBody>
      <dsp:txXfrm>
        <a:off x="25975" y="1217103"/>
        <a:ext cx="9843890" cy="480144"/>
      </dsp:txXfrm>
    </dsp:sp>
    <dsp:sp modelId="{B9563724-5006-4548-886E-837AC5986E01}">
      <dsp:nvSpPr>
        <dsp:cNvPr id="0" name=""/>
        <dsp:cNvSpPr/>
      </dsp:nvSpPr>
      <dsp:spPr>
        <a:xfrm>
          <a:off x="0" y="1783702"/>
          <a:ext cx="9895840" cy="53209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ClrTx/>
            <a:buFont typeface="Arial" panose="020B0604020202020204" pitchFamily="34" charset="0"/>
            <a:buNone/>
          </a:pPr>
          <a:r>
            <a:rPr lang="en-US" sz="2100" kern="1200" dirty="0">
              <a:latin typeface="Aptos Display" panose="020B0004020202020204" pitchFamily="34" charset="0"/>
              <a:cs typeface="Arial" panose="020B0604020202020204" pitchFamily="34" charset="0"/>
            </a:rPr>
            <a:t>Access to market</a:t>
          </a:r>
        </a:p>
      </dsp:txBody>
      <dsp:txXfrm>
        <a:off x="25975" y="1809677"/>
        <a:ext cx="9843890" cy="480144"/>
      </dsp:txXfrm>
    </dsp:sp>
    <dsp:sp modelId="{64C0198C-D314-4564-94A0-09F39C5E00A3}">
      <dsp:nvSpPr>
        <dsp:cNvPr id="0" name=""/>
        <dsp:cNvSpPr/>
      </dsp:nvSpPr>
      <dsp:spPr>
        <a:xfrm>
          <a:off x="0" y="2376276"/>
          <a:ext cx="9895840" cy="53209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48118">
            <a:lnSpc>
              <a:spcPct val="90000"/>
            </a:lnSpc>
            <a:spcBef>
              <a:spcPct val="0"/>
            </a:spcBef>
            <a:spcAft>
              <a:spcPct val="35000"/>
            </a:spcAft>
            <a:buClrTx/>
            <a:buFont typeface="Arial" panose="020B0604020202020204" pitchFamily="34" charset="0"/>
            <a:buNone/>
          </a:pPr>
          <a:r>
            <a:rPr lang="en-US" sz="2133" kern="1200">
              <a:latin typeface="Aptos Display" panose="020B0004020202020204" pitchFamily="34" charset="0"/>
              <a:ea typeface="+mn-ea"/>
              <a:cs typeface="Arial" panose="020B0604020202020204" pitchFamily="34" charset="0"/>
            </a:rPr>
            <a:t>Access</a:t>
          </a:r>
          <a:r>
            <a:rPr lang="en-US" sz="2200" kern="1200">
              <a:latin typeface="Aptos Display" panose="020B0004020202020204" pitchFamily="34" charset="0"/>
              <a:cs typeface="Arial" panose="020B0604020202020204" pitchFamily="34" charset="0"/>
            </a:rPr>
            <a:t> to technology</a:t>
          </a:r>
          <a:endParaRPr lang="en-US" sz="2200" kern="1200" dirty="0">
            <a:latin typeface="Aptos Display" panose="020B0004020202020204" pitchFamily="34" charset="0"/>
            <a:cs typeface="Arial" panose="020B0604020202020204" pitchFamily="34" charset="0"/>
          </a:endParaRPr>
        </a:p>
      </dsp:txBody>
      <dsp:txXfrm>
        <a:off x="25975" y="2402251"/>
        <a:ext cx="9843890" cy="480144"/>
      </dsp:txXfrm>
    </dsp:sp>
    <dsp:sp modelId="{304D25E9-D66D-45F5-B1CB-1DB1B7B229A4}">
      <dsp:nvSpPr>
        <dsp:cNvPr id="0" name=""/>
        <dsp:cNvSpPr/>
      </dsp:nvSpPr>
      <dsp:spPr>
        <a:xfrm>
          <a:off x="0" y="2968850"/>
          <a:ext cx="9895840" cy="53209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ClrTx/>
            <a:buFont typeface="Arial" panose="020B0604020202020204" pitchFamily="34" charset="0"/>
            <a:buNone/>
          </a:pPr>
          <a:r>
            <a:rPr lang="en-US" sz="2100" kern="1200" dirty="0">
              <a:latin typeface="Aptos Display" panose="020B0004020202020204" pitchFamily="34" charset="0"/>
              <a:cs typeface="Arial" panose="020B0604020202020204" pitchFamily="34" charset="0"/>
            </a:rPr>
            <a:t>Access to digitalization</a:t>
          </a:r>
        </a:p>
      </dsp:txBody>
      <dsp:txXfrm>
        <a:off x="25975" y="2994825"/>
        <a:ext cx="9843890" cy="480144"/>
      </dsp:txXfrm>
    </dsp:sp>
    <dsp:sp modelId="{F9CB92EA-86DC-4DD0-AF6C-0923A6DCE854}">
      <dsp:nvSpPr>
        <dsp:cNvPr id="0" name=""/>
        <dsp:cNvSpPr/>
      </dsp:nvSpPr>
      <dsp:spPr>
        <a:xfrm>
          <a:off x="0" y="3561424"/>
          <a:ext cx="9895840" cy="53209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ClrTx/>
            <a:buFont typeface="Arial" panose="020B0604020202020204" pitchFamily="34" charset="0"/>
            <a:buNone/>
          </a:pPr>
          <a:r>
            <a:rPr lang="en-US" sz="2100" kern="1200" dirty="0">
              <a:latin typeface="Aptos Display" panose="020B0004020202020204" pitchFamily="34" charset="0"/>
              <a:cs typeface="Arial" panose="020B0604020202020204" pitchFamily="34" charset="0"/>
            </a:rPr>
            <a:t>Infrastructural bottlenecks</a:t>
          </a:r>
        </a:p>
      </dsp:txBody>
      <dsp:txXfrm>
        <a:off x="25975" y="3587399"/>
        <a:ext cx="9843890" cy="480144"/>
      </dsp:txXfrm>
    </dsp:sp>
    <dsp:sp modelId="{EDF4E329-BF04-40A2-AAD3-D8CD22198256}">
      <dsp:nvSpPr>
        <dsp:cNvPr id="0" name=""/>
        <dsp:cNvSpPr/>
      </dsp:nvSpPr>
      <dsp:spPr>
        <a:xfrm>
          <a:off x="0" y="4153998"/>
          <a:ext cx="9895840" cy="53209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ClrTx/>
            <a:buFont typeface="Arial" panose="020B0604020202020204" pitchFamily="34" charset="0"/>
            <a:buNone/>
          </a:pPr>
          <a:r>
            <a:rPr lang="en-US" sz="2100" kern="1200" dirty="0">
              <a:latin typeface="Aptos Display" panose="020B0004020202020204" pitchFamily="34" charset="0"/>
              <a:cs typeface="Arial" panose="020B0604020202020204" pitchFamily="34" charset="0"/>
            </a:rPr>
            <a:t>Inadequate skilling/ reskilling </a:t>
          </a:r>
        </a:p>
      </dsp:txBody>
      <dsp:txXfrm>
        <a:off x="25975" y="4179973"/>
        <a:ext cx="9843890" cy="4801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45A74-25B0-44EA-AE55-A3168CE1F512}">
      <dsp:nvSpPr>
        <dsp:cNvPr id="0" name=""/>
        <dsp:cNvSpPr/>
      </dsp:nvSpPr>
      <dsp:spPr>
        <a:xfrm>
          <a:off x="0" y="13977"/>
          <a:ext cx="10756554" cy="973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ClrTx/>
            <a:buFont typeface="Arial" panose="020B0604020202020204" pitchFamily="34" charset="0"/>
            <a:buNone/>
          </a:pPr>
          <a:r>
            <a:rPr lang="en-US" sz="2800" kern="1200" dirty="0">
              <a:latin typeface="Arial" panose="020B0604020202020204" pitchFamily="34" charset="0"/>
              <a:cs typeface="Arial" panose="020B0604020202020204" pitchFamily="34" charset="0"/>
            </a:rPr>
            <a:t>Prof. </a:t>
          </a:r>
          <a:r>
            <a:rPr lang="en-IN" sz="2800" kern="1200" dirty="0">
              <a:latin typeface="Arial" panose="020B0604020202020204" pitchFamily="34" charset="0"/>
              <a:cs typeface="Arial" panose="020B0604020202020204" pitchFamily="34" charset="0"/>
            </a:rPr>
            <a:t>David McClelland </a:t>
          </a:r>
          <a:endParaRPr lang="en-US" sz="2800" kern="1200" dirty="0">
            <a:latin typeface="Arial" panose="020B0604020202020204" pitchFamily="34" charset="0"/>
            <a:cs typeface="Arial" panose="020B0604020202020204" pitchFamily="34" charset="0"/>
          </a:endParaRPr>
        </a:p>
      </dsp:txBody>
      <dsp:txXfrm>
        <a:off x="47519" y="61496"/>
        <a:ext cx="10661516" cy="878402"/>
      </dsp:txXfrm>
    </dsp:sp>
    <dsp:sp modelId="{B9F0B432-F0E8-46CC-97C9-F56F6E225901}">
      <dsp:nvSpPr>
        <dsp:cNvPr id="0" name=""/>
        <dsp:cNvSpPr/>
      </dsp:nvSpPr>
      <dsp:spPr>
        <a:xfrm>
          <a:off x="0" y="1137177"/>
          <a:ext cx="10756554" cy="973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ClrTx/>
            <a:buFont typeface="Arial" panose="020B0604020202020204" pitchFamily="34" charset="0"/>
            <a:buNone/>
          </a:pPr>
          <a:r>
            <a:rPr lang="en-US" sz="2800" kern="1200" dirty="0">
              <a:latin typeface="Arial" panose="020B0604020202020204" pitchFamily="34" charset="0"/>
              <a:cs typeface="Arial" panose="020B0604020202020204" pitchFamily="34" charset="0"/>
            </a:rPr>
            <a:t>Achievement Motivation </a:t>
          </a:r>
        </a:p>
      </dsp:txBody>
      <dsp:txXfrm>
        <a:off x="47519" y="1184696"/>
        <a:ext cx="10661516" cy="878402"/>
      </dsp:txXfrm>
    </dsp:sp>
    <dsp:sp modelId="{C5C5ADDF-E82D-4984-9B80-8E4EB80FF965}">
      <dsp:nvSpPr>
        <dsp:cNvPr id="0" name=""/>
        <dsp:cNvSpPr/>
      </dsp:nvSpPr>
      <dsp:spPr>
        <a:xfrm>
          <a:off x="0" y="2260377"/>
          <a:ext cx="10756554" cy="973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ClrTx/>
            <a:buFont typeface="Arial" panose="020B0604020202020204" pitchFamily="34" charset="0"/>
            <a:buNone/>
          </a:pPr>
          <a:r>
            <a:rPr lang="en-US" sz="2800" kern="1200" dirty="0">
              <a:latin typeface="Arial" panose="020B0604020202020204" pitchFamily="34" charset="0"/>
              <a:cs typeface="Arial" panose="020B0604020202020204" pitchFamily="34" charset="0"/>
            </a:rPr>
            <a:t>Youth of Fishermen Community</a:t>
          </a:r>
        </a:p>
      </dsp:txBody>
      <dsp:txXfrm>
        <a:off x="47519" y="2307896"/>
        <a:ext cx="10661516" cy="878402"/>
      </dsp:txXfrm>
    </dsp:sp>
    <dsp:sp modelId="{B9563724-5006-4548-886E-837AC5986E01}">
      <dsp:nvSpPr>
        <dsp:cNvPr id="0" name=""/>
        <dsp:cNvSpPr/>
      </dsp:nvSpPr>
      <dsp:spPr>
        <a:xfrm>
          <a:off x="0" y="3383577"/>
          <a:ext cx="10756554" cy="973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ClrTx/>
            <a:buFont typeface="Arial" panose="020B0604020202020204" pitchFamily="34" charset="0"/>
            <a:buNone/>
          </a:pPr>
          <a:r>
            <a:rPr lang="en-US" sz="2800" kern="1200" dirty="0">
              <a:latin typeface="Arial" panose="020B0604020202020204" pitchFamily="34" charset="0"/>
              <a:cs typeface="Arial" panose="020B0604020202020204" pitchFamily="34" charset="0"/>
            </a:rPr>
            <a:t>First ever Entrepreneurship Development </a:t>
          </a:r>
          <a:r>
            <a:rPr lang="en-US" sz="2800" kern="1200" dirty="0" err="1">
              <a:latin typeface="Arial" panose="020B0604020202020204" pitchFamily="34" charset="0"/>
              <a:cs typeface="Arial" panose="020B0604020202020204" pitchFamily="34" charset="0"/>
            </a:rPr>
            <a:t>Programme</a:t>
          </a:r>
          <a:endParaRPr lang="en-US" sz="2800" kern="1200" dirty="0">
            <a:latin typeface="Arial" panose="020B0604020202020204" pitchFamily="34" charset="0"/>
            <a:cs typeface="Arial" panose="020B0604020202020204" pitchFamily="34" charset="0"/>
          </a:endParaRPr>
        </a:p>
      </dsp:txBody>
      <dsp:txXfrm>
        <a:off x="47519" y="3431096"/>
        <a:ext cx="10661516" cy="878402"/>
      </dsp:txXfrm>
    </dsp:sp>
    <dsp:sp modelId="{77DD2803-3DDB-4C68-BCBE-B39F584A8205}">
      <dsp:nvSpPr>
        <dsp:cNvPr id="0" name=""/>
        <dsp:cNvSpPr/>
      </dsp:nvSpPr>
      <dsp:spPr>
        <a:xfrm>
          <a:off x="0" y="4506777"/>
          <a:ext cx="10756554" cy="973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ClrTx/>
            <a:buFont typeface="Arial" panose="020B0604020202020204" pitchFamily="34" charset="0"/>
            <a:buNone/>
          </a:pPr>
          <a:r>
            <a:rPr lang="en-US" sz="2800" kern="1200" dirty="0">
              <a:latin typeface="Arial" panose="020B0604020202020204" pitchFamily="34" charset="0"/>
              <a:cs typeface="Arial" panose="020B0604020202020204" pitchFamily="34" charset="0"/>
            </a:rPr>
            <a:t>Vijay Electricals &amp; Raja Cycle Company</a:t>
          </a:r>
        </a:p>
      </dsp:txBody>
      <dsp:txXfrm>
        <a:off x="47519" y="4554296"/>
        <a:ext cx="10661516"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382EF-DCC1-4B0A-90FF-B75DFAC1F9D2}">
      <dsp:nvSpPr>
        <dsp:cNvPr id="0" name=""/>
        <dsp:cNvSpPr/>
      </dsp:nvSpPr>
      <dsp:spPr>
        <a:xfrm>
          <a:off x="0" y="0"/>
          <a:ext cx="5151120" cy="63466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Training</a:t>
          </a:r>
        </a:p>
      </dsp:txBody>
      <dsp:txXfrm>
        <a:off x="1093690" y="0"/>
        <a:ext cx="4057429" cy="634662"/>
      </dsp:txXfrm>
    </dsp:sp>
    <dsp:sp modelId="{045F7B82-2ECA-4F46-A161-F46D5F698449}">
      <dsp:nvSpPr>
        <dsp:cNvPr id="0" name=""/>
        <dsp:cNvSpPr/>
      </dsp:nvSpPr>
      <dsp:spPr>
        <a:xfrm>
          <a:off x="63466" y="63466"/>
          <a:ext cx="1030224" cy="50772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2F1F9A-4645-4B8E-A6D8-40505FD87BD3}">
      <dsp:nvSpPr>
        <dsp:cNvPr id="0" name=""/>
        <dsp:cNvSpPr/>
      </dsp:nvSpPr>
      <dsp:spPr>
        <a:xfrm>
          <a:off x="0" y="714356"/>
          <a:ext cx="5151120" cy="63466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Arial" panose="020B0604020202020204" pitchFamily="34" charset="0"/>
              <a:cs typeface="Arial" panose="020B0604020202020204" pitchFamily="34" charset="0"/>
            </a:rPr>
            <a:t>Research</a:t>
          </a:r>
          <a:endParaRPr lang="en-US" sz="2700" kern="1200" dirty="0">
            <a:latin typeface="Arial" panose="020B0604020202020204" pitchFamily="34" charset="0"/>
            <a:cs typeface="Arial" panose="020B0604020202020204" pitchFamily="34" charset="0"/>
          </a:endParaRPr>
        </a:p>
      </dsp:txBody>
      <dsp:txXfrm>
        <a:off x="1093690" y="714356"/>
        <a:ext cx="4057429" cy="634662"/>
      </dsp:txXfrm>
    </dsp:sp>
    <dsp:sp modelId="{1D1DF0DF-D4BA-4279-AE3A-CFC317819AF4}">
      <dsp:nvSpPr>
        <dsp:cNvPr id="0" name=""/>
        <dsp:cNvSpPr/>
      </dsp:nvSpPr>
      <dsp:spPr>
        <a:xfrm>
          <a:off x="63466" y="761594"/>
          <a:ext cx="1030224" cy="507729"/>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0" b="-50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0FE1FF-578D-40C9-B986-B9487A438CA4}">
      <dsp:nvSpPr>
        <dsp:cNvPr id="0" name=""/>
        <dsp:cNvSpPr/>
      </dsp:nvSpPr>
      <dsp:spPr>
        <a:xfrm>
          <a:off x="0" y="1396257"/>
          <a:ext cx="5151120" cy="63466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Arial" panose="020B0604020202020204" pitchFamily="34" charset="0"/>
              <a:cs typeface="Arial" panose="020B0604020202020204" pitchFamily="34" charset="0"/>
            </a:rPr>
            <a:t>Consultancy</a:t>
          </a:r>
          <a:endParaRPr lang="en-US" sz="2700" kern="1200" dirty="0">
            <a:latin typeface="Arial" panose="020B0604020202020204" pitchFamily="34" charset="0"/>
            <a:cs typeface="Arial" panose="020B0604020202020204" pitchFamily="34" charset="0"/>
          </a:endParaRPr>
        </a:p>
      </dsp:txBody>
      <dsp:txXfrm>
        <a:off x="1093690" y="1396257"/>
        <a:ext cx="4057429" cy="634662"/>
      </dsp:txXfrm>
    </dsp:sp>
    <dsp:sp modelId="{7E4F4995-1006-42B5-9428-F82551A39A20}">
      <dsp:nvSpPr>
        <dsp:cNvPr id="0" name=""/>
        <dsp:cNvSpPr/>
      </dsp:nvSpPr>
      <dsp:spPr>
        <a:xfrm>
          <a:off x="63466" y="1459723"/>
          <a:ext cx="1030224" cy="507729"/>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4000" r="-14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FD5768-C4C4-4A27-AFC7-E16D4C417EE5}">
      <dsp:nvSpPr>
        <dsp:cNvPr id="0" name=""/>
        <dsp:cNvSpPr/>
      </dsp:nvSpPr>
      <dsp:spPr>
        <a:xfrm>
          <a:off x="0" y="2094385"/>
          <a:ext cx="5151120" cy="63466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Arial" panose="020B0604020202020204" pitchFamily="34" charset="0"/>
              <a:cs typeface="Arial" panose="020B0604020202020204" pitchFamily="34" charset="0"/>
            </a:rPr>
            <a:t>Educational </a:t>
          </a:r>
          <a:r>
            <a:rPr lang="en-US" sz="2700" b="0" i="0" kern="1200" dirty="0" err="1">
              <a:latin typeface="Arial" panose="020B0604020202020204" pitchFamily="34" charset="0"/>
              <a:cs typeface="Arial" panose="020B0604020202020204" pitchFamily="34" charset="0"/>
            </a:rPr>
            <a:t>Programmes</a:t>
          </a:r>
          <a:endParaRPr lang="en-US" sz="2700" kern="1200" dirty="0">
            <a:latin typeface="Arial" panose="020B0604020202020204" pitchFamily="34" charset="0"/>
            <a:cs typeface="Arial" panose="020B0604020202020204" pitchFamily="34" charset="0"/>
          </a:endParaRPr>
        </a:p>
      </dsp:txBody>
      <dsp:txXfrm>
        <a:off x="1093690" y="2094385"/>
        <a:ext cx="4057429" cy="634662"/>
      </dsp:txXfrm>
    </dsp:sp>
    <dsp:sp modelId="{86592DFE-0F50-407D-8FDC-CFB911BC0BEF}">
      <dsp:nvSpPr>
        <dsp:cNvPr id="0" name=""/>
        <dsp:cNvSpPr/>
      </dsp:nvSpPr>
      <dsp:spPr>
        <a:xfrm>
          <a:off x="63466" y="2157851"/>
          <a:ext cx="1030224" cy="507729"/>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000" r="-1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CB9419-A493-4596-B3CC-643EB76C8681}">
      <dsp:nvSpPr>
        <dsp:cNvPr id="0" name=""/>
        <dsp:cNvSpPr/>
      </dsp:nvSpPr>
      <dsp:spPr>
        <a:xfrm>
          <a:off x="0" y="2792514"/>
          <a:ext cx="5151120" cy="63466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latin typeface="Arial" panose="020B0604020202020204" pitchFamily="34" charset="0"/>
              <a:cs typeface="Arial" panose="020B0604020202020204" pitchFamily="34" charset="0"/>
            </a:rPr>
            <a:t>Extension</a:t>
          </a:r>
          <a:endParaRPr lang="en-US" sz="2700" kern="1200" dirty="0">
            <a:latin typeface="Arial" panose="020B0604020202020204" pitchFamily="34" charset="0"/>
            <a:cs typeface="Arial" panose="020B0604020202020204" pitchFamily="34" charset="0"/>
          </a:endParaRPr>
        </a:p>
      </dsp:txBody>
      <dsp:txXfrm>
        <a:off x="1093690" y="2792514"/>
        <a:ext cx="4057429" cy="634662"/>
      </dsp:txXfrm>
    </dsp:sp>
    <dsp:sp modelId="{73695DAF-5A03-40F0-BC9C-927CA01F96BA}">
      <dsp:nvSpPr>
        <dsp:cNvPr id="0" name=""/>
        <dsp:cNvSpPr/>
      </dsp:nvSpPr>
      <dsp:spPr>
        <a:xfrm>
          <a:off x="63466" y="2855980"/>
          <a:ext cx="1030224" cy="507729"/>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4000" r="-14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A944A-5824-4CD4-AD22-5A8D1F77C111}">
      <dsp:nvSpPr>
        <dsp:cNvPr id="0" name=""/>
        <dsp:cNvSpPr/>
      </dsp:nvSpPr>
      <dsp:spPr>
        <a:xfrm>
          <a:off x="0" y="3490642"/>
          <a:ext cx="5151120" cy="63466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SEDME</a:t>
          </a:r>
        </a:p>
      </dsp:txBody>
      <dsp:txXfrm>
        <a:off x="1093690" y="3490642"/>
        <a:ext cx="4057429" cy="634662"/>
      </dsp:txXfrm>
    </dsp:sp>
    <dsp:sp modelId="{D9F5CEC2-F83B-4591-A978-9CE6812A01C0}">
      <dsp:nvSpPr>
        <dsp:cNvPr id="0" name=""/>
        <dsp:cNvSpPr/>
      </dsp:nvSpPr>
      <dsp:spPr>
        <a:xfrm>
          <a:off x="63466" y="3554108"/>
          <a:ext cx="1030224" cy="507729"/>
        </a:xfrm>
        <a:prstGeom prst="roundRect">
          <a:avLst>
            <a:gd name="adj" fmla="val 1000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51000" b="-51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095DE6-2971-4649-9B1F-9304632DF048}">
      <dsp:nvSpPr>
        <dsp:cNvPr id="0" name=""/>
        <dsp:cNvSpPr/>
      </dsp:nvSpPr>
      <dsp:spPr>
        <a:xfrm>
          <a:off x="0" y="4188771"/>
          <a:ext cx="5151120" cy="63466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latin typeface="Arial" panose="020B0604020202020204" pitchFamily="34" charset="0"/>
              <a:cs typeface="Arial" panose="020B0604020202020204" pitchFamily="34" charset="0"/>
            </a:rPr>
            <a:t>JIEMS</a:t>
          </a:r>
        </a:p>
      </dsp:txBody>
      <dsp:txXfrm>
        <a:off x="1093690" y="4188771"/>
        <a:ext cx="4057429" cy="634662"/>
      </dsp:txXfrm>
    </dsp:sp>
    <dsp:sp modelId="{A83299B0-CEC8-4FF1-9A52-11B19A4880AD}">
      <dsp:nvSpPr>
        <dsp:cNvPr id="0" name=""/>
        <dsp:cNvSpPr/>
      </dsp:nvSpPr>
      <dsp:spPr>
        <a:xfrm>
          <a:off x="63466" y="4252237"/>
          <a:ext cx="1030224" cy="507729"/>
        </a:xfrm>
        <a:prstGeom prst="roundRect">
          <a:avLst>
            <a:gd name="adj" fmla="val 1000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t="-92000" b="-92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90661-FFE8-42D7-A0CE-50C89C5DD5D4}">
      <dsp:nvSpPr>
        <dsp:cNvPr id="0" name=""/>
        <dsp:cNvSpPr/>
      </dsp:nvSpPr>
      <dsp:spPr>
        <a:xfrm>
          <a:off x="1534051" y="1824384"/>
          <a:ext cx="281299" cy="1608037"/>
        </a:xfrm>
        <a:custGeom>
          <a:avLst/>
          <a:gdLst/>
          <a:ahLst/>
          <a:cxnLst/>
          <a:rect l="0" t="0" r="0" b="0"/>
          <a:pathLst>
            <a:path>
              <a:moveTo>
                <a:pt x="0" y="0"/>
              </a:moveTo>
              <a:lnTo>
                <a:pt x="140649" y="0"/>
              </a:lnTo>
              <a:lnTo>
                <a:pt x="140649" y="1608037"/>
              </a:lnTo>
              <a:lnTo>
                <a:pt x="281299" y="160803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633889" y="2587591"/>
        <a:ext cx="81622" cy="81622"/>
      </dsp:txXfrm>
    </dsp:sp>
    <dsp:sp modelId="{0EA6D160-C55D-4D74-9655-2C7374334C7E}">
      <dsp:nvSpPr>
        <dsp:cNvPr id="0" name=""/>
        <dsp:cNvSpPr/>
      </dsp:nvSpPr>
      <dsp:spPr>
        <a:xfrm>
          <a:off x="1534051" y="1824384"/>
          <a:ext cx="281299" cy="1072025"/>
        </a:xfrm>
        <a:custGeom>
          <a:avLst/>
          <a:gdLst/>
          <a:ahLst/>
          <a:cxnLst/>
          <a:rect l="0" t="0" r="0" b="0"/>
          <a:pathLst>
            <a:path>
              <a:moveTo>
                <a:pt x="0" y="0"/>
              </a:moveTo>
              <a:lnTo>
                <a:pt x="140649" y="0"/>
              </a:lnTo>
              <a:lnTo>
                <a:pt x="140649" y="1072025"/>
              </a:lnTo>
              <a:lnTo>
                <a:pt x="281299" y="107202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646993" y="2332689"/>
        <a:ext cx="55415" cy="55415"/>
      </dsp:txXfrm>
    </dsp:sp>
    <dsp:sp modelId="{20F2F710-1247-4211-A3CE-17E2A4ED93D8}">
      <dsp:nvSpPr>
        <dsp:cNvPr id="0" name=""/>
        <dsp:cNvSpPr/>
      </dsp:nvSpPr>
      <dsp:spPr>
        <a:xfrm>
          <a:off x="1534051" y="1824384"/>
          <a:ext cx="281299" cy="536012"/>
        </a:xfrm>
        <a:custGeom>
          <a:avLst/>
          <a:gdLst/>
          <a:ahLst/>
          <a:cxnLst/>
          <a:rect l="0" t="0" r="0" b="0"/>
          <a:pathLst>
            <a:path>
              <a:moveTo>
                <a:pt x="0" y="0"/>
              </a:moveTo>
              <a:lnTo>
                <a:pt x="140649" y="0"/>
              </a:lnTo>
              <a:lnTo>
                <a:pt x="140649" y="536012"/>
              </a:lnTo>
              <a:lnTo>
                <a:pt x="281299" y="53601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59567" y="2077257"/>
        <a:ext cx="30267" cy="30267"/>
      </dsp:txXfrm>
    </dsp:sp>
    <dsp:sp modelId="{FD264DA2-7013-4628-B828-236008338906}">
      <dsp:nvSpPr>
        <dsp:cNvPr id="0" name=""/>
        <dsp:cNvSpPr/>
      </dsp:nvSpPr>
      <dsp:spPr>
        <a:xfrm>
          <a:off x="1534051" y="1778664"/>
          <a:ext cx="281299" cy="91440"/>
        </a:xfrm>
        <a:custGeom>
          <a:avLst/>
          <a:gdLst/>
          <a:ahLst/>
          <a:cxnLst/>
          <a:rect l="0" t="0" r="0" b="0"/>
          <a:pathLst>
            <a:path>
              <a:moveTo>
                <a:pt x="0" y="45720"/>
              </a:moveTo>
              <a:lnTo>
                <a:pt x="281299" y="45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67668" y="1817352"/>
        <a:ext cx="14064" cy="14064"/>
      </dsp:txXfrm>
    </dsp:sp>
    <dsp:sp modelId="{635E2DA5-58EE-4004-9DB4-40D4C3BE614B}">
      <dsp:nvSpPr>
        <dsp:cNvPr id="0" name=""/>
        <dsp:cNvSpPr/>
      </dsp:nvSpPr>
      <dsp:spPr>
        <a:xfrm>
          <a:off x="1534051" y="1288371"/>
          <a:ext cx="281299" cy="536012"/>
        </a:xfrm>
        <a:custGeom>
          <a:avLst/>
          <a:gdLst/>
          <a:ahLst/>
          <a:cxnLst/>
          <a:rect l="0" t="0" r="0" b="0"/>
          <a:pathLst>
            <a:path>
              <a:moveTo>
                <a:pt x="0" y="536012"/>
              </a:moveTo>
              <a:lnTo>
                <a:pt x="140649" y="536012"/>
              </a:lnTo>
              <a:lnTo>
                <a:pt x="140649" y="0"/>
              </a:lnTo>
              <a:lnTo>
                <a:pt x="281299"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59567" y="1541244"/>
        <a:ext cx="30267" cy="30267"/>
      </dsp:txXfrm>
    </dsp:sp>
    <dsp:sp modelId="{A7475250-2678-4303-9A0A-389CDCB09448}">
      <dsp:nvSpPr>
        <dsp:cNvPr id="0" name=""/>
        <dsp:cNvSpPr/>
      </dsp:nvSpPr>
      <dsp:spPr>
        <a:xfrm>
          <a:off x="1534051" y="752359"/>
          <a:ext cx="281299" cy="1072025"/>
        </a:xfrm>
        <a:custGeom>
          <a:avLst/>
          <a:gdLst/>
          <a:ahLst/>
          <a:cxnLst/>
          <a:rect l="0" t="0" r="0" b="0"/>
          <a:pathLst>
            <a:path>
              <a:moveTo>
                <a:pt x="0" y="1072025"/>
              </a:moveTo>
              <a:lnTo>
                <a:pt x="140649" y="1072025"/>
              </a:lnTo>
              <a:lnTo>
                <a:pt x="140649" y="0"/>
              </a:lnTo>
              <a:lnTo>
                <a:pt x="281299"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46993" y="1260664"/>
        <a:ext cx="55415" cy="55415"/>
      </dsp:txXfrm>
    </dsp:sp>
    <dsp:sp modelId="{92EE1E33-8CDF-4685-9C5B-62FCEDBD7015}">
      <dsp:nvSpPr>
        <dsp:cNvPr id="0" name=""/>
        <dsp:cNvSpPr/>
      </dsp:nvSpPr>
      <dsp:spPr>
        <a:xfrm>
          <a:off x="1534051" y="216346"/>
          <a:ext cx="281299" cy="1608037"/>
        </a:xfrm>
        <a:custGeom>
          <a:avLst/>
          <a:gdLst/>
          <a:ahLst/>
          <a:cxnLst/>
          <a:rect l="0" t="0" r="0" b="0"/>
          <a:pathLst>
            <a:path>
              <a:moveTo>
                <a:pt x="0" y="1608037"/>
              </a:moveTo>
              <a:lnTo>
                <a:pt x="140649" y="1608037"/>
              </a:lnTo>
              <a:lnTo>
                <a:pt x="140649" y="0"/>
              </a:lnTo>
              <a:lnTo>
                <a:pt x="281299"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33889" y="979554"/>
        <a:ext cx="81622" cy="81622"/>
      </dsp:txXfrm>
    </dsp:sp>
    <dsp:sp modelId="{0CCE100C-A3E9-4A96-A14E-6A53CF661BCD}">
      <dsp:nvSpPr>
        <dsp:cNvPr id="0" name=""/>
        <dsp:cNvSpPr/>
      </dsp:nvSpPr>
      <dsp:spPr>
        <a:xfrm rot="16200000">
          <a:off x="191198" y="1609979"/>
          <a:ext cx="2256894" cy="428810"/>
        </a:xfrm>
        <a:prstGeom prst="rect">
          <a:avLst/>
        </a:prstGeom>
        <a:solidFill>
          <a:schemeClr val="accent1">
            <a:lumMod val="20000"/>
            <a:lumOff val="80000"/>
          </a:schemeClr>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accent5">
                  <a:lumMod val="50000"/>
                </a:schemeClr>
              </a:solidFill>
              <a:latin typeface="Arial" panose="020B0604020202020204" pitchFamily="34" charset="0"/>
              <a:cs typeface="Arial" panose="020B0604020202020204" pitchFamily="34" charset="0"/>
            </a:rPr>
            <a:t>Training</a:t>
          </a:r>
        </a:p>
      </dsp:txBody>
      <dsp:txXfrm>
        <a:off x="191198" y="1609979"/>
        <a:ext cx="2256894" cy="428810"/>
      </dsp:txXfrm>
    </dsp:sp>
    <dsp:sp modelId="{4B829AC4-2390-45C9-A433-820C305296AB}">
      <dsp:nvSpPr>
        <dsp:cNvPr id="0" name=""/>
        <dsp:cNvSpPr/>
      </dsp:nvSpPr>
      <dsp:spPr>
        <a:xfrm>
          <a:off x="1815350" y="1941"/>
          <a:ext cx="1968715" cy="428810"/>
        </a:xfrm>
        <a:prstGeom prst="rect">
          <a:avLst/>
        </a:prstGeom>
        <a:solidFill>
          <a:schemeClr val="bg1"/>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Executive</a:t>
          </a:r>
        </a:p>
      </dsp:txBody>
      <dsp:txXfrm>
        <a:off x="1815350" y="1941"/>
        <a:ext cx="1968715" cy="428810"/>
      </dsp:txXfrm>
    </dsp:sp>
    <dsp:sp modelId="{F579DE7C-61DB-4322-A944-E0D7AF5BC856}">
      <dsp:nvSpPr>
        <dsp:cNvPr id="0" name=""/>
        <dsp:cNvSpPr/>
      </dsp:nvSpPr>
      <dsp:spPr>
        <a:xfrm>
          <a:off x="1815350" y="537954"/>
          <a:ext cx="1968715" cy="428810"/>
        </a:xfrm>
        <a:prstGeom prst="rect">
          <a:avLst/>
        </a:prstGeom>
        <a:solidFill>
          <a:schemeClr val="bg1"/>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Management</a:t>
          </a:r>
        </a:p>
      </dsp:txBody>
      <dsp:txXfrm>
        <a:off x="1815350" y="537954"/>
        <a:ext cx="1968715" cy="428810"/>
      </dsp:txXfrm>
    </dsp:sp>
    <dsp:sp modelId="{06766857-B826-4FF2-B3B7-0C8BFF5D5B5E}">
      <dsp:nvSpPr>
        <dsp:cNvPr id="0" name=""/>
        <dsp:cNvSpPr/>
      </dsp:nvSpPr>
      <dsp:spPr>
        <a:xfrm>
          <a:off x="1815350" y="1073966"/>
          <a:ext cx="1968715" cy="428810"/>
        </a:xfrm>
        <a:prstGeom prst="rect">
          <a:avLst/>
        </a:prstGeom>
        <a:solidFill>
          <a:schemeClr val="bg1"/>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FDP/ </a:t>
          </a:r>
          <a:r>
            <a:rPr lang="en-US" sz="1800" b="1" kern="1200" dirty="0" err="1">
              <a:solidFill>
                <a:schemeClr val="tx1"/>
              </a:solidFill>
              <a:latin typeface="Arial" panose="020B0604020202020204" pitchFamily="34" charset="0"/>
              <a:cs typeface="Arial" panose="020B0604020202020204" pitchFamily="34" charset="0"/>
            </a:rPr>
            <a:t>ToT</a:t>
          </a:r>
          <a:endParaRPr lang="en-US" sz="1800" b="1" kern="1200" dirty="0">
            <a:solidFill>
              <a:schemeClr val="tx1"/>
            </a:solidFill>
            <a:latin typeface="Arial" panose="020B0604020202020204" pitchFamily="34" charset="0"/>
            <a:cs typeface="Arial" panose="020B0604020202020204" pitchFamily="34" charset="0"/>
          </a:endParaRPr>
        </a:p>
      </dsp:txBody>
      <dsp:txXfrm>
        <a:off x="1815350" y="1073966"/>
        <a:ext cx="1968715" cy="428810"/>
      </dsp:txXfrm>
    </dsp:sp>
    <dsp:sp modelId="{25F33E76-0AE4-4D83-89C4-A24E3680E7F3}">
      <dsp:nvSpPr>
        <dsp:cNvPr id="0" name=""/>
        <dsp:cNvSpPr/>
      </dsp:nvSpPr>
      <dsp:spPr>
        <a:xfrm>
          <a:off x="1815350" y="1609979"/>
          <a:ext cx="1968715" cy="428810"/>
        </a:xfrm>
        <a:prstGeom prst="rect">
          <a:avLst/>
        </a:prstGeom>
        <a:solidFill>
          <a:schemeClr val="bg1"/>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Entrepreneurship</a:t>
          </a:r>
        </a:p>
      </dsp:txBody>
      <dsp:txXfrm>
        <a:off x="1815350" y="1609979"/>
        <a:ext cx="1968715" cy="428810"/>
      </dsp:txXfrm>
    </dsp:sp>
    <dsp:sp modelId="{E1D6C056-7C1F-4F20-B0D5-D87CEBE95CE0}">
      <dsp:nvSpPr>
        <dsp:cNvPr id="0" name=""/>
        <dsp:cNvSpPr/>
      </dsp:nvSpPr>
      <dsp:spPr>
        <a:xfrm>
          <a:off x="1815350" y="2145992"/>
          <a:ext cx="1968715" cy="428810"/>
        </a:xfrm>
        <a:prstGeom prst="rect">
          <a:avLst/>
        </a:prstGeom>
        <a:solidFill>
          <a:schemeClr val="bg1"/>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Skill</a:t>
          </a:r>
        </a:p>
      </dsp:txBody>
      <dsp:txXfrm>
        <a:off x="1815350" y="2145992"/>
        <a:ext cx="1968715" cy="428810"/>
      </dsp:txXfrm>
    </dsp:sp>
    <dsp:sp modelId="{AB70E078-B7FC-455A-8FC5-E3503AD7F732}">
      <dsp:nvSpPr>
        <dsp:cNvPr id="0" name=""/>
        <dsp:cNvSpPr/>
      </dsp:nvSpPr>
      <dsp:spPr>
        <a:xfrm>
          <a:off x="1815350" y="2682004"/>
          <a:ext cx="1942934" cy="428810"/>
        </a:xfrm>
        <a:prstGeom prst="rect">
          <a:avLst/>
        </a:prstGeom>
        <a:solidFill>
          <a:schemeClr val="bg1"/>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On / Off Campus</a:t>
          </a:r>
        </a:p>
      </dsp:txBody>
      <dsp:txXfrm>
        <a:off x="1815350" y="2682004"/>
        <a:ext cx="1942934" cy="428810"/>
      </dsp:txXfrm>
    </dsp:sp>
    <dsp:sp modelId="{07CE5534-2913-4447-B05F-74C1C4BC014F}">
      <dsp:nvSpPr>
        <dsp:cNvPr id="0" name=""/>
        <dsp:cNvSpPr/>
      </dsp:nvSpPr>
      <dsp:spPr>
        <a:xfrm>
          <a:off x="1815350" y="3218017"/>
          <a:ext cx="1929348" cy="428810"/>
        </a:xfrm>
        <a:prstGeom prst="rect">
          <a:avLst/>
        </a:prstGeom>
        <a:solidFill>
          <a:schemeClr val="bg1"/>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tx1"/>
              </a:solidFill>
              <a:latin typeface="Arial" panose="020B0604020202020204" pitchFamily="34" charset="0"/>
              <a:cs typeface="Arial" panose="020B0604020202020204" pitchFamily="34" charset="0"/>
            </a:rPr>
            <a:t>Hybrid  Mode</a:t>
          </a:r>
          <a:endParaRPr lang="en-US" sz="1800" b="1" kern="1200" dirty="0">
            <a:solidFill>
              <a:schemeClr val="tx1"/>
            </a:solidFill>
            <a:latin typeface="Arial" panose="020B0604020202020204" pitchFamily="34" charset="0"/>
            <a:cs typeface="Arial" panose="020B0604020202020204" pitchFamily="34" charset="0"/>
          </a:endParaRPr>
        </a:p>
      </dsp:txBody>
      <dsp:txXfrm>
        <a:off x="1815350" y="3218017"/>
        <a:ext cx="1929348" cy="4288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7328AD-9B4C-4C04-AA17-A14A800C3D40}">
      <dsp:nvSpPr>
        <dsp:cNvPr id="0" name=""/>
        <dsp:cNvSpPr/>
      </dsp:nvSpPr>
      <dsp:spPr>
        <a:xfrm>
          <a:off x="4281180" y="698590"/>
          <a:ext cx="1688379" cy="293024"/>
        </a:xfrm>
        <a:custGeom>
          <a:avLst/>
          <a:gdLst/>
          <a:ahLst/>
          <a:cxnLst/>
          <a:rect l="0" t="0" r="0" b="0"/>
          <a:pathLst>
            <a:path>
              <a:moveTo>
                <a:pt x="0" y="0"/>
              </a:moveTo>
              <a:lnTo>
                <a:pt x="0" y="146512"/>
              </a:lnTo>
              <a:lnTo>
                <a:pt x="1688379" y="146512"/>
              </a:lnTo>
              <a:lnTo>
                <a:pt x="1688379" y="2930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EDEBF0-74D6-4E43-B052-67B00C5FD130}">
      <dsp:nvSpPr>
        <dsp:cNvPr id="0" name=""/>
        <dsp:cNvSpPr/>
      </dsp:nvSpPr>
      <dsp:spPr>
        <a:xfrm>
          <a:off x="4235460" y="698590"/>
          <a:ext cx="91440" cy="293024"/>
        </a:xfrm>
        <a:custGeom>
          <a:avLst/>
          <a:gdLst/>
          <a:ahLst/>
          <a:cxnLst/>
          <a:rect l="0" t="0" r="0" b="0"/>
          <a:pathLst>
            <a:path>
              <a:moveTo>
                <a:pt x="45720" y="0"/>
              </a:moveTo>
              <a:lnTo>
                <a:pt x="45720" y="2930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74A7AF-7387-460A-A50F-6E47DEACCA75}">
      <dsp:nvSpPr>
        <dsp:cNvPr id="0" name=""/>
        <dsp:cNvSpPr/>
      </dsp:nvSpPr>
      <dsp:spPr>
        <a:xfrm>
          <a:off x="2592800" y="698590"/>
          <a:ext cx="1688379" cy="293024"/>
        </a:xfrm>
        <a:custGeom>
          <a:avLst/>
          <a:gdLst/>
          <a:ahLst/>
          <a:cxnLst/>
          <a:rect l="0" t="0" r="0" b="0"/>
          <a:pathLst>
            <a:path>
              <a:moveTo>
                <a:pt x="1688379" y="0"/>
              </a:moveTo>
              <a:lnTo>
                <a:pt x="1688379" y="146512"/>
              </a:lnTo>
              <a:lnTo>
                <a:pt x="0" y="146512"/>
              </a:lnTo>
              <a:lnTo>
                <a:pt x="0" y="2930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B51E87-6C77-4BE0-84AE-89F95F41D684}">
      <dsp:nvSpPr>
        <dsp:cNvPr id="0" name=""/>
        <dsp:cNvSpPr/>
      </dsp:nvSpPr>
      <dsp:spPr>
        <a:xfrm>
          <a:off x="3583502" y="913"/>
          <a:ext cx="1395355" cy="697677"/>
        </a:xfrm>
        <a:prstGeom prst="rect">
          <a:avLst/>
        </a:prstGeom>
        <a:solidFill>
          <a:srgbClr val="0070C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b="1" kern="1200" dirty="0">
              <a:latin typeface="Arial" panose="020B0604020202020204" pitchFamily="34" charset="0"/>
              <a:cs typeface="Arial" panose="020B0604020202020204" pitchFamily="34" charset="0"/>
            </a:rPr>
            <a:t>Role of               </a:t>
          </a:r>
          <a:r>
            <a:rPr lang="en-IN" sz="2000" b="1" kern="1200" dirty="0" err="1">
              <a:latin typeface="Arial" panose="020B0604020202020204" pitchFamily="34" charset="0"/>
              <a:cs typeface="Arial" panose="020B0604020202020204" pitchFamily="34" charset="0"/>
            </a:rPr>
            <a:t>ni-msme</a:t>
          </a:r>
          <a:endParaRPr lang="en-US" sz="2000" b="1" kern="1200" dirty="0">
            <a:latin typeface="Arial" panose="020B0604020202020204" pitchFamily="34" charset="0"/>
            <a:cs typeface="Arial" panose="020B0604020202020204" pitchFamily="34" charset="0"/>
          </a:endParaRPr>
        </a:p>
      </dsp:txBody>
      <dsp:txXfrm>
        <a:off x="3583502" y="913"/>
        <a:ext cx="1395355" cy="697677"/>
      </dsp:txXfrm>
    </dsp:sp>
    <dsp:sp modelId="{9DF630C4-9BE2-4FD7-AA60-E8ACAAF21828}">
      <dsp:nvSpPr>
        <dsp:cNvPr id="0" name=""/>
        <dsp:cNvSpPr/>
      </dsp:nvSpPr>
      <dsp:spPr>
        <a:xfrm>
          <a:off x="1895122" y="991615"/>
          <a:ext cx="1395355" cy="697677"/>
        </a:xfrm>
        <a:prstGeom prst="rect">
          <a:avLst/>
        </a:prstGeom>
        <a:solidFill>
          <a:srgbClr val="0033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b="0" kern="1200" dirty="0">
              <a:latin typeface="Arial" panose="020B0604020202020204" pitchFamily="34" charset="0"/>
              <a:cs typeface="Arial" panose="020B0604020202020204" pitchFamily="34" charset="0"/>
            </a:rPr>
            <a:t>Nodal Agency</a:t>
          </a:r>
          <a:endParaRPr lang="en-US" sz="1600" b="0" kern="1200" dirty="0">
            <a:latin typeface="Arial" panose="020B0604020202020204" pitchFamily="34" charset="0"/>
            <a:cs typeface="Arial" panose="020B0604020202020204" pitchFamily="34" charset="0"/>
          </a:endParaRPr>
        </a:p>
      </dsp:txBody>
      <dsp:txXfrm>
        <a:off x="1895122" y="991615"/>
        <a:ext cx="1395355" cy="697677"/>
      </dsp:txXfrm>
    </dsp:sp>
    <dsp:sp modelId="{24B7A66F-FC32-409A-A599-21A0A9A3DD6A}">
      <dsp:nvSpPr>
        <dsp:cNvPr id="0" name=""/>
        <dsp:cNvSpPr/>
      </dsp:nvSpPr>
      <dsp:spPr>
        <a:xfrm>
          <a:off x="3583502" y="991615"/>
          <a:ext cx="1395355" cy="697677"/>
        </a:xfrm>
        <a:prstGeom prst="rect">
          <a:avLst/>
        </a:prstGeom>
        <a:solidFill>
          <a:srgbClr val="0033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b="0" kern="1200" dirty="0">
              <a:latin typeface="Arial" panose="020B0604020202020204" pitchFamily="34" charset="0"/>
              <a:cs typeface="Arial" panose="020B0604020202020204" pitchFamily="34" charset="0"/>
            </a:rPr>
            <a:t>Soft Interventions</a:t>
          </a:r>
          <a:endParaRPr lang="en-US" sz="1600" b="0" kern="1200" dirty="0">
            <a:latin typeface="Arial" panose="020B0604020202020204" pitchFamily="34" charset="0"/>
            <a:cs typeface="Arial" panose="020B0604020202020204" pitchFamily="34" charset="0"/>
          </a:endParaRPr>
        </a:p>
      </dsp:txBody>
      <dsp:txXfrm>
        <a:off x="3583502" y="991615"/>
        <a:ext cx="1395355" cy="697677"/>
      </dsp:txXfrm>
    </dsp:sp>
    <dsp:sp modelId="{06226635-8318-4946-855B-CD89160A2E21}">
      <dsp:nvSpPr>
        <dsp:cNvPr id="0" name=""/>
        <dsp:cNvSpPr/>
      </dsp:nvSpPr>
      <dsp:spPr>
        <a:xfrm>
          <a:off x="5271882" y="991615"/>
          <a:ext cx="1395355" cy="697677"/>
        </a:xfrm>
        <a:prstGeom prst="rect">
          <a:avLst/>
        </a:prstGeom>
        <a:solidFill>
          <a:srgbClr val="0033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latin typeface="Arial" panose="020B0604020202020204" pitchFamily="34" charset="0"/>
              <a:cs typeface="Arial" panose="020B0604020202020204" pitchFamily="34" charset="0"/>
            </a:rPr>
            <a:t>Hard Interventions</a:t>
          </a:r>
        </a:p>
      </dsp:txBody>
      <dsp:txXfrm>
        <a:off x="5271882" y="991615"/>
        <a:ext cx="1395355" cy="6976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325CC-A56A-42FB-8103-B99DA21FB311}">
      <dsp:nvSpPr>
        <dsp:cNvPr id="0" name=""/>
        <dsp:cNvSpPr/>
      </dsp:nvSpPr>
      <dsp:spPr>
        <a:xfrm>
          <a:off x="0" y="374283"/>
          <a:ext cx="4466407" cy="1085760"/>
        </a:xfrm>
        <a:prstGeom prst="roundRect">
          <a:avLst/>
        </a:prstGeom>
        <a:solidFill>
          <a:schemeClr val="accent3">
            <a:hueOff val="0"/>
            <a:satOff val="0"/>
            <a:lumOff val="0"/>
            <a:alphaOff val="0"/>
          </a:schemeClr>
        </a:solidFill>
        <a:ln w="12700" cap="flat" cmpd="sng" algn="ctr">
          <a:solidFill>
            <a:schemeClr val="accent3">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Arial" panose="020B0604020202020204" pitchFamily="34" charset="0"/>
              <a:cs typeface="Arial" panose="020B0604020202020204" pitchFamily="34" charset="0"/>
            </a:rPr>
            <a:t>A central sector scheme of Govt. of India by merging  two schemes namely Prime </a:t>
          </a:r>
          <a:r>
            <a:rPr lang="en-US" sz="1600" kern="1200" dirty="0" err="1">
              <a:solidFill>
                <a:schemeClr val="tx1"/>
              </a:solidFill>
              <a:latin typeface="Arial" panose="020B0604020202020204" pitchFamily="34" charset="0"/>
              <a:cs typeface="Arial" panose="020B0604020202020204" pitchFamily="34" charset="0"/>
            </a:rPr>
            <a:t>Ministe’s</a:t>
          </a:r>
          <a:r>
            <a:rPr lang="en-US" sz="1600" kern="1200" dirty="0">
              <a:solidFill>
                <a:schemeClr val="tx1"/>
              </a:solidFill>
              <a:latin typeface="Arial" panose="020B0604020202020204" pitchFamily="34" charset="0"/>
              <a:cs typeface="Arial" panose="020B0604020202020204" pitchFamily="34" charset="0"/>
            </a:rPr>
            <a:t> </a:t>
          </a:r>
          <a:r>
            <a:rPr lang="en-US" sz="1600" kern="1200" dirty="0" err="1">
              <a:solidFill>
                <a:schemeClr val="tx1"/>
              </a:solidFill>
              <a:latin typeface="Arial" panose="020B0604020202020204" pitchFamily="34" charset="0"/>
              <a:cs typeface="Arial" panose="020B0604020202020204" pitchFamily="34" charset="0"/>
            </a:rPr>
            <a:t>Rojgar</a:t>
          </a:r>
          <a:r>
            <a:rPr lang="en-US" sz="1600" kern="1200" dirty="0">
              <a:solidFill>
                <a:schemeClr val="tx1"/>
              </a:solidFill>
              <a:latin typeface="Arial" panose="020B0604020202020204" pitchFamily="34" charset="0"/>
              <a:cs typeface="Arial" panose="020B0604020202020204" pitchFamily="34" charset="0"/>
            </a:rPr>
            <a:t> Yojana (PMRY) and Rural Employment Generation  </a:t>
          </a:r>
          <a:r>
            <a:rPr lang="en-US" sz="1600" kern="1200" dirty="0" err="1">
              <a:solidFill>
                <a:schemeClr val="tx1"/>
              </a:solidFill>
              <a:latin typeface="Arial" panose="020B0604020202020204" pitchFamily="34" charset="0"/>
              <a:cs typeface="Arial" panose="020B0604020202020204" pitchFamily="34" charset="0"/>
            </a:rPr>
            <a:t>Programme</a:t>
          </a:r>
          <a:r>
            <a:rPr lang="en-US" sz="1600" kern="1200" dirty="0">
              <a:solidFill>
                <a:schemeClr val="tx1"/>
              </a:solidFill>
              <a:latin typeface="Arial" panose="020B0604020202020204" pitchFamily="34" charset="0"/>
              <a:cs typeface="Arial" panose="020B0604020202020204" pitchFamily="34" charset="0"/>
            </a:rPr>
            <a:t> (REGP) </a:t>
          </a:r>
        </a:p>
      </dsp:txBody>
      <dsp:txXfrm>
        <a:off x="53002" y="427285"/>
        <a:ext cx="4360403" cy="979756"/>
      </dsp:txXfrm>
    </dsp:sp>
    <dsp:sp modelId="{242F2281-C365-43B3-B86C-739EEB68372A}">
      <dsp:nvSpPr>
        <dsp:cNvPr id="0" name=""/>
        <dsp:cNvSpPr/>
      </dsp:nvSpPr>
      <dsp:spPr>
        <a:xfrm>
          <a:off x="0" y="1506123"/>
          <a:ext cx="4466407" cy="1085760"/>
        </a:xfrm>
        <a:prstGeom prst="roundRect">
          <a:avLst/>
        </a:prstGeom>
        <a:solidFill>
          <a:schemeClr val="accent3">
            <a:hueOff val="0"/>
            <a:satOff val="0"/>
            <a:lumOff val="0"/>
            <a:alphaOff val="0"/>
          </a:schemeClr>
        </a:solidFill>
        <a:ln w="12700" cap="flat" cmpd="sng" algn="ctr">
          <a:solidFill>
            <a:schemeClr val="accent3">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Arial" panose="020B0604020202020204" pitchFamily="34" charset="0"/>
              <a:cs typeface="Arial" panose="020B0604020202020204" pitchFamily="34" charset="0"/>
            </a:rPr>
            <a:t>Khadi and Village Industries Commission (KVIC), a statutory organization of the Ministry of MSME at National Level </a:t>
          </a:r>
        </a:p>
      </dsp:txBody>
      <dsp:txXfrm>
        <a:off x="53002" y="1559125"/>
        <a:ext cx="4360403" cy="979756"/>
      </dsp:txXfrm>
    </dsp:sp>
    <dsp:sp modelId="{F5C023B5-F89A-475A-BA7D-B6F8E1DAB803}">
      <dsp:nvSpPr>
        <dsp:cNvPr id="0" name=""/>
        <dsp:cNvSpPr/>
      </dsp:nvSpPr>
      <dsp:spPr>
        <a:xfrm>
          <a:off x="0" y="2637963"/>
          <a:ext cx="4466407" cy="1085760"/>
        </a:xfrm>
        <a:prstGeom prst="roundRect">
          <a:avLst/>
        </a:prstGeom>
        <a:solidFill>
          <a:schemeClr val="accent3">
            <a:hueOff val="0"/>
            <a:satOff val="0"/>
            <a:lumOff val="0"/>
            <a:alphaOff val="0"/>
          </a:schemeClr>
        </a:solidFill>
        <a:ln w="12700" cap="flat" cmpd="sng" algn="ctr">
          <a:solidFill>
            <a:schemeClr val="accent3">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Arial" panose="020B0604020202020204" pitchFamily="34" charset="0"/>
              <a:cs typeface="Arial" panose="020B0604020202020204" pitchFamily="34" charset="0"/>
            </a:rPr>
            <a:t>At State level, implemented through State KVIC Directorates, State Khadi &amp; Village Industries Boards (KVIBs), District Industries </a:t>
          </a:r>
          <a:r>
            <a:rPr lang="en-US" sz="1600" kern="1200" dirty="0" err="1">
              <a:solidFill>
                <a:schemeClr val="tx1"/>
              </a:solidFill>
              <a:latin typeface="Arial" panose="020B0604020202020204" pitchFamily="34" charset="0"/>
              <a:cs typeface="Arial" panose="020B0604020202020204" pitchFamily="34" charset="0"/>
            </a:rPr>
            <a:t>Centres</a:t>
          </a:r>
          <a:r>
            <a:rPr lang="en-US" sz="1600" kern="1200" dirty="0">
              <a:solidFill>
                <a:schemeClr val="tx1"/>
              </a:solidFill>
              <a:latin typeface="Arial" panose="020B0604020202020204" pitchFamily="34" charset="0"/>
              <a:cs typeface="Arial" panose="020B0604020202020204" pitchFamily="34" charset="0"/>
            </a:rPr>
            <a:t> (DICs) and Banks</a:t>
          </a:r>
          <a:endParaRPr lang="en-US" sz="1600" kern="1200" dirty="0">
            <a:solidFill>
              <a:schemeClr val="tx1"/>
            </a:solidFill>
          </a:endParaRPr>
        </a:p>
      </dsp:txBody>
      <dsp:txXfrm>
        <a:off x="53002" y="2690965"/>
        <a:ext cx="4360403" cy="9797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6CE7B-08DD-4C5E-95A3-62102914766D}">
      <dsp:nvSpPr>
        <dsp:cNvPr id="0" name=""/>
        <dsp:cNvSpPr/>
      </dsp:nvSpPr>
      <dsp:spPr>
        <a:xfrm>
          <a:off x="0" y="0"/>
          <a:ext cx="609845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0FB975-056F-4983-BF62-6709BC45A47C}">
      <dsp:nvSpPr>
        <dsp:cNvPr id="0" name=""/>
        <dsp:cNvSpPr/>
      </dsp:nvSpPr>
      <dsp:spPr>
        <a:xfrm>
          <a:off x="0" y="0"/>
          <a:ext cx="6098458" cy="992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To generate employment opportunities in rural as well as urban areas of the country through setting up of new self-employment ventures/projects/micro enterprises</a:t>
          </a:r>
        </a:p>
      </dsp:txBody>
      <dsp:txXfrm>
        <a:off x="0" y="0"/>
        <a:ext cx="6098458" cy="992579"/>
      </dsp:txXfrm>
    </dsp:sp>
    <dsp:sp modelId="{19F3B4DB-C6E6-439E-B203-702798564FC2}">
      <dsp:nvSpPr>
        <dsp:cNvPr id="0" name=""/>
        <dsp:cNvSpPr/>
      </dsp:nvSpPr>
      <dsp:spPr>
        <a:xfrm>
          <a:off x="0" y="992579"/>
          <a:ext cx="609845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118724-29D7-4CC0-A2E1-638628A0B12B}">
      <dsp:nvSpPr>
        <dsp:cNvPr id="0" name=""/>
        <dsp:cNvSpPr/>
      </dsp:nvSpPr>
      <dsp:spPr>
        <a:xfrm>
          <a:off x="0" y="992579"/>
          <a:ext cx="6098458" cy="992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To bring together widely dispersed traditional artisans/ rural and urban unemployed youth and give them self-employment opportunities to the extent possible, at their place</a:t>
          </a:r>
        </a:p>
      </dsp:txBody>
      <dsp:txXfrm>
        <a:off x="0" y="992579"/>
        <a:ext cx="6098458" cy="992579"/>
      </dsp:txXfrm>
    </dsp:sp>
    <dsp:sp modelId="{A7F4C1BD-05E6-41BF-88E9-398D67F1853E}">
      <dsp:nvSpPr>
        <dsp:cNvPr id="0" name=""/>
        <dsp:cNvSpPr/>
      </dsp:nvSpPr>
      <dsp:spPr>
        <a:xfrm>
          <a:off x="0" y="1985158"/>
          <a:ext cx="609845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9481FA-C472-49C5-9951-C5A1FFC29E99}">
      <dsp:nvSpPr>
        <dsp:cNvPr id="0" name=""/>
        <dsp:cNvSpPr/>
      </dsp:nvSpPr>
      <dsp:spPr>
        <a:xfrm>
          <a:off x="0" y="1985158"/>
          <a:ext cx="6098458" cy="992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To provide continuous and sustainable employment to a large segment of traditional and prospective artisans and rural and urban unemployed youth in the country, so as to help arrest migration of rural youth to urban areas. </a:t>
          </a:r>
        </a:p>
      </dsp:txBody>
      <dsp:txXfrm>
        <a:off x="0" y="1985158"/>
        <a:ext cx="6098458" cy="992579"/>
      </dsp:txXfrm>
    </dsp:sp>
    <dsp:sp modelId="{D8411A65-764D-41EF-87A0-B94777A5696F}">
      <dsp:nvSpPr>
        <dsp:cNvPr id="0" name=""/>
        <dsp:cNvSpPr/>
      </dsp:nvSpPr>
      <dsp:spPr>
        <a:xfrm>
          <a:off x="0" y="2977738"/>
          <a:ext cx="609845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646770-8E2F-4CCF-B6B0-C310F8338D1A}">
      <dsp:nvSpPr>
        <dsp:cNvPr id="0" name=""/>
        <dsp:cNvSpPr/>
      </dsp:nvSpPr>
      <dsp:spPr>
        <a:xfrm>
          <a:off x="0" y="2977738"/>
          <a:ext cx="6098458" cy="992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To increase the wage earning capacity of artisans and contribute to increase in the growth rate of rural and urban employment. </a:t>
          </a:r>
        </a:p>
      </dsp:txBody>
      <dsp:txXfrm>
        <a:off x="0" y="2977738"/>
        <a:ext cx="6098458" cy="9925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E3C305-C58A-49D0-AD30-2FAA6EC7A163}">
      <dsp:nvSpPr>
        <dsp:cNvPr id="0" name=""/>
        <dsp:cNvSpPr/>
      </dsp:nvSpPr>
      <dsp:spPr>
        <a:xfrm>
          <a:off x="0" y="582084"/>
          <a:ext cx="11393853" cy="646425"/>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Arial" panose="020B0604020202020204" pitchFamily="34" charset="0"/>
              <a:cs typeface="Arial" panose="020B0604020202020204" pitchFamily="34" charset="0"/>
            </a:rPr>
            <a:t>Any individual, above 18 years of age </a:t>
          </a:r>
        </a:p>
      </dsp:txBody>
      <dsp:txXfrm>
        <a:off x="31556" y="613640"/>
        <a:ext cx="11330741" cy="583313"/>
      </dsp:txXfrm>
    </dsp:sp>
    <dsp:sp modelId="{4AF3AC7F-76B7-4848-884E-BABFC7095213}">
      <dsp:nvSpPr>
        <dsp:cNvPr id="0" name=""/>
        <dsp:cNvSpPr/>
      </dsp:nvSpPr>
      <dsp:spPr>
        <a:xfrm>
          <a:off x="0" y="1277469"/>
          <a:ext cx="11393853" cy="646425"/>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Arial" panose="020B0604020202020204" pitchFamily="34" charset="0"/>
              <a:cs typeface="Arial" panose="020B0604020202020204" pitchFamily="34" charset="0"/>
            </a:rPr>
            <a:t>There will be no income ceiling for assistance for setting up projects under PMEGP </a:t>
          </a:r>
        </a:p>
      </dsp:txBody>
      <dsp:txXfrm>
        <a:off x="31556" y="1309025"/>
        <a:ext cx="11330741" cy="583313"/>
      </dsp:txXfrm>
    </dsp:sp>
    <dsp:sp modelId="{B0F18378-9BF5-4505-91E1-3683E89238DA}">
      <dsp:nvSpPr>
        <dsp:cNvPr id="0" name=""/>
        <dsp:cNvSpPr/>
      </dsp:nvSpPr>
      <dsp:spPr>
        <a:xfrm>
          <a:off x="0" y="1972854"/>
          <a:ext cx="11393853" cy="646425"/>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Arial" panose="020B0604020202020204" pitchFamily="34" charset="0"/>
              <a:cs typeface="Arial" panose="020B0604020202020204" pitchFamily="34" charset="0"/>
            </a:rPr>
            <a:t>For setting up of project costing above Rs.10 lakh in the Manufacturing sector and above Rs. 5 lakh in the Business /Service sector, the beneficiaries should possess at least VIII standard pass educational qualification.</a:t>
          </a:r>
        </a:p>
      </dsp:txBody>
      <dsp:txXfrm>
        <a:off x="31556" y="2004410"/>
        <a:ext cx="11330741" cy="583313"/>
      </dsp:txXfrm>
    </dsp:sp>
    <dsp:sp modelId="{40A831F3-0147-4C60-8F46-C203F51881EA}">
      <dsp:nvSpPr>
        <dsp:cNvPr id="0" name=""/>
        <dsp:cNvSpPr/>
      </dsp:nvSpPr>
      <dsp:spPr>
        <a:xfrm>
          <a:off x="0" y="2668239"/>
          <a:ext cx="11393853" cy="646425"/>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Arial" panose="020B0604020202020204" pitchFamily="34" charset="0"/>
              <a:cs typeface="Arial" panose="020B0604020202020204" pitchFamily="34" charset="0"/>
            </a:rPr>
            <a:t>Assistance under the scheme is available only for new projects sanctioned specifically under the PMEGP. Existing Units (under PMRY, REGP or any other scheme of Government of India or State Government) are not eligible</a:t>
          </a:r>
        </a:p>
      </dsp:txBody>
      <dsp:txXfrm>
        <a:off x="31556" y="2699795"/>
        <a:ext cx="11330741" cy="58331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AEE69-C5EE-4574-AE57-BD58591E04E4}">
      <dsp:nvSpPr>
        <dsp:cNvPr id="0" name=""/>
        <dsp:cNvSpPr/>
      </dsp:nvSpPr>
      <dsp:spPr>
        <a:xfrm>
          <a:off x="0" y="526297"/>
          <a:ext cx="10988488" cy="70173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485406-FDD2-468C-9569-B812871C248A}">
      <dsp:nvSpPr>
        <dsp:cNvPr id="0" name=""/>
        <dsp:cNvSpPr/>
      </dsp:nvSpPr>
      <dsp:spPr>
        <a:xfrm>
          <a:off x="4828" y="0"/>
          <a:ext cx="3187090" cy="70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b="0" i="0" kern="1200" dirty="0">
              <a:solidFill>
                <a:srgbClr val="00338D"/>
              </a:solidFill>
              <a:latin typeface="Arial" panose="020B0604020202020204" pitchFamily="34" charset="0"/>
              <a:cs typeface="Arial" panose="020B0604020202020204" pitchFamily="34" charset="0"/>
            </a:rPr>
            <a:t>Since its inception in FY2009, the scheme assisted more than 9.65 lakh micro enterprises PAN India </a:t>
          </a:r>
          <a:endParaRPr lang="en-US" sz="1400" kern="1200" dirty="0">
            <a:solidFill>
              <a:srgbClr val="00338D"/>
            </a:solidFill>
            <a:latin typeface="Arial" panose="020B0604020202020204" pitchFamily="34" charset="0"/>
            <a:cs typeface="Arial" panose="020B0604020202020204" pitchFamily="34" charset="0"/>
          </a:endParaRPr>
        </a:p>
      </dsp:txBody>
      <dsp:txXfrm>
        <a:off x="4828" y="0"/>
        <a:ext cx="3187090" cy="701730"/>
      </dsp:txXfrm>
    </dsp:sp>
    <dsp:sp modelId="{DBB774D1-DB57-49D8-9AA5-733607B9E008}">
      <dsp:nvSpPr>
        <dsp:cNvPr id="0" name=""/>
        <dsp:cNvSpPr/>
      </dsp:nvSpPr>
      <dsp:spPr>
        <a:xfrm>
          <a:off x="1510658" y="789446"/>
          <a:ext cx="175432" cy="175432"/>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910E0E-98E7-468B-BCE5-0376EB75C496}">
      <dsp:nvSpPr>
        <dsp:cNvPr id="0" name=""/>
        <dsp:cNvSpPr/>
      </dsp:nvSpPr>
      <dsp:spPr>
        <a:xfrm>
          <a:off x="3351274" y="1052595"/>
          <a:ext cx="3187090" cy="70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0" i="0" kern="1200" dirty="0">
              <a:solidFill>
                <a:srgbClr val="00338D"/>
              </a:solidFill>
              <a:latin typeface="Arial" panose="020B0604020202020204" pitchFamily="34" charset="0"/>
              <a:cs typeface="Arial" panose="020B0604020202020204" pitchFamily="34" charset="0"/>
            </a:rPr>
            <a:t>Generated employment for 7.9 million people till July 2024</a:t>
          </a:r>
          <a:endParaRPr lang="en-US" sz="1400" kern="1200" dirty="0">
            <a:solidFill>
              <a:srgbClr val="00338D"/>
            </a:solidFill>
            <a:latin typeface="Arial" panose="020B0604020202020204" pitchFamily="34" charset="0"/>
            <a:cs typeface="Arial" panose="020B0604020202020204" pitchFamily="34" charset="0"/>
          </a:endParaRPr>
        </a:p>
      </dsp:txBody>
      <dsp:txXfrm>
        <a:off x="3351274" y="1052595"/>
        <a:ext cx="3187090" cy="701730"/>
      </dsp:txXfrm>
    </dsp:sp>
    <dsp:sp modelId="{242EAA83-C506-419E-91C9-5ABD95E5EA07}">
      <dsp:nvSpPr>
        <dsp:cNvPr id="0" name=""/>
        <dsp:cNvSpPr/>
      </dsp:nvSpPr>
      <dsp:spPr>
        <a:xfrm>
          <a:off x="4857103" y="789446"/>
          <a:ext cx="175432" cy="175432"/>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15A9BD-75CF-429E-9470-9BCD86A84BA1}">
      <dsp:nvSpPr>
        <dsp:cNvPr id="0" name=""/>
        <dsp:cNvSpPr/>
      </dsp:nvSpPr>
      <dsp:spPr>
        <a:xfrm>
          <a:off x="6697719" y="0"/>
          <a:ext cx="3187090" cy="70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b="0" i="0" kern="1200" dirty="0">
              <a:solidFill>
                <a:srgbClr val="00338D"/>
              </a:solidFill>
              <a:latin typeface="Arial" panose="020B0604020202020204" pitchFamily="34" charset="0"/>
              <a:cs typeface="Arial" panose="020B0604020202020204" pitchFamily="34" charset="0"/>
            </a:rPr>
            <a:t>Subsidies worth more than Rs 25,263.33 crore </a:t>
          </a:r>
          <a:endParaRPr lang="en-US" sz="1400" kern="1200" dirty="0">
            <a:solidFill>
              <a:srgbClr val="00338D"/>
            </a:solidFill>
            <a:latin typeface="Arial" panose="020B0604020202020204" pitchFamily="34" charset="0"/>
            <a:cs typeface="Arial" panose="020B0604020202020204" pitchFamily="34" charset="0"/>
          </a:endParaRPr>
        </a:p>
      </dsp:txBody>
      <dsp:txXfrm>
        <a:off x="6697719" y="0"/>
        <a:ext cx="3187090" cy="701730"/>
      </dsp:txXfrm>
    </dsp:sp>
    <dsp:sp modelId="{CB4708C9-D6E8-489D-AE9A-9F7794C5F429}">
      <dsp:nvSpPr>
        <dsp:cNvPr id="0" name=""/>
        <dsp:cNvSpPr/>
      </dsp:nvSpPr>
      <dsp:spPr>
        <a:xfrm>
          <a:off x="8203548" y="789446"/>
          <a:ext cx="175432" cy="175432"/>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0A8EA9-406A-4C8B-BD91-9BE4E841DFF8}">
      <dsp:nvSpPr>
        <dsp:cNvPr id="0" name=""/>
        <dsp:cNvSpPr/>
      </dsp:nvSpPr>
      <dsp:spPr>
        <a:xfrm>
          <a:off x="0" y="0"/>
          <a:ext cx="1139385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B15C4A-CBFA-4217-BF14-A5CE3FE1479C}">
      <dsp:nvSpPr>
        <dsp:cNvPr id="0" name=""/>
        <dsp:cNvSpPr/>
      </dsp:nvSpPr>
      <dsp:spPr>
        <a:xfrm>
          <a:off x="0" y="0"/>
          <a:ext cx="2278770" cy="2592399"/>
        </a:xfrm>
        <a:prstGeom prst="rect">
          <a:avLst/>
        </a:prstGeom>
        <a:solidFill>
          <a:schemeClr val="accent1">
            <a:lumMod val="20000"/>
            <a:lumOff val="80000"/>
          </a:schemeClr>
        </a:solidFill>
        <a:ln>
          <a:solidFill>
            <a:srgbClr val="0033CC"/>
          </a:solid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Assistance to Training Institutions (ATI) Scheme: Entrepreneurship and  Skill Development Programs (ESDP)</a:t>
          </a:r>
        </a:p>
      </dsp:txBody>
      <dsp:txXfrm>
        <a:off x="0" y="0"/>
        <a:ext cx="2278770" cy="2592399"/>
      </dsp:txXfrm>
    </dsp:sp>
    <dsp:sp modelId="{24C25808-C0B1-448E-985A-EA90F5BDA189}">
      <dsp:nvSpPr>
        <dsp:cNvPr id="0" name=""/>
        <dsp:cNvSpPr/>
      </dsp:nvSpPr>
      <dsp:spPr>
        <a:xfrm>
          <a:off x="2449678" y="60253"/>
          <a:ext cx="8944173" cy="120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rgbClr val="00338D"/>
              </a:solidFill>
              <a:latin typeface="Arial" panose="020B0604020202020204" pitchFamily="34" charset="0"/>
              <a:cs typeface="Arial" panose="020B0604020202020204" pitchFamily="34" charset="0"/>
            </a:rPr>
            <a:t>More than 5.0 Lakh youth trained </a:t>
          </a:r>
        </a:p>
      </dsp:txBody>
      <dsp:txXfrm>
        <a:off x="2449678" y="60253"/>
        <a:ext cx="8944173" cy="1205060"/>
      </dsp:txXfrm>
    </dsp:sp>
    <dsp:sp modelId="{81B5FD2F-B2BC-4796-A7FC-D0A90764248A}">
      <dsp:nvSpPr>
        <dsp:cNvPr id="0" name=""/>
        <dsp:cNvSpPr/>
      </dsp:nvSpPr>
      <dsp:spPr>
        <a:xfrm>
          <a:off x="2278770" y="1265313"/>
          <a:ext cx="911508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F43068-7B2B-4D22-80EE-549092EFBAE6}">
      <dsp:nvSpPr>
        <dsp:cNvPr id="0" name=""/>
        <dsp:cNvSpPr/>
      </dsp:nvSpPr>
      <dsp:spPr>
        <a:xfrm>
          <a:off x="2449678" y="1325567"/>
          <a:ext cx="8944173" cy="120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rgbClr val="00338D"/>
              </a:solidFill>
              <a:latin typeface="Arial" panose="020B0604020202020204" pitchFamily="34" charset="0"/>
              <a:cs typeface="Arial" panose="020B0604020202020204" pitchFamily="34" charset="0"/>
            </a:rPr>
            <a:t>Self/Wage employment: 30-35%</a:t>
          </a:r>
        </a:p>
      </dsp:txBody>
      <dsp:txXfrm>
        <a:off x="2449678" y="1325567"/>
        <a:ext cx="8944173" cy="1205060"/>
      </dsp:txXfrm>
    </dsp:sp>
    <dsp:sp modelId="{CAD622FB-5DD2-4504-9D83-C5243A409469}">
      <dsp:nvSpPr>
        <dsp:cNvPr id="0" name=""/>
        <dsp:cNvSpPr/>
      </dsp:nvSpPr>
      <dsp:spPr>
        <a:xfrm>
          <a:off x="2278770" y="2530627"/>
          <a:ext cx="911508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AFE953-D616-4EEF-97AF-2881A1BD5D07}">
      <dsp:nvSpPr>
        <dsp:cNvPr id="0" name=""/>
        <dsp:cNvSpPr/>
      </dsp:nvSpPr>
      <dsp:spPr>
        <a:xfrm>
          <a:off x="0" y="2592399"/>
          <a:ext cx="1139385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47AA52-3D21-460B-B07B-88BEE1CE8AC1}">
      <dsp:nvSpPr>
        <dsp:cNvPr id="0" name=""/>
        <dsp:cNvSpPr/>
      </dsp:nvSpPr>
      <dsp:spPr>
        <a:xfrm>
          <a:off x="0" y="2592399"/>
          <a:ext cx="2278770" cy="2592399"/>
        </a:xfrm>
        <a:prstGeom prst="rect">
          <a:avLst/>
        </a:prstGeom>
        <a:solidFill>
          <a:schemeClr val="accent1"/>
        </a:solidFill>
        <a:ln>
          <a:solidFill>
            <a:srgbClr val="0033CC"/>
          </a:solid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National SC-ST Hub (NSSH) scheme: Aims at capacity enhancement of SC/ST </a:t>
          </a:r>
          <a:r>
            <a:rPr lang="en-US" sz="1800" kern="1200" dirty="0">
              <a:latin typeface="Arial" panose="020B0604020202020204" pitchFamily="34" charset="0"/>
              <a:cs typeface="Arial" panose="020B0604020202020204" pitchFamily="34" charset="0"/>
            </a:rPr>
            <a:t>entrepreneurs</a:t>
          </a:r>
          <a:r>
            <a:rPr lang="en-US" sz="1700" kern="1200" dirty="0"/>
            <a:t> and promoting "entrepreneurship culture" amongst the SC/ST population </a:t>
          </a:r>
        </a:p>
      </dsp:txBody>
      <dsp:txXfrm>
        <a:off x="0" y="2592399"/>
        <a:ext cx="2278770" cy="2592399"/>
      </dsp:txXfrm>
    </dsp:sp>
    <dsp:sp modelId="{F3D68D61-E06D-476E-AABE-F328C95A1F41}">
      <dsp:nvSpPr>
        <dsp:cNvPr id="0" name=""/>
        <dsp:cNvSpPr/>
      </dsp:nvSpPr>
      <dsp:spPr>
        <a:xfrm>
          <a:off x="2449678" y="2632906"/>
          <a:ext cx="8944173" cy="81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The scheme is empowering the SC/ST population to participate in public procurement process and fulfill the mandated target of 4% procurement from SC/ST enterprises under Public Procurement Policy by the Ministries, Departments and CPSEs. </a:t>
          </a:r>
        </a:p>
      </dsp:txBody>
      <dsp:txXfrm>
        <a:off x="2449678" y="2632906"/>
        <a:ext cx="8944173" cy="810125"/>
      </dsp:txXfrm>
    </dsp:sp>
    <dsp:sp modelId="{C4A8D63A-413D-416E-AE9F-B71321FBCD38}">
      <dsp:nvSpPr>
        <dsp:cNvPr id="0" name=""/>
        <dsp:cNvSpPr/>
      </dsp:nvSpPr>
      <dsp:spPr>
        <a:xfrm>
          <a:off x="2278770" y="3443031"/>
          <a:ext cx="911508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D8C03B-17E4-43E7-93B0-2F8EF3E142A0}">
      <dsp:nvSpPr>
        <dsp:cNvPr id="0" name=""/>
        <dsp:cNvSpPr/>
      </dsp:nvSpPr>
      <dsp:spPr>
        <a:xfrm>
          <a:off x="2449678" y="3483537"/>
          <a:ext cx="8944173" cy="81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Since inception in 2016, several interventions/sub-schemes have been introduced in consultation with various stakeholders for capacity building, technology upgradation, market linkage, etc. of the existing &amp; aspiring SC-ST entrepreneurs. As a result, more than 14-fold increase (in terms of value) in the procurement from SC-ST MSEs has been achieved from Rs. 99.37 Cr (0.07%) in FY 2015-16 to Rs.1468 Cr (0.84%) in FY 2022-23. </a:t>
          </a:r>
        </a:p>
        <a:p>
          <a:pPr marL="0" lvl="0" indent="0" algn="l" defTabSz="622300">
            <a:lnSpc>
              <a:spcPct val="90000"/>
            </a:lnSpc>
            <a:spcBef>
              <a:spcPct val="0"/>
            </a:spcBef>
            <a:spcAft>
              <a:spcPct val="35000"/>
            </a:spcAft>
            <a:buNone/>
          </a:pPr>
          <a:endParaRPr lang="en-US" sz="1400" kern="1200" dirty="0">
            <a:latin typeface="Arial" panose="020B0604020202020204" pitchFamily="34" charset="0"/>
            <a:cs typeface="Arial" panose="020B0604020202020204" pitchFamily="34" charset="0"/>
          </a:endParaRPr>
        </a:p>
        <a:p>
          <a:pPr marL="0" lvl="0" indent="0" algn="l" defTabSz="622300">
            <a:lnSpc>
              <a:spcPct val="90000"/>
            </a:lnSpc>
            <a:spcBef>
              <a:spcPct val="0"/>
            </a:spcBef>
            <a:spcAft>
              <a:spcPct val="35000"/>
            </a:spcAft>
            <a:buNone/>
          </a:pPr>
          <a:endParaRPr lang="en-US" sz="1400" kern="1200" dirty="0">
            <a:latin typeface="Arial" panose="020B0604020202020204" pitchFamily="34" charset="0"/>
            <a:cs typeface="Arial" panose="020B0604020202020204" pitchFamily="34" charset="0"/>
          </a:endParaRPr>
        </a:p>
        <a:p>
          <a:pPr marL="0" lvl="0" indent="0" algn="l" defTabSz="622300">
            <a:lnSpc>
              <a:spcPct val="90000"/>
            </a:lnSpc>
            <a:spcBef>
              <a:spcPct val="0"/>
            </a:spcBef>
            <a:spcAft>
              <a:spcPct val="35000"/>
            </a:spcAft>
            <a:buNone/>
          </a:pPr>
          <a:endParaRPr lang="en-US" sz="1400" kern="1200" dirty="0">
            <a:latin typeface="Arial" panose="020B0604020202020204" pitchFamily="34" charset="0"/>
            <a:cs typeface="Arial" panose="020B0604020202020204" pitchFamily="34" charset="0"/>
          </a:endParaRPr>
        </a:p>
      </dsp:txBody>
      <dsp:txXfrm>
        <a:off x="2449678" y="3483537"/>
        <a:ext cx="8944173" cy="810125"/>
      </dsp:txXfrm>
    </dsp:sp>
    <dsp:sp modelId="{C20192D1-FA28-4670-9534-014C26B60471}">
      <dsp:nvSpPr>
        <dsp:cNvPr id="0" name=""/>
        <dsp:cNvSpPr/>
      </dsp:nvSpPr>
      <dsp:spPr>
        <a:xfrm>
          <a:off x="2278770" y="4293662"/>
          <a:ext cx="911508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0F1C46-C353-441F-8974-F3FF01381A4F}">
      <dsp:nvSpPr>
        <dsp:cNvPr id="0" name=""/>
        <dsp:cNvSpPr/>
      </dsp:nvSpPr>
      <dsp:spPr>
        <a:xfrm>
          <a:off x="2449678" y="4334168"/>
          <a:ext cx="8944173" cy="81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kern="1200" dirty="0">
            <a:latin typeface="Arial" panose="020B0604020202020204" pitchFamily="34" charset="0"/>
            <a:cs typeface="Arial" panose="020B0604020202020204" pitchFamily="34" charset="0"/>
          </a:endParaRPr>
        </a:p>
        <a:p>
          <a:pPr marL="0" lvl="0" indent="0" algn="l" defTabSz="622300">
            <a:lnSpc>
              <a:spcPct val="90000"/>
            </a:lnSpc>
            <a:spcBef>
              <a:spcPct val="0"/>
            </a:spcBef>
            <a:spcAft>
              <a:spcPct val="35000"/>
            </a:spcAft>
            <a:buNone/>
          </a:pPr>
          <a:r>
            <a:rPr lang="en-US" sz="1400" b="1" kern="1200" dirty="0">
              <a:latin typeface="Arial" panose="020B0604020202020204" pitchFamily="34" charset="0"/>
              <a:cs typeface="Arial" panose="020B0604020202020204" pitchFamily="34" charset="0"/>
            </a:rPr>
            <a:t>So far, 1.11 lakh existing &amp; aspiring SC-ST entrepreneurs have been benefitted under the NSSH scheme. </a:t>
          </a:r>
        </a:p>
      </dsp:txBody>
      <dsp:txXfrm>
        <a:off x="2449678" y="4334168"/>
        <a:ext cx="8944173" cy="810125"/>
      </dsp:txXfrm>
    </dsp:sp>
    <dsp:sp modelId="{811563BB-C50F-45E0-98C9-1DFBB3D6A3F6}">
      <dsp:nvSpPr>
        <dsp:cNvPr id="0" name=""/>
        <dsp:cNvSpPr/>
      </dsp:nvSpPr>
      <dsp:spPr>
        <a:xfrm>
          <a:off x="2278770" y="5144293"/>
          <a:ext cx="911508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2FB8F-C66B-444F-86A8-2012FE1E72A7}">
      <dsp:nvSpPr>
        <dsp:cNvPr id="0" name=""/>
        <dsp:cNvSpPr/>
      </dsp:nvSpPr>
      <dsp:spPr>
        <a:xfrm>
          <a:off x="2489" y="0"/>
          <a:ext cx="3873878" cy="56434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0" i="0" kern="1200" dirty="0">
              <a:solidFill>
                <a:schemeClr val="tx1"/>
              </a:solidFill>
              <a:latin typeface="Arial" panose="020B0604020202020204" pitchFamily="34" charset="0"/>
              <a:cs typeface="Arial" panose="020B0604020202020204" pitchFamily="34" charset="0"/>
            </a:rPr>
            <a:t>Skill Upgradation &amp; Mahila Coir Yojana (MCY) is one of the key schemes under the Scheme Coir Vikas Yojana which provides development of domestic and export markets, skill development and training, empowerment of women, employment/entrepreneurship creation and development, enhanced raw material utilization, trade related services, welfare activities for the coir workers, etc. MCY in particular, aims at women empowerment through the provision of spinning equipment at </a:t>
          </a:r>
          <a:r>
            <a:rPr lang="en-US" sz="1300" b="0" i="0" kern="1200" dirty="0" err="1">
              <a:solidFill>
                <a:schemeClr val="tx1"/>
              </a:solidFill>
              <a:latin typeface="Arial" panose="020B0604020202020204" pitchFamily="34" charset="0"/>
              <a:cs typeface="Arial" panose="020B0604020202020204" pitchFamily="34" charset="0"/>
            </a:rPr>
            <a:t>subsidzsed</a:t>
          </a:r>
          <a:r>
            <a:rPr lang="en-US" sz="1300" b="0" i="0" kern="1200" dirty="0">
              <a:solidFill>
                <a:schemeClr val="tx1"/>
              </a:solidFill>
              <a:latin typeface="Arial" panose="020B0604020202020204" pitchFamily="34" charset="0"/>
              <a:cs typeface="Arial" panose="020B0604020202020204" pitchFamily="34" charset="0"/>
            </a:rPr>
            <a:t> rates</a:t>
          </a:r>
          <a:endParaRPr lang="en-US" sz="1300" kern="1200" dirty="0">
            <a:solidFill>
              <a:schemeClr val="tx1"/>
            </a:solidFill>
            <a:latin typeface="Arial" panose="020B0604020202020204" pitchFamily="34" charset="0"/>
            <a:cs typeface="Arial" panose="020B0604020202020204" pitchFamily="34" charset="0"/>
          </a:endParaRPr>
        </a:p>
      </dsp:txBody>
      <dsp:txXfrm>
        <a:off x="2489" y="2257398"/>
        <a:ext cx="3873878" cy="2257398"/>
      </dsp:txXfrm>
    </dsp:sp>
    <dsp:sp modelId="{6D3D57FD-3A7B-4B19-BA1A-B0B27A69D721}">
      <dsp:nvSpPr>
        <dsp:cNvPr id="0" name=""/>
        <dsp:cNvSpPr/>
      </dsp:nvSpPr>
      <dsp:spPr>
        <a:xfrm>
          <a:off x="999786" y="338609"/>
          <a:ext cx="1879284" cy="1879284"/>
        </a:xfrm>
        <a:prstGeom prst="ellipse">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5781C6-C418-4E49-AE21-104D0D3393BA}">
      <dsp:nvSpPr>
        <dsp:cNvPr id="0" name=""/>
        <dsp:cNvSpPr/>
      </dsp:nvSpPr>
      <dsp:spPr>
        <a:xfrm>
          <a:off x="3992584" y="0"/>
          <a:ext cx="3873878" cy="56434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0" i="0" kern="1200" dirty="0">
              <a:solidFill>
                <a:schemeClr val="tx1"/>
              </a:solidFill>
              <a:latin typeface="Arial" panose="020B0604020202020204" pitchFamily="34" charset="0"/>
              <a:cs typeface="Arial" panose="020B0604020202020204" pitchFamily="34" charset="0"/>
            </a:rPr>
            <a:t>This </a:t>
          </a:r>
          <a:r>
            <a:rPr lang="en-US" sz="1300" b="0" i="0" kern="1200" dirty="0" err="1">
              <a:solidFill>
                <a:schemeClr val="tx1"/>
              </a:solidFill>
              <a:latin typeface="Arial" panose="020B0604020202020204" pitchFamily="34" charset="0"/>
              <a:cs typeface="Arial" panose="020B0604020202020204" pitchFamily="34" charset="0"/>
            </a:rPr>
            <a:t>programme</a:t>
          </a:r>
          <a:r>
            <a:rPr lang="en-US" sz="1300" b="0" i="0" kern="1200" dirty="0">
              <a:solidFill>
                <a:schemeClr val="tx1"/>
              </a:solidFill>
              <a:latin typeface="Arial" panose="020B0604020202020204" pitchFamily="34" charset="0"/>
              <a:cs typeface="Arial" panose="020B0604020202020204" pitchFamily="34" charset="0"/>
            </a:rPr>
            <a:t> is intended to provide self employment opportunities to rural women artisans in regions processing coconut husk. Over the last two decades, production of coir </a:t>
          </a:r>
          <a:r>
            <a:rPr lang="en-US" sz="1300" b="0" i="0" kern="1200" dirty="0" err="1">
              <a:solidFill>
                <a:schemeClr val="tx1"/>
              </a:solidFill>
              <a:latin typeface="Arial" panose="020B0604020202020204" pitchFamily="34" charset="0"/>
              <a:cs typeface="Arial" panose="020B0604020202020204" pitchFamily="34" charset="0"/>
            </a:rPr>
            <a:t>fibre</a:t>
          </a:r>
          <a:r>
            <a:rPr lang="en-US" sz="1300" b="0" i="0" kern="1200" dirty="0">
              <a:solidFill>
                <a:schemeClr val="tx1"/>
              </a:solidFill>
              <a:latin typeface="Arial" panose="020B0604020202020204" pitchFamily="34" charset="0"/>
              <a:cs typeface="Arial" panose="020B0604020202020204" pitchFamily="34" charset="0"/>
            </a:rPr>
            <a:t> has substantially increased in India. Conversion of coir </a:t>
          </a:r>
          <a:r>
            <a:rPr lang="en-US" sz="1300" b="0" i="0" kern="1200" dirty="0" err="1">
              <a:solidFill>
                <a:schemeClr val="tx1"/>
              </a:solidFill>
              <a:latin typeface="Arial" panose="020B0604020202020204" pitchFamily="34" charset="0"/>
              <a:cs typeface="Arial" panose="020B0604020202020204" pitchFamily="34" charset="0"/>
            </a:rPr>
            <a:t>fibre</a:t>
          </a:r>
          <a:r>
            <a:rPr lang="en-US" sz="1300" b="0" i="0" kern="1200" dirty="0">
              <a:solidFill>
                <a:schemeClr val="tx1"/>
              </a:solidFill>
              <a:latin typeface="Arial" panose="020B0604020202020204" pitchFamily="34" charset="0"/>
              <a:cs typeface="Arial" panose="020B0604020202020204" pitchFamily="34" charset="0"/>
            </a:rPr>
            <a:t> into yarn on motorized </a:t>
          </a:r>
          <a:r>
            <a:rPr lang="en-US" sz="1300" b="0" i="0" kern="1200" dirty="0" err="1">
              <a:solidFill>
                <a:schemeClr val="tx1"/>
              </a:solidFill>
              <a:latin typeface="Arial" panose="020B0604020202020204" pitchFamily="34" charset="0"/>
              <a:cs typeface="Arial" panose="020B0604020202020204" pitchFamily="34" charset="0"/>
            </a:rPr>
            <a:t>ratts</a:t>
          </a:r>
          <a:r>
            <a:rPr lang="en-US" sz="1300" b="0" i="0" kern="1200" dirty="0">
              <a:solidFill>
                <a:schemeClr val="tx1"/>
              </a:solidFill>
              <a:latin typeface="Arial" panose="020B0604020202020204" pitchFamily="34" charset="0"/>
              <a:cs typeface="Arial" panose="020B0604020202020204" pitchFamily="34" charset="0"/>
            </a:rPr>
            <a:t> in rural households provides scope for large scale employment, improvement in productivity and quality of coir </a:t>
          </a:r>
          <a:r>
            <a:rPr lang="en-US" sz="1300" b="0" i="0" kern="1200" dirty="0" err="1">
              <a:solidFill>
                <a:schemeClr val="tx1"/>
              </a:solidFill>
              <a:latin typeface="Arial" panose="020B0604020202020204" pitchFamily="34" charset="0"/>
              <a:cs typeface="Arial" panose="020B0604020202020204" pitchFamily="34" charset="0"/>
            </a:rPr>
            <a:t>fibre</a:t>
          </a:r>
          <a:r>
            <a:rPr lang="en-US" sz="1300" b="0" i="0" kern="1200" dirty="0">
              <a:solidFill>
                <a:schemeClr val="tx1"/>
              </a:solidFill>
              <a:latin typeface="Arial" panose="020B0604020202020204" pitchFamily="34" charset="0"/>
              <a:cs typeface="Arial" panose="020B0604020202020204" pitchFamily="34" charset="0"/>
            </a:rPr>
            <a:t>, better working conditions and higher income, which ultimately leads to the improvement of standard of living of rural woman artisans. The </a:t>
          </a:r>
          <a:r>
            <a:rPr lang="en-US" sz="1300" b="0" i="0" kern="1200" dirty="0" err="1">
              <a:solidFill>
                <a:schemeClr val="tx1"/>
              </a:solidFill>
              <a:latin typeface="Arial" panose="020B0604020202020204" pitchFamily="34" charset="0"/>
              <a:cs typeface="Arial" panose="020B0604020202020204" pitchFamily="34" charset="0"/>
            </a:rPr>
            <a:t>programme</a:t>
          </a:r>
          <a:r>
            <a:rPr lang="en-US" sz="1300" b="0" i="0" kern="1200" dirty="0">
              <a:solidFill>
                <a:schemeClr val="tx1"/>
              </a:solidFill>
              <a:latin typeface="Arial" panose="020B0604020202020204" pitchFamily="34" charset="0"/>
              <a:cs typeface="Arial" panose="020B0604020202020204" pitchFamily="34" charset="0"/>
            </a:rPr>
            <a:t> envisages providing of training only to women artisans.</a:t>
          </a:r>
          <a:endParaRPr lang="en-US" sz="1300" kern="1200" dirty="0">
            <a:solidFill>
              <a:schemeClr val="tx1"/>
            </a:solidFill>
            <a:latin typeface="Arial" panose="020B0604020202020204" pitchFamily="34" charset="0"/>
            <a:cs typeface="Arial" panose="020B0604020202020204" pitchFamily="34" charset="0"/>
          </a:endParaRPr>
        </a:p>
      </dsp:txBody>
      <dsp:txXfrm>
        <a:off x="3992584" y="2257398"/>
        <a:ext cx="3873878" cy="2257398"/>
      </dsp:txXfrm>
    </dsp:sp>
    <dsp:sp modelId="{02440575-1254-4DAF-BB8F-826B6563D25F}">
      <dsp:nvSpPr>
        <dsp:cNvPr id="0" name=""/>
        <dsp:cNvSpPr/>
      </dsp:nvSpPr>
      <dsp:spPr>
        <a:xfrm>
          <a:off x="4989881" y="338609"/>
          <a:ext cx="1879284" cy="1879284"/>
        </a:xfrm>
        <a:prstGeom prst="ellipse">
          <a:avLst/>
        </a:prstGeom>
        <a:blipFill rotWithShape="1">
          <a:blip xmlns:r="http://schemas.openxmlformats.org/officeDocument/2006/relationships" r:embed="rId2"/>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79AF76-7698-469C-B87D-FE560EB1A8AF}">
      <dsp:nvSpPr>
        <dsp:cNvPr id="0" name=""/>
        <dsp:cNvSpPr/>
      </dsp:nvSpPr>
      <dsp:spPr>
        <a:xfrm>
          <a:off x="7982679" y="0"/>
          <a:ext cx="3873878" cy="56434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The financial assistance for procurement of machines/</a:t>
          </a:r>
          <a:r>
            <a:rPr lang="en-US" sz="1400" kern="1200" dirty="0" err="1">
              <a:solidFill>
                <a:schemeClr val="tx1"/>
              </a:solidFill>
              <a:latin typeface="Arial" panose="020B0604020202020204" pitchFamily="34" charset="0"/>
              <a:cs typeface="Arial" panose="020B0604020202020204" pitchFamily="34" charset="0"/>
            </a:rPr>
            <a:t>equipments</a:t>
          </a:r>
          <a:r>
            <a:rPr lang="en-US" sz="1400" kern="1200" dirty="0">
              <a:solidFill>
                <a:schemeClr val="tx1"/>
              </a:solidFill>
              <a:latin typeface="Arial" panose="020B0604020202020204" pitchFamily="34" charset="0"/>
              <a:cs typeface="Arial" panose="020B0604020202020204" pitchFamily="34" charset="0"/>
            </a:rPr>
            <a:t> may be obtained under PMEGP scheme for setting up of new coir units for which the maximum project cost is </a:t>
          </a:r>
          <a:r>
            <a:rPr lang="en-US" sz="1400" kern="1200" dirty="0" err="1">
              <a:solidFill>
                <a:schemeClr val="tx1"/>
              </a:solidFill>
              <a:latin typeface="Arial" panose="020B0604020202020204" pitchFamily="34" charset="0"/>
              <a:cs typeface="Arial" panose="020B0604020202020204" pitchFamily="34" charset="0"/>
            </a:rPr>
            <a:t>upto</a:t>
          </a:r>
          <a:r>
            <a:rPr lang="en-US" sz="1400" kern="1200" dirty="0">
              <a:solidFill>
                <a:schemeClr val="tx1"/>
              </a:solidFill>
              <a:latin typeface="Arial" panose="020B0604020202020204" pitchFamily="34" charset="0"/>
              <a:cs typeface="Arial" panose="020B0604020202020204" pitchFamily="34" charset="0"/>
            </a:rPr>
            <a:t> Rs.25 lakhs.</a:t>
          </a:r>
        </a:p>
      </dsp:txBody>
      <dsp:txXfrm>
        <a:off x="7982679" y="2257398"/>
        <a:ext cx="3873878" cy="2257398"/>
      </dsp:txXfrm>
    </dsp:sp>
    <dsp:sp modelId="{F08FADB4-CA87-4C4D-B3A0-C25CFCE1A0CB}">
      <dsp:nvSpPr>
        <dsp:cNvPr id="0" name=""/>
        <dsp:cNvSpPr/>
      </dsp:nvSpPr>
      <dsp:spPr>
        <a:xfrm>
          <a:off x="8979976" y="338609"/>
          <a:ext cx="1879284" cy="1879284"/>
        </a:xfrm>
        <a:prstGeom prst="ellipse">
          <a:avLst/>
        </a:prstGeom>
        <a:blipFill rotWithShape="1">
          <a:blip xmlns:r="http://schemas.openxmlformats.org/officeDocument/2006/relationships" r:embed="rId3"/>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736554-D150-4FA8-80C1-06148BBB4D14}">
      <dsp:nvSpPr>
        <dsp:cNvPr id="0" name=""/>
        <dsp:cNvSpPr/>
      </dsp:nvSpPr>
      <dsp:spPr>
        <a:xfrm>
          <a:off x="474361" y="4514797"/>
          <a:ext cx="10910324" cy="846524"/>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FAC68-1F52-4938-9F37-6D104991E4B6}">
      <dsp:nvSpPr>
        <dsp:cNvPr id="0" name=""/>
        <dsp:cNvSpPr/>
      </dsp:nvSpPr>
      <dsp:spPr>
        <a:xfrm>
          <a:off x="0" y="813"/>
          <a:ext cx="11063423" cy="691751"/>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en-US" sz="1400" b="1" kern="1200" dirty="0">
              <a:latin typeface="Arial" panose="020B0604020202020204" pitchFamily="34" charset="0"/>
              <a:cs typeface="Arial" panose="020B0604020202020204" pitchFamily="34" charset="0"/>
            </a:rPr>
            <a:t>Supporting 13 states in preparing Detailed Project Reports (DPRs) and implementing the Start-up Village Entrepreneurship Program (SVEP), Impact Assessment studies and Business Development Service Providers (BDSPs) for the promotion of micro enterprises. </a:t>
          </a:r>
          <a:endParaRPr lang="en-US" sz="1400" kern="1200" dirty="0">
            <a:latin typeface="Arial" panose="020B0604020202020204" pitchFamily="34" charset="0"/>
            <a:cs typeface="Arial" panose="020B0604020202020204" pitchFamily="34" charset="0"/>
          </a:endParaRPr>
        </a:p>
      </dsp:txBody>
      <dsp:txXfrm>
        <a:off x="33769" y="34582"/>
        <a:ext cx="10995885" cy="624213"/>
      </dsp:txXfrm>
    </dsp:sp>
    <dsp:sp modelId="{2F63F8A2-8C89-464A-AF10-1AE38C886253}">
      <dsp:nvSpPr>
        <dsp:cNvPr id="0" name=""/>
        <dsp:cNvSpPr/>
      </dsp:nvSpPr>
      <dsp:spPr>
        <a:xfrm>
          <a:off x="0" y="706078"/>
          <a:ext cx="11063423" cy="691751"/>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en-US" sz="1400" b="1" kern="1200" dirty="0">
              <a:latin typeface="Arial" panose="020B0604020202020204" pitchFamily="34" charset="0"/>
              <a:cs typeface="Arial" panose="020B0604020202020204" pitchFamily="34" charset="0"/>
            </a:rPr>
            <a:t>The National Resource Organization (NRO) under </a:t>
          </a:r>
          <a:r>
            <a:rPr lang="en-US" sz="1400" b="1" kern="1200" dirty="0" err="1">
              <a:latin typeface="Arial" panose="020B0604020202020204" pitchFamily="34" charset="0"/>
              <a:cs typeface="Arial" panose="020B0604020202020204" pitchFamily="34" charset="0"/>
            </a:rPr>
            <a:t>ni-msme</a:t>
          </a:r>
          <a:r>
            <a:rPr lang="en-US" sz="1400" b="1" kern="1200" dirty="0">
              <a:latin typeface="Arial" panose="020B0604020202020204" pitchFamily="34" charset="0"/>
              <a:cs typeface="Arial" panose="020B0604020202020204" pitchFamily="34" charset="0"/>
            </a:rPr>
            <a:t> engages in various activities to support MSMEs, including training and capacity building through skill enhancement programs for entrepreneurs and employees. It also offers research and consultancy services, such as market research, feasibility studies, and business plan development. </a:t>
          </a:r>
          <a:endParaRPr lang="en-US" sz="1400" kern="1200" dirty="0">
            <a:latin typeface="Arial" panose="020B0604020202020204" pitchFamily="34" charset="0"/>
            <a:cs typeface="Arial" panose="020B0604020202020204" pitchFamily="34" charset="0"/>
          </a:endParaRPr>
        </a:p>
      </dsp:txBody>
      <dsp:txXfrm>
        <a:off x="33769" y="739847"/>
        <a:ext cx="10995885" cy="624213"/>
      </dsp:txXfrm>
    </dsp:sp>
    <dsp:sp modelId="{B1090B80-74C1-425A-8961-FF7946A06364}">
      <dsp:nvSpPr>
        <dsp:cNvPr id="0" name=""/>
        <dsp:cNvSpPr/>
      </dsp:nvSpPr>
      <dsp:spPr>
        <a:xfrm>
          <a:off x="0" y="1411344"/>
          <a:ext cx="11063423" cy="691751"/>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en-US" sz="1400" b="1" kern="1200" dirty="0">
              <a:latin typeface="Arial" panose="020B0604020202020204" pitchFamily="34" charset="0"/>
              <a:cs typeface="Arial" panose="020B0604020202020204" pitchFamily="34" charset="0"/>
            </a:rPr>
            <a:t>Cluster development is another key focus area for SRLM projects in which promote Cluster concepts to enable be stakeholders to access available  livelihoods interventions. </a:t>
          </a:r>
          <a:endParaRPr lang="en-US" sz="1400" kern="1200" dirty="0">
            <a:latin typeface="Arial" panose="020B0604020202020204" pitchFamily="34" charset="0"/>
            <a:cs typeface="Arial" panose="020B0604020202020204" pitchFamily="34" charset="0"/>
          </a:endParaRPr>
        </a:p>
      </dsp:txBody>
      <dsp:txXfrm>
        <a:off x="33769" y="1445113"/>
        <a:ext cx="10995885" cy="62421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1F975-C795-433E-AA9F-25CBF182E2FE}">
      <dsp:nvSpPr>
        <dsp:cNvPr id="0" name=""/>
        <dsp:cNvSpPr/>
      </dsp:nvSpPr>
      <dsp:spPr>
        <a:xfrm>
          <a:off x="0" y="645"/>
          <a:ext cx="103060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CB6ECC-8B93-4AD8-8ADA-BF50AB037104}">
      <dsp:nvSpPr>
        <dsp:cNvPr id="0" name=""/>
        <dsp:cNvSpPr/>
      </dsp:nvSpPr>
      <dsp:spPr>
        <a:xfrm>
          <a:off x="0" y="645"/>
          <a:ext cx="10306049" cy="755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US" sz="1800" b="0" kern="1200">
              <a:latin typeface="Arial" panose="020B0604020202020204" pitchFamily="34" charset="0"/>
              <a:cs typeface="Arial" panose="020B0604020202020204" pitchFamily="34" charset="0"/>
            </a:rPr>
            <a:t>Survey, DPR, Impact </a:t>
          </a:r>
          <a:endParaRPr lang="en-US" sz="1800" b="0" kern="1200" dirty="0">
            <a:latin typeface="Arial" panose="020B0604020202020204" pitchFamily="34" charset="0"/>
            <a:cs typeface="Arial" panose="020B0604020202020204" pitchFamily="34" charset="0"/>
          </a:endParaRPr>
        </a:p>
      </dsp:txBody>
      <dsp:txXfrm>
        <a:off x="0" y="645"/>
        <a:ext cx="10306049" cy="755262"/>
      </dsp:txXfrm>
    </dsp:sp>
    <dsp:sp modelId="{FCD04750-EC30-45E3-AEEC-9CA810EFDCA1}">
      <dsp:nvSpPr>
        <dsp:cNvPr id="0" name=""/>
        <dsp:cNvSpPr/>
      </dsp:nvSpPr>
      <dsp:spPr>
        <a:xfrm>
          <a:off x="0" y="755908"/>
          <a:ext cx="103060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E2D288-306B-40C4-94D1-B27925C83E48}">
      <dsp:nvSpPr>
        <dsp:cNvPr id="0" name=""/>
        <dsp:cNvSpPr/>
      </dsp:nvSpPr>
      <dsp:spPr>
        <a:xfrm>
          <a:off x="0" y="755908"/>
          <a:ext cx="10306049" cy="755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IN" sz="1800" b="0" kern="1200" dirty="0">
              <a:latin typeface="Arial" panose="020B0604020202020204" pitchFamily="34" charset="0"/>
              <a:cs typeface="Arial" panose="020B0604020202020204" pitchFamily="34" charset="0"/>
            </a:rPr>
            <a:t>Startup Village Entrepreneurship Program (SVEP)</a:t>
          </a:r>
          <a:endParaRPr lang="en-US" sz="1800" b="0" kern="1200" dirty="0">
            <a:latin typeface="Arial" panose="020B0604020202020204" pitchFamily="34" charset="0"/>
            <a:cs typeface="Arial" panose="020B0604020202020204" pitchFamily="34" charset="0"/>
          </a:endParaRPr>
        </a:p>
      </dsp:txBody>
      <dsp:txXfrm>
        <a:off x="0" y="755908"/>
        <a:ext cx="10306049" cy="755262"/>
      </dsp:txXfrm>
    </dsp:sp>
    <dsp:sp modelId="{22794C74-7BE3-4CC4-AFCF-3ACE31EA963C}">
      <dsp:nvSpPr>
        <dsp:cNvPr id="0" name=""/>
        <dsp:cNvSpPr/>
      </dsp:nvSpPr>
      <dsp:spPr>
        <a:xfrm>
          <a:off x="0" y="1511170"/>
          <a:ext cx="103060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128B3A-C83B-466F-B7E0-14C5622642E9}">
      <dsp:nvSpPr>
        <dsp:cNvPr id="0" name=""/>
        <dsp:cNvSpPr/>
      </dsp:nvSpPr>
      <dsp:spPr>
        <a:xfrm>
          <a:off x="0" y="1511170"/>
          <a:ext cx="10306049" cy="755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US" sz="1800" b="0" kern="1200" dirty="0">
              <a:latin typeface="Arial" panose="020B0604020202020204" pitchFamily="34" charset="0"/>
              <a:cs typeface="Arial" panose="020B0604020202020204" pitchFamily="34" charset="0"/>
            </a:rPr>
            <a:t>One Stop Facility (OSF)</a:t>
          </a:r>
        </a:p>
      </dsp:txBody>
      <dsp:txXfrm>
        <a:off x="0" y="1511170"/>
        <a:ext cx="10306049" cy="755262"/>
      </dsp:txXfrm>
    </dsp:sp>
    <dsp:sp modelId="{E5E10E09-217F-4625-9523-8F97C23CF707}">
      <dsp:nvSpPr>
        <dsp:cNvPr id="0" name=""/>
        <dsp:cNvSpPr/>
      </dsp:nvSpPr>
      <dsp:spPr>
        <a:xfrm>
          <a:off x="0" y="2266433"/>
          <a:ext cx="103060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029595-9C4D-4836-818A-9215689F2251}">
      <dsp:nvSpPr>
        <dsp:cNvPr id="0" name=""/>
        <dsp:cNvSpPr/>
      </dsp:nvSpPr>
      <dsp:spPr>
        <a:xfrm>
          <a:off x="0" y="2266433"/>
          <a:ext cx="10306049" cy="755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IN" sz="1800" b="0" kern="1200" dirty="0">
              <a:latin typeface="Arial" panose="020B0604020202020204" pitchFamily="34" charset="0"/>
              <a:cs typeface="Arial" panose="020B0604020202020204" pitchFamily="34" charset="0"/>
            </a:rPr>
            <a:t>Business Development Service Provider (BDSP)</a:t>
          </a:r>
          <a:endParaRPr lang="en-US" sz="1800" b="0" kern="1200" dirty="0">
            <a:latin typeface="Arial" panose="020B0604020202020204" pitchFamily="34" charset="0"/>
            <a:cs typeface="Arial" panose="020B0604020202020204" pitchFamily="34" charset="0"/>
          </a:endParaRPr>
        </a:p>
      </dsp:txBody>
      <dsp:txXfrm>
        <a:off x="0" y="2266433"/>
        <a:ext cx="10306049" cy="755262"/>
      </dsp:txXfrm>
    </dsp:sp>
    <dsp:sp modelId="{C07D79FD-500B-4C4E-AEA2-746D9F299D99}">
      <dsp:nvSpPr>
        <dsp:cNvPr id="0" name=""/>
        <dsp:cNvSpPr/>
      </dsp:nvSpPr>
      <dsp:spPr>
        <a:xfrm>
          <a:off x="0" y="3021696"/>
          <a:ext cx="103060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5851E3-6A67-4D91-8608-F42DD24F9383}">
      <dsp:nvSpPr>
        <dsp:cNvPr id="0" name=""/>
        <dsp:cNvSpPr/>
      </dsp:nvSpPr>
      <dsp:spPr>
        <a:xfrm>
          <a:off x="0" y="3021696"/>
          <a:ext cx="10306049" cy="755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IN" sz="1800" b="0" kern="1200" dirty="0">
              <a:latin typeface="Arial" panose="020B0604020202020204" pitchFamily="34" charset="0"/>
              <a:cs typeface="Arial" panose="020B0604020202020204" pitchFamily="34" charset="0"/>
            </a:rPr>
            <a:t>Module Preparation</a:t>
          </a:r>
          <a:endParaRPr lang="en-US" sz="1800" b="0" kern="1200" dirty="0">
            <a:latin typeface="Arial" panose="020B0604020202020204" pitchFamily="34" charset="0"/>
            <a:cs typeface="Arial" panose="020B0604020202020204" pitchFamily="34" charset="0"/>
          </a:endParaRPr>
        </a:p>
      </dsp:txBody>
      <dsp:txXfrm>
        <a:off x="0" y="3021696"/>
        <a:ext cx="10306049" cy="755262"/>
      </dsp:txXfrm>
    </dsp:sp>
    <dsp:sp modelId="{DFC9938A-7AA9-46B7-94F8-FDF00D47C442}">
      <dsp:nvSpPr>
        <dsp:cNvPr id="0" name=""/>
        <dsp:cNvSpPr/>
      </dsp:nvSpPr>
      <dsp:spPr>
        <a:xfrm>
          <a:off x="0" y="3776959"/>
          <a:ext cx="103060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45B112-84DA-4F44-A2DA-34BF867590BD}">
      <dsp:nvSpPr>
        <dsp:cNvPr id="0" name=""/>
        <dsp:cNvSpPr/>
      </dsp:nvSpPr>
      <dsp:spPr>
        <a:xfrm>
          <a:off x="0" y="3776959"/>
          <a:ext cx="10306049" cy="755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IN" sz="1800" b="0" kern="1200" dirty="0">
              <a:latin typeface="Arial" panose="020B0604020202020204" pitchFamily="34" charset="0"/>
              <a:cs typeface="Arial" panose="020B0604020202020204" pitchFamily="34" charset="0"/>
            </a:rPr>
            <a:t>Translation</a:t>
          </a:r>
          <a:endParaRPr lang="en-US" sz="1800" b="0" kern="1200" dirty="0">
            <a:latin typeface="Arial" panose="020B0604020202020204" pitchFamily="34" charset="0"/>
            <a:cs typeface="Arial" panose="020B0604020202020204" pitchFamily="34" charset="0"/>
          </a:endParaRPr>
        </a:p>
      </dsp:txBody>
      <dsp:txXfrm>
        <a:off x="0" y="3776959"/>
        <a:ext cx="10306049" cy="755262"/>
      </dsp:txXfrm>
    </dsp:sp>
    <dsp:sp modelId="{E7AA7B4C-C199-42E1-A663-EAEBAEFD6708}">
      <dsp:nvSpPr>
        <dsp:cNvPr id="0" name=""/>
        <dsp:cNvSpPr/>
      </dsp:nvSpPr>
      <dsp:spPr>
        <a:xfrm>
          <a:off x="0" y="4532221"/>
          <a:ext cx="103060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72E246-6FE2-496E-AB0B-DBBA7FEECF74}">
      <dsp:nvSpPr>
        <dsp:cNvPr id="0" name=""/>
        <dsp:cNvSpPr/>
      </dsp:nvSpPr>
      <dsp:spPr>
        <a:xfrm>
          <a:off x="0" y="4532221"/>
          <a:ext cx="10306049" cy="755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IN" sz="1800" b="0" kern="1200" dirty="0">
              <a:latin typeface="Arial" panose="020B0604020202020204" pitchFamily="34" charset="0"/>
              <a:cs typeface="Arial" panose="020B0604020202020204" pitchFamily="34" charset="0"/>
            </a:rPr>
            <a:t>15 States </a:t>
          </a:r>
        </a:p>
        <a:p>
          <a:pPr marL="0" lvl="0" indent="0" algn="just" defTabSz="800100">
            <a:lnSpc>
              <a:spcPct val="90000"/>
            </a:lnSpc>
            <a:spcBef>
              <a:spcPct val="0"/>
            </a:spcBef>
            <a:spcAft>
              <a:spcPct val="35000"/>
            </a:spcAft>
            <a:buNone/>
          </a:pPr>
          <a:endParaRPr lang="en-US" sz="1800" b="0" kern="1200" dirty="0">
            <a:latin typeface="Arial" panose="020B0604020202020204" pitchFamily="34" charset="0"/>
            <a:cs typeface="Arial" panose="020B0604020202020204" pitchFamily="34" charset="0"/>
          </a:endParaRPr>
        </a:p>
      </dsp:txBody>
      <dsp:txXfrm>
        <a:off x="0" y="4532221"/>
        <a:ext cx="10306049" cy="7552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C837A-69B3-4437-A144-8BDF2EA94117}">
      <dsp:nvSpPr>
        <dsp:cNvPr id="0" name=""/>
        <dsp:cNvSpPr/>
      </dsp:nvSpPr>
      <dsp:spPr>
        <a:xfrm>
          <a:off x="0" y="31129"/>
          <a:ext cx="10287000" cy="753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latin typeface="Arial" panose="020B0604020202020204" pitchFamily="34" charset="0"/>
              <a:cs typeface="Arial" panose="020B0604020202020204" pitchFamily="34" charset="0"/>
            </a:rPr>
            <a:t>Manufacturing</a:t>
          </a:r>
          <a:r>
            <a:rPr lang="en-IN" sz="2000" kern="1200" dirty="0">
              <a:latin typeface="Arial" panose="020B0604020202020204" pitchFamily="34" charset="0"/>
              <a:cs typeface="Arial" panose="020B0604020202020204" pitchFamily="34" charset="0"/>
            </a:rPr>
            <a:t>: Small Manufacturing units like Automobile, Electrical, Packing, Furniture, Metal Gates &amp; Grills</a:t>
          </a:r>
          <a:endParaRPr lang="en-US" sz="2000" kern="1200" dirty="0">
            <a:latin typeface="Arial" panose="020B0604020202020204" pitchFamily="34" charset="0"/>
            <a:cs typeface="Arial" panose="020B0604020202020204" pitchFamily="34" charset="0"/>
          </a:endParaRPr>
        </a:p>
      </dsp:txBody>
      <dsp:txXfrm>
        <a:off x="36782" y="67911"/>
        <a:ext cx="10213436" cy="679916"/>
      </dsp:txXfrm>
    </dsp:sp>
    <dsp:sp modelId="{9D12E4EE-717F-438C-B5D0-E44964ED6A02}">
      <dsp:nvSpPr>
        <dsp:cNvPr id="0" name=""/>
        <dsp:cNvSpPr/>
      </dsp:nvSpPr>
      <dsp:spPr>
        <a:xfrm>
          <a:off x="0" y="865249"/>
          <a:ext cx="10287000" cy="753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latin typeface="Arial" panose="020B0604020202020204" pitchFamily="34" charset="0"/>
              <a:cs typeface="Arial" panose="020B0604020202020204" pitchFamily="34" charset="0"/>
            </a:rPr>
            <a:t>Trading</a:t>
          </a:r>
          <a:r>
            <a:rPr lang="en-IN" sz="2000" kern="1200" dirty="0">
              <a:latin typeface="Arial" panose="020B0604020202020204" pitchFamily="34" charset="0"/>
              <a:cs typeface="Arial" panose="020B0604020202020204" pitchFamily="34" charset="0"/>
            </a:rPr>
            <a:t>: Provision Shopkeepers, Fruits and Vegetable Vendors </a:t>
          </a:r>
          <a:endParaRPr lang="en-US" sz="2000" kern="1200" dirty="0">
            <a:latin typeface="Arial" panose="020B0604020202020204" pitchFamily="34" charset="0"/>
            <a:cs typeface="Arial" panose="020B0604020202020204" pitchFamily="34" charset="0"/>
          </a:endParaRPr>
        </a:p>
      </dsp:txBody>
      <dsp:txXfrm>
        <a:off x="36782" y="902031"/>
        <a:ext cx="10213436" cy="679916"/>
      </dsp:txXfrm>
    </dsp:sp>
    <dsp:sp modelId="{D588C3B2-6667-4FA4-97D9-3D89CB758887}">
      <dsp:nvSpPr>
        <dsp:cNvPr id="0" name=""/>
        <dsp:cNvSpPr/>
      </dsp:nvSpPr>
      <dsp:spPr>
        <a:xfrm>
          <a:off x="0" y="1699369"/>
          <a:ext cx="10287000" cy="753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latin typeface="Arial" panose="020B0604020202020204" pitchFamily="34" charset="0"/>
              <a:cs typeface="Arial" panose="020B0604020202020204" pitchFamily="34" charset="0"/>
            </a:rPr>
            <a:t>Services</a:t>
          </a:r>
          <a:r>
            <a:rPr lang="en-IN" sz="2000" kern="1200" dirty="0">
              <a:latin typeface="Arial" panose="020B0604020202020204" pitchFamily="34" charset="0"/>
              <a:cs typeface="Arial" panose="020B0604020202020204" pitchFamily="34" charset="0"/>
            </a:rPr>
            <a:t>: Salons, Beauty Parlors, Gyms, Tailoring shops, Dry cleaning, Repair shops, Medical shops, Courier agents </a:t>
          </a:r>
          <a:endParaRPr lang="en-US" sz="2000" kern="1200" dirty="0">
            <a:latin typeface="Arial" panose="020B0604020202020204" pitchFamily="34" charset="0"/>
            <a:cs typeface="Arial" panose="020B0604020202020204" pitchFamily="34" charset="0"/>
          </a:endParaRPr>
        </a:p>
      </dsp:txBody>
      <dsp:txXfrm>
        <a:off x="36782" y="1736151"/>
        <a:ext cx="10213436" cy="679916"/>
      </dsp:txXfrm>
    </dsp:sp>
    <dsp:sp modelId="{5BAFAF83-4528-4A48-9BCA-16BACF207EF8}">
      <dsp:nvSpPr>
        <dsp:cNvPr id="0" name=""/>
        <dsp:cNvSpPr/>
      </dsp:nvSpPr>
      <dsp:spPr>
        <a:xfrm>
          <a:off x="0" y="2533489"/>
          <a:ext cx="10287000" cy="753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latin typeface="Arial" panose="020B0604020202020204" pitchFamily="34" charset="0"/>
              <a:cs typeface="Arial" panose="020B0604020202020204" pitchFamily="34" charset="0"/>
            </a:rPr>
            <a:t>Food Products</a:t>
          </a:r>
          <a:r>
            <a:rPr lang="en-IN" sz="2000" kern="1200" dirty="0">
              <a:latin typeface="Arial" panose="020B0604020202020204" pitchFamily="34" charset="0"/>
              <a:cs typeface="Arial" panose="020B0604020202020204" pitchFamily="34" charset="0"/>
            </a:rPr>
            <a:t>: </a:t>
          </a:r>
          <a:r>
            <a:rPr lang="en-IN" sz="2000" kern="1200" dirty="0" err="1">
              <a:latin typeface="Arial" panose="020B0604020202020204" pitchFamily="34" charset="0"/>
              <a:cs typeface="Arial" panose="020B0604020202020204" pitchFamily="34" charset="0"/>
            </a:rPr>
            <a:t>Papad</a:t>
          </a:r>
          <a:r>
            <a:rPr lang="en-IN" sz="2000" kern="1200" dirty="0">
              <a:latin typeface="Arial" panose="020B0604020202020204" pitchFamily="34" charset="0"/>
              <a:cs typeface="Arial" panose="020B0604020202020204" pitchFamily="34" charset="0"/>
            </a:rPr>
            <a:t> making, Achaar making, Jam/Jelly making, Sweet shops, Food stalls, Catering services </a:t>
          </a:r>
          <a:endParaRPr lang="en-US" sz="2000" kern="1200" dirty="0">
            <a:latin typeface="Arial" panose="020B0604020202020204" pitchFamily="34" charset="0"/>
            <a:cs typeface="Arial" panose="020B0604020202020204" pitchFamily="34" charset="0"/>
          </a:endParaRPr>
        </a:p>
      </dsp:txBody>
      <dsp:txXfrm>
        <a:off x="36782" y="2570271"/>
        <a:ext cx="10213436" cy="679916"/>
      </dsp:txXfrm>
    </dsp:sp>
    <dsp:sp modelId="{7A3BAE56-0C39-4701-A36E-0E2CF67BA506}">
      <dsp:nvSpPr>
        <dsp:cNvPr id="0" name=""/>
        <dsp:cNvSpPr/>
      </dsp:nvSpPr>
      <dsp:spPr>
        <a:xfrm>
          <a:off x="0" y="3367609"/>
          <a:ext cx="10287000" cy="753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latin typeface="Arial" panose="020B0604020202020204" pitchFamily="34" charset="0"/>
              <a:cs typeface="Arial" panose="020B0604020202020204" pitchFamily="34" charset="0"/>
            </a:rPr>
            <a:t>Agriculture</a:t>
          </a:r>
          <a:r>
            <a:rPr lang="en-IN" sz="2000" kern="1200" dirty="0">
              <a:latin typeface="Arial" panose="020B0604020202020204" pitchFamily="34" charset="0"/>
              <a:cs typeface="Arial" panose="020B0604020202020204" pitchFamily="34" charset="0"/>
            </a:rPr>
            <a:t>: Poultry, Dairy, Beekeeping, Agricultural Produce Preservation </a:t>
          </a:r>
          <a:endParaRPr lang="en-US" sz="2000" kern="1200" dirty="0">
            <a:latin typeface="Arial" panose="020B0604020202020204" pitchFamily="34" charset="0"/>
            <a:cs typeface="Arial" panose="020B0604020202020204" pitchFamily="34" charset="0"/>
          </a:endParaRPr>
        </a:p>
      </dsp:txBody>
      <dsp:txXfrm>
        <a:off x="36782" y="3404391"/>
        <a:ext cx="10213436" cy="679916"/>
      </dsp:txXfrm>
    </dsp:sp>
    <dsp:sp modelId="{5EE02AE3-0F86-493E-A70A-9003EFCC6716}">
      <dsp:nvSpPr>
        <dsp:cNvPr id="0" name=""/>
        <dsp:cNvSpPr/>
      </dsp:nvSpPr>
      <dsp:spPr>
        <a:xfrm>
          <a:off x="0" y="4201728"/>
          <a:ext cx="10287000" cy="75348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latin typeface="Arial" panose="020B0604020202020204" pitchFamily="34" charset="0"/>
              <a:cs typeface="Arial" panose="020B0604020202020204" pitchFamily="34" charset="0"/>
            </a:rPr>
            <a:t>Transportation</a:t>
          </a:r>
          <a:r>
            <a:rPr lang="en-IN" sz="2000" kern="1200" dirty="0">
              <a:latin typeface="Arial" panose="020B0604020202020204" pitchFamily="34" charset="0"/>
              <a:cs typeface="Arial" panose="020B0604020202020204" pitchFamily="34" charset="0"/>
            </a:rPr>
            <a:t>: Auto Rickshaws, Small Goods Transport Vehicles, 3 Wheelers,                                                                                  e-Rickshaws, Taxis </a:t>
          </a:r>
          <a:endParaRPr lang="en-US" sz="2000" kern="1200" dirty="0">
            <a:latin typeface="Arial" panose="020B0604020202020204" pitchFamily="34" charset="0"/>
            <a:cs typeface="Arial" panose="020B0604020202020204" pitchFamily="34" charset="0"/>
          </a:endParaRPr>
        </a:p>
      </dsp:txBody>
      <dsp:txXfrm>
        <a:off x="36782" y="4238510"/>
        <a:ext cx="10213436" cy="6799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939466" y="0"/>
            <a:ext cx="3013763" cy="465455"/>
          </a:xfrm>
          <a:prstGeom prst="rect">
            <a:avLst/>
          </a:prstGeom>
        </p:spPr>
        <p:txBody>
          <a:bodyPr vert="horz" lIns="91440" tIns="45720" rIns="91440" bIns="45720" rtlCol="0"/>
          <a:lstStyle>
            <a:lvl1pPr algn="r">
              <a:defRPr sz="1200"/>
            </a:lvl1pPr>
          </a:lstStyle>
          <a:p>
            <a:fld id="{F4CEA2C2-A6D2-4413-8664-F4EF3E764E9E}" type="datetimeFigureOut">
              <a:rPr lang="en-IN" smtClean="0"/>
              <a:t>19-11-2024</a:t>
            </a:fld>
            <a:endParaRPr lang="en-IN"/>
          </a:p>
        </p:txBody>
      </p:sp>
      <p:sp>
        <p:nvSpPr>
          <p:cNvPr id="4" name="Footer Placeholder 3"/>
          <p:cNvSpPr>
            <a:spLocks noGrp="1"/>
          </p:cNvSpPr>
          <p:nvPr>
            <p:ph type="ftr" sz="quarter" idx="2"/>
          </p:nvPr>
        </p:nvSpPr>
        <p:spPr>
          <a:xfrm>
            <a:off x="0" y="8842030"/>
            <a:ext cx="3013763" cy="465455"/>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30"/>
            <a:ext cx="3013763" cy="465455"/>
          </a:xfrm>
          <a:prstGeom prst="rect">
            <a:avLst/>
          </a:prstGeom>
        </p:spPr>
        <p:txBody>
          <a:bodyPr vert="horz" lIns="91440" tIns="45720" rIns="91440" bIns="45720" rtlCol="0" anchor="b"/>
          <a:lstStyle>
            <a:lvl1pPr algn="r">
              <a:defRPr sz="1200"/>
            </a:lvl1pPr>
          </a:lstStyle>
          <a:p>
            <a:fld id="{2465B24A-F2D5-4098-90CF-3EDDFBB5027F}" type="slidenum">
              <a:rPr lang="en-IN" smtClean="0"/>
              <a:t>‹#›</a:t>
            </a:fld>
            <a:endParaRPr lang="en-IN"/>
          </a:p>
        </p:txBody>
      </p:sp>
    </p:spTree>
    <p:extLst>
      <p:ext uri="{BB962C8B-B14F-4D97-AF65-F5344CB8AC3E}">
        <p14:creationId xmlns:p14="http://schemas.microsoft.com/office/powerpoint/2010/main" val="8876662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39466" y="0"/>
            <a:ext cx="3013763" cy="467071"/>
          </a:xfrm>
          <a:prstGeom prst="rect">
            <a:avLst/>
          </a:prstGeom>
        </p:spPr>
        <p:txBody>
          <a:bodyPr vert="horz" lIns="91440" tIns="45720" rIns="91440" bIns="45720" rtlCol="0"/>
          <a:lstStyle>
            <a:lvl1pPr algn="r">
              <a:defRPr sz="1200"/>
            </a:lvl1pPr>
          </a:lstStyle>
          <a:p>
            <a:fld id="{C4520810-E34E-4D54-A45F-1D385C824A4E}" type="datetimeFigureOut">
              <a:rPr lang="en-IN" smtClean="0"/>
              <a:t>19-11-2024</a:t>
            </a:fld>
            <a:endParaRPr lang="en-IN"/>
          </a:p>
        </p:txBody>
      </p:sp>
      <p:sp>
        <p:nvSpPr>
          <p:cNvPr id="4" name="Slide Image Placeholder 3"/>
          <p:cNvSpPr>
            <a:spLocks noGrp="1" noRot="1" noChangeAspect="1"/>
          </p:cNvSpPr>
          <p:nvPr>
            <p:ph type="sldImg" idx="2"/>
          </p:nvPr>
        </p:nvSpPr>
        <p:spPr>
          <a:xfrm>
            <a:off x="684213" y="1163638"/>
            <a:ext cx="5586412" cy="3141662"/>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485" y="4480005"/>
            <a:ext cx="5563870" cy="3665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42030"/>
            <a:ext cx="3013763" cy="46707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30"/>
            <a:ext cx="3013763" cy="467070"/>
          </a:xfrm>
          <a:prstGeom prst="rect">
            <a:avLst/>
          </a:prstGeom>
        </p:spPr>
        <p:txBody>
          <a:bodyPr vert="horz" lIns="91440" tIns="45720" rIns="91440" bIns="45720" rtlCol="0" anchor="b"/>
          <a:lstStyle>
            <a:lvl1pPr algn="r">
              <a:defRPr sz="1200"/>
            </a:lvl1pPr>
          </a:lstStyle>
          <a:p>
            <a:fld id="{EE274D5F-0512-4E15-BD08-DB64E65AEC2B}" type="slidenum">
              <a:rPr lang="en-IN" smtClean="0"/>
              <a:t>‹#›</a:t>
            </a:fld>
            <a:endParaRPr lang="en-IN"/>
          </a:p>
        </p:txBody>
      </p:sp>
    </p:spTree>
    <p:extLst>
      <p:ext uri="{BB962C8B-B14F-4D97-AF65-F5344CB8AC3E}">
        <p14:creationId xmlns:p14="http://schemas.microsoft.com/office/powerpoint/2010/main" val="4006630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E274D5F-0512-4E15-BD08-DB64E65AEC2B}" type="slidenum">
              <a:rPr lang="en-IN" smtClean="0"/>
              <a:t>1</a:t>
            </a:fld>
            <a:endParaRPr lang="en-IN"/>
          </a:p>
        </p:txBody>
      </p:sp>
    </p:spTree>
    <p:extLst>
      <p:ext uri="{BB962C8B-B14F-4D97-AF65-F5344CB8AC3E}">
        <p14:creationId xmlns:p14="http://schemas.microsoft.com/office/powerpoint/2010/main" val="614488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970340" y="8829675"/>
            <a:ext cx="3038475" cy="465138"/>
          </a:xfrm>
          <a:prstGeom prst="rect">
            <a:avLst/>
          </a:prstGeom>
        </p:spPr>
        <p:txBody>
          <a:bodyPr lIns="91427" tIns="45713" rIns="91427" bIns="45713"/>
          <a:lstStyle/>
          <a:p>
            <a:fld id="{FB37BB4F-3D23-493D-8B44-7A397574D179}" type="slidenum">
              <a:rPr lang="en-US" smtClean="0"/>
              <a:pPr/>
              <a:t>2</a:t>
            </a:fld>
            <a:endParaRPr lang="en-US" dirty="0"/>
          </a:p>
        </p:txBody>
      </p:sp>
    </p:spTree>
    <p:extLst>
      <p:ext uri="{BB962C8B-B14F-4D97-AF65-F5344CB8AC3E}">
        <p14:creationId xmlns:p14="http://schemas.microsoft.com/office/powerpoint/2010/main" val="3295716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a:extLst>
            <a:ext uri="{FF2B5EF4-FFF2-40B4-BE49-F238E27FC236}">
              <a16:creationId xmlns:a16="http://schemas.microsoft.com/office/drawing/2014/main" id="{0906F13D-227D-9C62-EC01-7ED9DD402113}"/>
            </a:ext>
          </a:extLst>
        </p:cNvPr>
        <p:cNvGrpSpPr/>
        <p:nvPr/>
      </p:nvGrpSpPr>
      <p:grpSpPr>
        <a:xfrm>
          <a:off x="0" y="0"/>
          <a:ext cx="0" cy="0"/>
          <a:chOff x="0" y="0"/>
          <a:chExt cx="0" cy="0"/>
        </a:xfrm>
      </p:grpSpPr>
      <p:sp>
        <p:nvSpPr>
          <p:cNvPr id="219" name="Google Shape;219;geb4c15df0c_11_15:notes">
            <a:extLst>
              <a:ext uri="{FF2B5EF4-FFF2-40B4-BE49-F238E27FC236}">
                <a16:creationId xmlns:a16="http://schemas.microsoft.com/office/drawing/2014/main" id="{4330F707-58F8-C63A-28E8-7CCEE0E4C0BC}"/>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eb4c15df0c_11_15:notes">
            <a:extLst>
              <a:ext uri="{FF2B5EF4-FFF2-40B4-BE49-F238E27FC236}">
                <a16:creationId xmlns:a16="http://schemas.microsoft.com/office/drawing/2014/main" id="{1010C3CF-8539-059D-AD5E-F514149B7469}"/>
              </a:ext>
            </a:extLst>
          </p:cNvPr>
          <p:cNvSpPr txBox="1">
            <a:spLocks noGrp="1"/>
          </p:cNvSpPr>
          <p:nvPr>
            <p:ph type="body" idx="1"/>
          </p:nvPr>
        </p:nvSpPr>
        <p:spPr>
          <a:xfrm>
            <a:off x="701041" y="4415790"/>
            <a:ext cx="5608320" cy="4183380"/>
          </a:xfrm>
          <a:prstGeom prst="rect">
            <a:avLst/>
          </a:prstGeom>
        </p:spPr>
        <p:txBody>
          <a:bodyPr spcFirstLastPara="1" wrap="square" lIns="93148" tIns="93148" rIns="93148" bIns="93148" anchor="t" anchorCtr="0">
            <a:noAutofit/>
          </a:bodyPr>
          <a:lstStyle/>
          <a:p>
            <a:pPr marL="0" indent="0">
              <a:buNone/>
            </a:pPr>
            <a:endParaRPr/>
          </a:p>
        </p:txBody>
      </p:sp>
    </p:spTree>
    <p:extLst>
      <p:ext uri="{BB962C8B-B14F-4D97-AF65-F5344CB8AC3E}">
        <p14:creationId xmlns:p14="http://schemas.microsoft.com/office/powerpoint/2010/main" val="3288325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845E901A-7131-4E41-858B-5E9095A2783E}" type="slidenum">
              <a:rPr lang="en-IN" smtClean="0"/>
              <a:t>12</a:t>
            </a:fld>
            <a:endParaRPr lang="en-IN"/>
          </a:p>
        </p:txBody>
      </p:sp>
    </p:spTree>
    <p:extLst>
      <p:ext uri="{BB962C8B-B14F-4D97-AF65-F5344CB8AC3E}">
        <p14:creationId xmlns:p14="http://schemas.microsoft.com/office/powerpoint/2010/main" val="3222800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274D5F-0512-4E15-BD08-DB64E65AEC2B}" type="slidenum">
              <a:rPr lang="en-IN" smtClean="0"/>
              <a:t>13</a:t>
            </a:fld>
            <a:endParaRPr lang="en-IN"/>
          </a:p>
        </p:txBody>
      </p:sp>
    </p:spTree>
    <p:extLst>
      <p:ext uri="{BB962C8B-B14F-4D97-AF65-F5344CB8AC3E}">
        <p14:creationId xmlns:p14="http://schemas.microsoft.com/office/powerpoint/2010/main" val="4256045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9595A402-1245-47DD-8E6A-9764EA15A9FD}" type="slidenum">
              <a:rPr lang="en-IN" smtClean="0"/>
              <a:t>40</a:t>
            </a:fld>
            <a:endParaRPr lang="en-IN"/>
          </a:p>
        </p:txBody>
      </p:sp>
    </p:spTree>
    <p:extLst>
      <p:ext uri="{BB962C8B-B14F-4D97-AF65-F5344CB8AC3E}">
        <p14:creationId xmlns:p14="http://schemas.microsoft.com/office/powerpoint/2010/main" val="2242453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5856BB60-808D-4D8A-B087-0B7A791843A7}" type="datetime1">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410675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9165481-ECE0-462F-8040-B250F6EE0F9A}" type="datetime1">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2941859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35724F-1F9B-4C74-B9ED-FA78443ED239}" type="datetime1">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2403430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4C661DAB-9C21-4C4D-A2A0-3242E65944FA}" type="datetime1">
              <a:rPr lang="en-IN" smtClean="0"/>
              <a:t>19-11-2024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758093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2CBC0900-511C-434A-AB9F-520ED91F413B}" type="datetime1">
              <a:rPr lang="en-IN" smtClean="0"/>
              <a:t>19-11-2024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2447020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8A55164E-359F-4FD0-BD2E-FE7682C5C033}" type="datetime1">
              <a:rPr lang="en-IN" smtClean="0"/>
              <a:t>19-11-2024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238781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9FB4F-307D-451E-94B0-8BEAFF3501B0}" type="datetime1">
              <a:rPr lang="en-IN" smtClean="0"/>
              <a:t>19-11-2024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1977862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78275E-DCDD-4FBC-BAF1-8B16DF206474}" type="datetime1">
              <a:rPr lang="en-IN" smtClean="0"/>
              <a:t>19-11-2024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305677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5A69A0-1B4D-427B-80EC-E2CC3C1D57E5}" type="datetime1">
              <a:rPr lang="en-IN" smtClean="0"/>
              <a:t>19-11-2024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4259176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F5AD4E7-3195-461B-B9EF-31874DFDE5A1}" type="datetime1">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619350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B16F44E-FBC5-4426-9137-E5B0EC233FDD}" type="datetime1">
              <a:rPr lang="en-IN" smtClean="0"/>
              <a:t>19-11-2024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7ABCF6-1F50-45EB-A042-A2497CB1CA42}" type="slidenum">
              <a:rPr lang="en-IN" smtClean="0"/>
              <a:t>‹#›</a:t>
            </a:fld>
            <a:endParaRPr lang="en-IN"/>
          </a:p>
        </p:txBody>
      </p:sp>
    </p:spTree>
    <p:extLst>
      <p:ext uri="{BB962C8B-B14F-4D97-AF65-F5344CB8AC3E}">
        <p14:creationId xmlns:p14="http://schemas.microsoft.com/office/powerpoint/2010/main" val="371122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1707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38"/>
        <p:cNvGrpSpPr/>
        <p:nvPr/>
      </p:nvGrpSpPr>
      <p:grpSpPr>
        <a:xfrm>
          <a:off x="0" y="0"/>
          <a:ext cx="0" cy="0"/>
          <a:chOff x="0" y="0"/>
          <a:chExt cx="0" cy="0"/>
        </a:xfrm>
      </p:grpSpPr>
      <p:sp>
        <p:nvSpPr>
          <p:cNvPr id="40" name="Google Shape;40;p5"/>
          <p:cNvSpPr txBox="1">
            <a:spLocks noGrp="1"/>
          </p:cNvSpPr>
          <p:nvPr>
            <p:ph type="body" idx="1"/>
          </p:nvPr>
        </p:nvSpPr>
        <p:spPr>
          <a:xfrm>
            <a:off x="415600" y="1273603"/>
            <a:ext cx="11360800" cy="5059596"/>
          </a:xfrm>
          <a:prstGeom prst="rect">
            <a:avLst/>
          </a:prstGeom>
        </p:spPr>
        <p:txBody>
          <a:bodyPr spcFirstLastPara="1" wrap="square" lIns="91425" tIns="91425" rIns="91425" bIns="91425" anchor="t" anchorCtr="0">
            <a:normAutofit/>
          </a:bodyPr>
          <a:lstStyle>
            <a:lvl1pPr marL="609585" lvl="0" indent="-457189" rtl="0">
              <a:spcBef>
                <a:spcPts val="0"/>
              </a:spcBef>
              <a:spcAft>
                <a:spcPts val="0"/>
              </a:spcAft>
              <a:buSzPts val="1800"/>
              <a:buFont typeface="Wingdings" panose="05000000000000000000" pitchFamily="2" charset="2"/>
              <a:buChar char="Ø"/>
              <a:defRPr sz="1867">
                <a:solidFill>
                  <a:schemeClr val="tx1"/>
                </a:solidFill>
                <a:latin typeface="+mn-lt"/>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dirty="0"/>
          </a:p>
        </p:txBody>
      </p:sp>
      <p:sp>
        <p:nvSpPr>
          <p:cNvPr id="41" name="Google Shape;41;p5"/>
          <p:cNvSpPr txBox="1">
            <a:spLocks noGrp="1"/>
          </p:cNvSpPr>
          <p:nvPr>
            <p:ph type="sldNum" idx="12"/>
          </p:nvPr>
        </p:nvSpPr>
        <p:spPr>
          <a:xfrm>
            <a:off x="11460400" y="6333200"/>
            <a:ext cx="731600" cy="524800"/>
          </a:xfrm>
          <a:prstGeom prst="rect">
            <a:avLst/>
          </a:prstGeom>
        </p:spPr>
        <p:txBody>
          <a:bodyPr spcFirstLastPara="1" wrap="square" lIns="91425" tIns="91425" rIns="91425" bIns="91425" anchor="ctr" anchorCtr="0">
            <a:normAutofit/>
          </a:bodyPr>
          <a:lstStyle>
            <a:lvl1pPr lvl="0" rtl="0">
              <a:buNone/>
              <a:defRPr b="1"/>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dirty="0"/>
          </a:p>
        </p:txBody>
      </p:sp>
      <p:sp>
        <p:nvSpPr>
          <p:cNvPr id="39" name="Google Shape;39;p5"/>
          <p:cNvSpPr txBox="1">
            <a:spLocks noGrp="1"/>
          </p:cNvSpPr>
          <p:nvPr>
            <p:ph type="title"/>
          </p:nvPr>
        </p:nvSpPr>
        <p:spPr>
          <a:xfrm>
            <a:off x="415600" y="-72192"/>
            <a:ext cx="11360800" cy="81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Tx/>
              <a:buNone/>
              <a:defRPr sz="3733" b="1">
                <a:latin typeface="+mj-lt"/>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Tree>
    <p:extLst>
      <p:ext uri="{BB962C8B-B14F-4D97-AF65-F5344CB8AC3E}">
        <p14:creationId xmlns:p14="http://schemas.microsoft.com/office/powerpoint/2010/main" val="2344260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63158-C27F-407B-8137-E05B5CEDC7F2}" type="datetime1">
              <a:rPr lang="en-IN" smtClean="0"/>
              <a:t>19-11-2024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7ABCF6-1F50-45EB-A042-A2497CB1CA42}" type="slidenum">
              <a:rPr lang="en-IN" smtClean="0"/>
              <a:t>‹#›</a:t>
            </a:fld>
            <a:endParaRPr lang="en-IN"/>
          </a:p>
        </p:txBody>
      </p:sp>
    </p:spTree>
    <p:extLst>
      <p:ext uri="{BB962C8B-B14F-4D97-AF65-F5344CB8AC3E}">
        <p14:creationId xmlns:p14="http://schemas.microsoft.com/office/powerpoint/2010/main" val="1982607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nimsme.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12.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18" Type="http://schemas.openxmlformats.org/officeDocument/2006/relationships/image" Target="../media/image40.jpeg"/><Relationship Id="rId3" Type="http://schemas.openxmlformats.org/officeDocument/2006/relationships/image" Target="../media/image25.png"/><Relationship Id="rId21" Type="http://schemas.openxmlformats.org/officeDocument/2006/relationships/image" Target="../media/image2.png"/><Relationship Id="rId7" Type="http://schemas.openxmlformats.org/officeDocument/2006/relationships/image" Target="../media/image29.jpe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image" Target="../media/image24.png"/><Relationship Id="rId16" Type="http://schemas.openxmlformats.org/officeDocument/2006/relationships/image" Target="../media/image38.png"/><Relationship Id="rId20"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jp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3.png"/><Relationship Id="rId7" Type="http://schemas.openxmlformats.org/officeDocument/2006/relationships/diagramColors" Target="../diagrams/colors5.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2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Layout" Target="../diagrams/layout6.xml"/><Relationship Id="rId7" Type="http://schemas.openxmlformats.org/officeDocument/2006/relationships/image" Target="../media/image2.png"/><Relationship Id="rId12" Type="http://schemas.microsoft.com/office/2007/relationships/diagramDrawing" Target="../diagrams/drawing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0" Type="http://schemas.openxmlformats.org/officeDocument/2006/relationships/diagramQuickStyle" Target="../diagrams/quickStyle7.xml"/><Relationship Id="rId4" Type="http://schemas.openxmlformats.org/officeDocument/2006/relationships/diagramQuickStyle" Target="../diagrams/quickStyle6.xml"/><Relationship Id="rId9" Type="http://schemas.openxmlformats.org/officeDocument/2006/relationships/diagramLayout" Target="../diagrams/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18" Type="http://schemas.openxmlformats.org/officeDocument/2006/relationships/image" Target="../media/image77.png"/><Relationship Id="rId3" Type="http://schemas.openxmlformats.org/officeDocument/2006/relationships/image" Target="../media/image62.png"/><Relationship Id="rId21" Type="http://schemas.openxmlformats.org/officeDocument/2006/relationships/image" Target="../media/image80.jfif"/><Relationship Id="rId7" Type="http://schemas.openxmlformats.org/officeDocument/2006/relationships/image" Target="../media/image66.png"/><Relationship Id="rId12" Type="http://schemas.openxmlformats.org/officeDocument/2006/relationships/image" Target="../media/image71.png"/><Relationship Id="rId17" Type="http://schemas.openxmlformats.org/officeDocument/2006/relationships/image" Target="../media/image76.png"/><Relationship Id="rId2" Type="http://schemas.openxmlformats.org/officeDocument/2006/relationships/image" Target="../media/image2.png"/><Relationship Id="rId16" Type="http://schemas.openxmlformats.org/officeDocument/2006/relationships/image" Target="../media/image75.png"/><Relationship Id="rId20"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74.png"/><Relationship Id="rId10" Type="http://schemas.openxmlformats.org/officeDocument/2006/relationships/image" Target="../media/image69.png"/><Relationship Id="rId19" Type="http://schemas.openxmlformats.org/officeDocument/2006/relationships/image" Target="../media/image78.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2.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2.pn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2.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1.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svg"/><Relationship Id="rId3" Type="http://schemas.openxmlformats.org/officeDocument/2006/relationships/image" Target="../media/image85.svg"/><Relationship Id="rId7" Type="http://schemas.openxmlformats.org/officeDocument/2006/relationships/image" Target="../media/image89.svg"/><Relationship Id="rId12" Type="http://schemas.openxmlformats.org/officeDocument/2006/relationships/image" Target="../media/image94.png"/><Relationship Id="rId2" Type="http://schemas.openxmlformats.org/officeDocument/2006/relationships/image" Target="../media/image84.png"/><Relationship Id="rId16"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8.png"/><Relationship Id="rId11" Type="http://schemas.openxmlformats.org/officeDocument/2006/relationships/image" Target="../media/image93.svg"/><Relationship Id="rId5" Type="http://schemas.openxmlformats.org/officeDocument/2006/relationships/image" Target="../media/image87.svg"/><Relationship Id="rId15" Type="http://schemas.openxmlformats.org/officeDocument/2006/relationships/image" Target="../media/image97.sv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svg"/><Relationship Id="rId14" Type="http://schemas.openxmlformats.org/officeDocument/2006/relationships/image" Target="../media/image96.png"/></Relationships>
</file>

<file path=ppt/slides/_rels/slide3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33.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svg"/><Relationship Id="rId7" Type="http://schemas.openxmlformats.org/officeDocument/2006/relationships/image" Target="../media/image107.svg"/><Relationship Id="rId12" Type="http://schemas.openxmlformats.org/officeDocument/2006/relationships/image" Target="../media/image2.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11" Type="http://schemas.openxmlformats.org/officeDocument/2006/relationships/image" Target="../media/image111.svg"/><Relationship Id="rId5" Type="http://schemas.openxmlformats.org/officeDocument/2006/relationships/image" Target="../media/image105.sv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svg"/></Relationships>
</file>

<file path=ppt/slides/_rels/slide34.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_rels/slide3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2.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25.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8613" y="465141"/>
            <a:ext cx="11358563" cy="6002795"/>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838200" y="571537"/>
            <a:ext cx="10515600" cy="1444299"/>
          </a:xfrm>
        </p:spPr>
        <p:txBody>
          <a:bodyPr>
            <a:normAutofit/>
          </a:bodyPr>
          <a:lstStyle/>
          <a:p>
            <a:pPr algn="ctr"/>
            <a:br>
              <a:rPr lang="en-GB" b="1" dirty="0">
                <a:solidFill>
                  <a:srgbClr val="002060"/>
                </a:solidFill>
                <a:latin typeface="Arial Rounded MT Bold" panose="020F0704030504030204" pitchFamily="34" charset="0"/>
              </a:rPr>
            </a:br>
            <a:endParaRPr lang="en-IN" sz="2700" dirty="0"/>
          </a:p>
        </p:txBody>
      </p:sp>
      <p:sp>
        <p:nvSpPr>
          <p:cNvPr id="5" name="Rectangle 4"/>
          <p:cNvSpPr/>
          <p:nvPr/>
        </p:nvSpPr>
        <p:spPr>
          <a:xfrm>
            <a:off x="638175" y="4946309"/>
            <a:ext cx="10915649" cy="1446550"/>
          </a:xfrm>
          <a:prstGeom prst="rect">
            <a:avLst/>
          </a:prstGeom>
        </p:spPr>
        <p:txBody>
          <a:bodyPr wrap="square">
            <a:spAutoFit/>
          </a:bodyPr>
          <a:lstStyle/>
          <a:p>
            <a:pPr algn="ctr"/>
            <a:r>
              <a:rPr lang="en-US" sz="2800" b="1" dirty="0">
                <a:latin typeface="Aptos Display" panose="020B0004020202020204" pitchFamily="34" charset="0"/>
                <a:ea typeface="Arial Unicode MS" panose="020B0604020202020204" pitchFamily="34" charset="-128"/>
                <a:cs typeface="Arial Unicode MS" panose="020B0604020202020204" pitchFamily="34" charset="-128"/>
              </a:rPr>
              <a:t>National Institute for Micro, Small &amp; Medium Enterprises (ni-msme)</a:t>
            </a:r>
            <a:endParaRPr lang="en-US" sz="2000" dirty="0">
              <a:latin typeface="Aptos Display" panose="020B0004020202020204" pitchFamily="34" charset="0"/>
              <a:ea typeface="Arial Unicode MS" panose="020B0604020202020204" pitchFamily="34" charset="-128"/>
              <a:cs typeface="Arial Unicode MS" panose="020B0604020202020204" pitchFamily="34" charset="-128"/>
            </a:endParaRPr>
          </a:p>
          <a:p>
            <a:pPr algn="ctr"/>
            <a:r>
              <a:rPr lang="en-US" sz="2000" b="1" dirty="0">
                <a:latin typeface="Aptos Display" panose="020B0004020202020204" pitchFamily="34" charset="0"/>
                <a:ea typeface="Arial Unicode MS" panose="020B0604020202020204" pitchFamily="34" charset="-128"/>
                <a:cs typeface="Arial Unicode MS" panose="020B0604020202020204" pitchFamily="34" charset="-128"/>
              </a:rPr>
              <a:t>    An Organisation of Ministry of MSME, Govt. of India and ISO 9001:2015 Certified</a:t>
            </a:r>
          </a:p>
          <a:p>
            <a:pPr algn="ctr"/>
            <a:r>
              <a:rPr lang="en-US" sz="2000" b="1" dirty="0">
                <a:latin typeface="Aptos Display" panose="020B0004020202020204" pitchFamily="34" charset="0"/>
                <a:ea typeface="Arial Unicode MS" panose="020B0604020202020204" pitchFamily="34" charset="-128"/>
                <a:cs typeface="Arial Unicode MS" panose="020B0604020202020204" pitchFamily="34" charset="-128"/>
              </a:rPr>
              <a:t>Accredited as UTKRISHT / </a:t>
            </a:r>
            <a:r>
              <a:rPr lang="en-US" sz="2000" b="1" dirty="0" err="1">
                <a:latin typeface="Aptos Display" panose="020B0004020202020204" pitchFamily="34" charset="0"/>
                <a:ea typeface="Arial Unicode MS" panose="020B0604020202020204" pitchFamily="34" charset="-128"/>
                <a:cs typeface="Arial Unicode MS" panose="020B0604020202020204" pitchFamily="34" charset="-128"/>
              </a:rPr>
              <a:t>उत्कृष्ट</a:t>
            </a:r>
            <a:r>
              <a:rPr lang="en-US" sz="2000" b="1" dirty="0">
                <a:latin typeface="Aptos Display" panose="020B0004020202020204" pitchFamily="34" charset="0"/>
                <a:ea typeface="Arial Unicode MS" panose="020B0604020202020204" pitchFamily="34" charset="-128"/>
                <a:cs typeface="Arial Unicode MS" panose="020B0604020202020204" pitchFamily="34" charset="-128"/>
              </a:rPr>
              <a:t>, 3-Star Rating by Capacity Building Commission (CBC)</a:t>
            </a:r>
          </a:p>
          <a:p>
            <a:pPr algn="ctr"/>
            <a:r>
              <a:rPr lang="en-US" sz="2000" b="1" dirty="0">
                <a:latin typeface="Aptos Display" panose="020B0004020202020204" pitchFamily="34" charset="0"/>
                <a:ea typeface="Arial Unicode MS" panose="020B0604020202020204" pitchFamily="34" charset="-128"/>
                <a:cs typeface="Arial Unicode MS" panose="020B0604020202020204" pitchFamily="34" charset="-128"/>
              </a:rPr>
              <a:t>Yousufguda, Hyderabad - 500045 | </a:t>
            </a:r>
            <a:r>
              <a:rPr lang="en-US" sz="2000" b="1" dirty="0">
                <a:latin typeface="Aptos Display" panose="020B0004020202020204" pitchFamily="34" charset="0"/>
                <a:ea typeface="Arial Unicode MS" panose="020B0604020202020204" pitchFamily="34" charset="-128"/>
                <a:cs typeface="Arial Unicode MS" panose="020B0604020202020204" pitchFamily="34" charset="-128"/>
                <a:hlinkClick r:id="rId3"/>
              </a:rPr>
              <a:t>www.nimsme.org</a:t>
            </a:r>
            <a:r>
              <a:rPr lang="en-US" sz="2000" b="1" dirty="0">
                <a:latin typeface="Aptos Display" panose="020B0004020202020204" pitchFamily="34" charset="0"/>
                <a:ea typeface="Arial Unicode MS" panose="020B0604020202020204" pitchFamily="34" charset="-128"/>
                <a:cs typeface="Arial Unicode MS" panose="020B0604020202020204" pitchFamily="34" charset="-128"/>
              </a:rPr>
              <a:t> </a:t>
            </a:r>
            <a:endParaRPr lang="en-IN" sz="2000" dirty="0">
              <a:latin typeface="Aptos Display" panose="020B0004020202020204" pitchFamily="34" charset="0"/>
              <a:ea typeface="Arial Unicode MS" panose="020B0604020202020204" pitchFamily="34" charset="-128"/>
              <a:cs typeface="Arial Unicode MS" panose="020B0604020202020204" pitchFamily="34" charset="-128"/>
            </a:endParaRPr>
          </a:p>
        </p:txBody>
      </p:sp>
      <p:sp>
        <p:nvSpPr>
          <p:cNvPr id="4" name="Title 1">
            <a:extLst>
              <a:ext uri="{FF2B5EF4-FFF2-40B4-BE49-F238E27FC236}">
                <a16:creationId xmlns:a16="http://schemas.microsoft.com/office/drawing/2014/main" id="{A2491C30-83B4-FC09-3767-BBAF8F60F842}"/>
              </a:ext>
            </a:extLst>
          </p:cNvPr>
          <p:cNvSpPr txBox="1">
            <a:spLocks/>
          </p:cNvSpPr>
          <p:nvPr/>
        </p:nvSpPr>
        <p:spPr>
          <a:xfrm>
            <a:off x="1038224" y="1934056"/>
            <a:ext cx="10515600" cy="14442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IN" sz="2400" dirty="0">
              <a:solidFill>
                <a:srgbClr val="6D2077"/>
              </a:solidFill>
            </a:endParaRPr>
          </a:p>
        </p:txBody>
      </p:sp>
      <p:pic>
        <p:nvPicPr>
          <p:cNvPr id="10" name="Picture 9" descr="A black background with white spots&#10;&#10;Description automatically generated">
            <a:extLst>
              <a:ext uri="{FF2B5EF4-FFF2-40B4-BE49-F238E27FC236}">
                <a16:creationId xmlns:a16="http://schemas.microsoft.com/office/drawing/2014/main" id="{A0B20644-AF33-391E-55CE-BACE31FEA655}"/>
              </a:ext>
            </a:extLst>
          </p:cNvPr>
          <p:cNvPicPr>
            <a:picLocks noChangeAspect="1"/>
          </p:cNvPicPr>
          <p:nvPr/>
        </p:nvPicPr>
        <p:blipFill>
          <a:blip r:embed="rId4">
            <a:extLst>
              <a:ext uri="{28A0092B-C50C-407E-A947-70E740481C1C}">
                <a14:useLocalDpi xmlns:a14="http://schemas.microsoft.com/office/drawing/2010/main" val="0"/>
              </a:ext>
            </a:extLst>
          </a:blip>
          <a:srcRect l="14266" t="7523" r="8224" b="8716"/>
          <a:stretch/>
        </p:blipFill>
        <p:spPr>
          <a:xfrm>
            <a:off x="5392882" y="3531468"/>
            <a:ext cx="1309255" cy="1414841"/>
          </a:xfrm>
          <a:prstGeom prst="rect">
            <a:avLst/>
          </a:prstGeom>
        </p:spPr>
      </p:pic>
      <p:sp>
        <p:nvSpPr>
          <p:cNvPr id="7" name="TextBox 6">
            <a:extLst>
              <a:ext uri="{FF2B5EF4-FFF2-40B4-BE49-F238E27FC236}">
                <a16:creationId xmlns:a16="http://schemas.microsoft.com/office/drawing/2014/main" id="{22A8340F-A521-6EC1-7AC8-F6816225C53B}"/>
              </a:ext>
            </a:extLst>
          </p:cNvPr>
          <p:cNvSpPr txBox="1"/>
          <p:nvPr/>
        </p:nvSpPr>
        <p:spPr>
          <a:xfrm>
            <a:off x="504824" y="832021"/>
            <a:ext cx="11049000" cy="446276"/>
          </a:xfrm>
          <a:prstGeom prst="rect">
            <a:avLst/>
          </a:prstGeom>
          <a:noFill/>
        </p:spPr>
        <p:txBody>
          <a:bodyPr wrap="square">
            <a:spAutoFit/>
          </a:bodyPr>
          <a:lstStyle/>
          <a:p>
            <a:pPr algn="ctr"/>
            <a:r>
              <a:rPr lang="en-US" sz="2300" b="1" dirty="0">
                <a:solidFill>
                  <a:srgbClr val="0033CC"/>
                </a:solidFill>
                <a:latin typeface="Arial" panose="020B0604020202020204" pitchFamily="34" charset="0"/>
                <a:cs typeface="Arial" panose="020B0604020202020204" pitchFamily="34" charset="0"/>
              </a:rPr>
              <a:t>Small Enterprises to Strengthen Rural Economy: Challenges &amp; Opportunities</a:t>
            </a:r>
            <a:endParaRPr lang="en-IN" sz="2300" b="1" dirty="0">
              <a:solidFill>
                <a:srgbClr val="0033CC"/>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B152D76-8434-3DB8-06E3-FAC6AD3A96AD}"/>
              </a:ext>
            </a:extLst>
          </p:cNvPr>
          <p:cNvSpPr txBox="1"/>
          <p:nvPr/>
        </p:nvSpPr>
        <p:spPr>
          <a:xfrm>
            <a:off x="3125067" y="2354413"/>
            <a:ext cx="6094268" cy="646331"/>
          </a:xfrm>
          <a:prstGeom prst="rect">
            <a:avLst/>
          </a:prstGeom>
          <a:noFill/>
        </p:spPr>
        <p:txBody>
          <a:bodyPr wrap="square">
            <a:spAutoFit/>
          </a:bodyPr>
          <a:lstStyle/>
          <a:p>
            <a:pPr algn="ctr"/>
            <a:r>
              <a:rPr lang="en-US" sz="1800" b="1" dirty="0" err="1">
                <a:solidFill>
                  <a:srgbClr val="6D2077"/>
                </a:solidFill>
                <a:latin typeface="Arial" panose="020B0604020202020204" pitchFamily="34" charset="0"/>
                <a:ea typeface="Arial Unicode MS" panose="020B0604020202020204" pitchFamily="34" charset="-128"/>
                <a:cs typeface="Arial" panose="020B0604020202020204" pitchFamily="34" charset="0"/>
              </a:rPr>
              <a:t>Dr.S</a:t>
            </a:r>
            <a:r>
              <a:rPr lang="en-US" sz="1800" b="1" dirty="0">
                <a:solidFill>
                  <a:srgbClr val="6D2077"/>
                </a:solidFill>
                <a:latin typeface="Arial" panose="020B0604020202020204" pitchFamily="34" charset="0"/>
                <a:ea typeface="Arial Unicode MS" panose="020B0604020202020204" pitchFamily="34" charset="-128"/>
                <a:cs typeface="Arial" panose="020B0604020202020204" pitchFamily="34" charset="0"/>
              </a:rPr>
              <a:t>. GLORY SWARUPA</a:t>
            </a:r>
          </a:p>
          <a:p>
            <a:pPr algn="ctr"/>
            <a:r>
              <a:rPr lang="en-US" sz="1800" b="1" dirty="0">
                <a:solidFill>
                  <a:srgbClr val="6D2077"/>
                </a:solidFill>
                <a:latin typeface="Arial" panose="020B0604020202020204" pitchFamily="34" charset="0"/>
                <a:ea typeface="Arial Unicode MS" panose="020B0604020202020204" pitchFamily="34" charset="-128"/>
                <a:cs typeface="Arial" panose="020B0604020202020204" pitchFamily="34" charset="0"/>
              </a:rPr>
              <a:t>DIRCETOR GENERAL </a:t>
            </a:r>
          </a:p>
        </p:txBody>
      </p:sp>
    </p:spTree>
    <p:extLst>
      <p:ext uri="{BB962C8B-B14F-4D97-AF65-F5344CB8AC3E}">
        <p14:creationId xmlns:p14="http://schemas.microsoft.com/office/powerpoint/2010/main" val="1022793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53491" y="963429"/>
            <a:ext cx="10973871" cy="3486592"/>
          </a:xfrm>
        </p:spPr>
        <p:txBody>
          <a:bodyPr>
            <a:noAutofit/>
          </a:bodyPr>
          <a:lstStyle/>
          <a:p>
            <a:pPr algn="just">
              <a:lnSpc>
                <a:spcPct val="150000"/>
              </a:lnSpc>
              <a:buClrTx/>
            </a:pPr>
            <a:r>
              <a:rPr lang="en-US" sz="2400" dirty="0">
                <a:latin typeface="Aptos Display" panose="020B0004020202020204" pitchFamily="34" charset="0"/>
                <a:ea typeface="Cambria" pitchFamily="18" charset="0"/>
                <a:cs typeface="Arial" panose="020B0604020202020204" pitchFamily="34" charset="0"/>
              </a:rPr>
              <a:t>Contribute 29% to GDP in 2021-22*</a:t>
            </a:r>
          </a:p>
          <a:p>
            <a:pPr algn="just">
              <a:lnSpc>
                <a:spcPct val="150000"/>
              </a:lnSpc>
              <a:buClrTx/>
            </a:pPr>
            <a:r>
              <a:rPr lang="en-US" sz="2400" dirty="0">
                <a:latin typeface="Aptos Display" panose="020B0004020202020204" pitchFamily="34" charset="0"/>
                <a:ea typeface="Cambria" pitchFamily="18" charset="0"/>
                <a:cs typeface="Arial" panose="020B0604020202020204" pitchFamily="34" charset="0"/>
              </a:rPr>
              <a:t>Contribute 36% to </a:t>
            </a:r>
            <a:r>
              <a:rPr lang="en-IN" sz="2400" dirty="0">
                <a:latin typeface="Aptos Display" panose="020B0004020202020204" pitchFamily="34" charset="0"/>
                <a:ea typeface="Cambria" pitchFamily="18" charset="0"/>
                <a:cs typeface="Arial" panose="020B0604020202020204" pitchFamily="34" charset="0"/>
              </a:rPr>
              <a:t>Manufacturing Output </a:t>
            </a:r>
            <a:r>
              <a:rPr lang="en-US" sz="2400" dirty="0">
                <a:latin typeface="Aptos Display" panose="020B0004020202020204" pitchFamily="34" charset="0"/>
                <a:ea typeface="Cambria" pitchFamily="18" charset="0"/>
                <a:cs typeface="Arial" panose="020B0604020202020204" pitchFamily="34" charset="0"/>
              </a:rPr>
              <a:t>in 2021-22*</a:t>
            </a:r>
          </a:p>
          <a:p>
            <a:pPr algn="just">
              <a:lnSpc>
                <a:spcPct val="150000"/>
              </a:lnSpc>
              <a:buClrTx/>
            </a:pPr>
            <a:r>
              <a:rPr lang="en-US" sz="2400" dirty="0">
                <a:latin typeface="Aptos Display" panose="020B0004020202020204" pitchFamily="34" charset="0"/>
                <a:ea typeface="Cambria" pitchFamily="18" charset="0"/>
                <a:cs typeface="Arial" panose="020B0604020202020204" pitchFamily="34" charset="0"/>
                <a:sym typeface="Inter"/>
              </a:rPr>
              <a:t>Second largest employer after Agriculture</a:t>
            </a:r>
          </a:p>
          <a:p>
            <a:pPr algn="just">
              <a:lnSpc>
                <a:spcPct val="150000"/>
              </a:lnSpc>
              <a:buClrTx/>
            </a:pPr>
            <a:r>
              <a:rPr lang="en-US" sz="2400" dirty="0">
                <a:latin typeface="Aptos Display" panose="020B0004020202020204" pitchFamily="34" charset="0"/>
                <a:ea typeface="Cambria" pitchFamily="18" charset="0"/>
                <a:cs typeface="Arial" panose="020B0604020202020204" pitchFamily="34" charset="0"/>
              </a:rPr>
              <a:t>Contribute 44% to Export in 2022-23</a:t>
            </a:r>
            <a:r>
              <a:rPr lang="en-US" sz="2400" baseline="30000" dirty="0">
                <a:latin typeface="Aptos Display" panose="020B0004020202020204" pitchFamily="34" charset="0"/>
                <a:cs typeface="Arial" panose="020B0604020202020204" pitchFamily="34" charset="0"/>
              </a:rPr>
              <a:t>#</a:t>
            </a:r>
          </a:p>
          <a:p>
            <a:pPr algn="just">
              <a:lnSpc>
                <a:spcPct val="150000"/>
              </a:lnSpc>
              <a:buClrTx/>
            </a:pPr>
            <a:r>
              <a:rPr lang="en-US" sz="2400" dirty="0">
                <a:latin typeface="Aptos Display" panose="020B0004020202020204" pitchFamily="34" charset="0"/>
                <a:ea typeface="Cambria" pitchFamily="18" charset="0"/>
                <a:cs typeface="Arial" panose="020B0604020202020204" pitchFamily="34" charset="0"/>
              </a:rPr>
              <a:t>MSME (Udyam) Registration including Udyam Assist Platform (UAP) 5,22,74,395</a:t>
            </a:r>
          </a:p>
          <a:p>
            <a:pPr algn="just">
              <a:lnSpc>
                <a:spcPct val="150000"/>
              </a:lnSpc>
              <a:buClrTx/>
            </a:pPr>
            <a:r>
              <a:rPr lang="en-US" sz="2400" dirty="0">
                <a:latin typeface="Aptos Display" panose="020B0004020202020204" pitchFamily="34" charset="0"/>
                <a:ea typeface="Cambria" pitchFamily="18" charset="0"/>
                <a:cs typeface="Arial" panose="020B0604020202020204" pitchFamily="34" charset="0"/>
              </a:rPr>
              <a:t>Total Employment 22,35,61,944</a:t>
            </a:r>
          </a:p>
          <a:p>
            <a:pPr algn="just">
              <a:lnSpc>
                <a:spcPct val="150000"/>
              </a:lnSpc>
              <a:buClrTx/>
            </a:pPr>
            <a:r>
              <a:rPr lang="en-US" sz="2400" dirty="0">
                <a:latin typeface="Aptos Display" panose="020B0004020202020204" pitchFamily="34" charset="0"/>
                <a:ea typeface="Cambria" pitchFamily="18" charset="0"/>
                <a:cs typeface="Arial" panose="020B0604020202020204" pitchFamily="34" charset="0"/>
              </a:rPr>
              <a:t>Over 6000 products</a:t>
            </a:r>
          </a:p>
        </p:txBody>
      </p:sp>
      <p:sp>
        <p:nvSpPr>
          <p:cNvPr id="2" name="Title 1"/>
          <p:cNvSpPr>
            <a:spLocks noGrp="1"/>
          </p:cNvSpPr>
          <p:nvPr>
            <p:ph type="title"/>
          </p:nvPr>
        </p:nvSpPr>
        <p:spPr/>
        <p:txBody>
          <a:bodyPr>
            <a:noAutofit/>
          </a:bodyPr>
          <a:lstStyle/>
          <a:p>
            <a:pPr lvl="1" algn="ctr"/>
            <a:br>
              <a:rPr lang="en-US" sz="3200" b="1" dirty="0">
                <a:solidFill>
                  <a:srgbClr val="000000"/>
                </a:solidFill>
                <a:latin typeface="Aptos Display" panose="020B0004020202020204" pitchFamily="34" charset="0"/>
                <a:cs typeface="Arial" panose="020B0604020202020204" pitchFamily="34" charset="0"/>
              </a:rPr>
            </a:br>
            <a:endParaRPr lang="en-US" sz="3200" b="1" dirty="0">
              <a:solidFill>
                <a:srgbClr val="000000"/>
              </a:solidFill>
              <a:latin typeface="Aptos Display" panose="020B0004020202020204" pitchFamily="34" charset="0"/>
              <a:cs typeface="Arial" panose="020B0604020202020204" pitchFamily="34" charset="0"/>
            </a:endParaRPr>
          </a:p>
        </p:txBody>
      </p:sp>
      <p:sp>
        <p:nvSpPr>
          <p:cNvPr id="7" name="Rectangle 6"/>
          <p:cNvSpPr/>
          <p:nvPr/>
        </p:nvSpPr>
        <p:spPr>
          <a:xfrm>
            <a:off x="207525" y="1028971"/>
            <a:ext cx="11690484" cy="589072"/>
          </a:xfrm>
          <a:prstGeom prst="rect">
            <a:avLst/>
          </a:prstGeom>
        </p:spPr>
        <p:txBody>
          <a:bodyPr wrap="square">
            <a:spAutoFit/>
          </a:bodyPr>
          <a:lstStyle/>
          <a:p>
            <a:pPr lvl="6" algn="just">
              <a:lnSpc>
                <a:spcPct val="150000"/>
              </a:lnSpc>
              <a:buFont typeface="Wingdings" pitchFamily="2" charset="2"/>
              <a:buChar char="Ø"/>
            </a:pPr>
            <a:endParaRPr lang="en-IN" sz="2400" dirty="0">
              <a:latin typeface="Aptos Display" panose="020B0004020202020204" pitchFamily="34" charset="0"/>
              <a:ea typeface="Cambria" pitchFamily="18" charset="0"/>
              <a:cs typeface="Arial" panose="020B0604020202020204" pitchFamily="34" charset="0"/>
            </a:endParaRPr>
          </a:p>
        </p:txBody>
      </p:sp>
      <p:sp>
        <p:nvSpPr>
          <p:cNvPr id="8" name="Rectangle 7"/>
          <p:cNvSpPr/>
          <p:nvPr/>
        </p:nvSpPr>
        <p:spPr>
          <a:xfrm>
            <a:off x="967173" y="5010343"/>
            <a:ext cx="11742365" cy="818686"/>
          </a:xfrm>
          <a:prstGeom prst="rect">
            <a:avLst/>
          </a:prstGeom>
        </p:spPr>
        <p:txBody>
          <a:bodyPr wrap="square">
            <a:spAutoFit/>
          </a:bodyPr>
          <a:lstStyle/>
          <a:p>
            <a:pPr marL="457189" indent="-457189">
              <a:spcBef>
                <a:spcPct val="20000"/>
              </a:spcBef>
              <a:defRPr/>
            </a:pPr>
            <a:r>
              <a:rPr lang="en-IN" sz="2800" dirty="0">
                <a:latin typeface="Aptos Display" panose="020B0004020202020204" pitchFamily="34" charset="0"/>
                <a:ea typeface="Cambria" pitchFamily="18" charset="0"/>
                <a:cs typeface="Arial" panose="020B0604020202020204" pitchFamily="34" charset="0"/>
              </a:rPr>
              <a:t>*</a:t>
            </a:r>
            <a:r>
              <a:rPr lang="en-IN" sz="1600" dirty="0">
                <a:latin typeface="Aptos Display" panose="020B0004020202020204" pitchFamily="34" charset="0"/>
                <a:ea typeface="Cambria" pitchFamily="18" charset="0"/>
                <a:cs typeface="Arial" panose="020B0604020202020204" pitchFamily="34" charset="0"/>
              </a:rPr>
              <a:t> </a:t>
            </a:r>
            <a:r>
              <a:rPr lang="en-IN" sz="1600" b="1" dirty="0">
                <a:latin typeface="Aptos Display" panose="020B0004020202020204" pitchFamily="34" charset="0"/>
                <a:ea typeface="Cambria" pitchFamily="18" charset="0"/>
                <a:cs typeface="Arial" panose="020B0604020202020204" pitchFamily="34" charset="0"/>
              </a:rPr>
              <a:t>National Statistical Office, Ministry of Statistics &amp; PI</a:t>
            </a:r>
          </a:p>
          <a:p>
            <a:pPr marL="457189" indent="-457189">
              <a:spcBef>
                <a:spcPct val="20000"/>
              </a:spcBef>
            </a:pPr>
            <a:r>
              <a:rPr lang="en-IN" sz="1600" b="1" dirty="0">
                <a:latin typeface="Aptos Display" panose="020B0004020202020204" pitchFamily="34" charset="0"/>
                <a:ea typeface="Cambria" pitchFamily="18" charset="0"/>
                <a:cs typeface="Arial" panose="020B0604020202020204" pitchFamily="34" charset="0"/>
              </a:rPr>
              <a:t># Directorate General of Commercial Intelligence &amp; Statistics</a:t>
            </a:r>
            <a:endParaRPr lang="en-US" sz="1600" b="1" dirty="0">
              <a:latin typeface="Aptos Display" panose="020B0004020202020204" pitchFamily="34" charset="0"/>
              <a:ea typeface="Cambria" pitchFamily="18" charset="0"/>
              <a:cs typeface="Arial" panose="020B0604020202020204" pitchFamily="34" charset="0"/>
            </a:endParaRPr>
          </a:p>
        </p:txBody>
      </p:sp>
      <p:sp>
        <p:nvSpPr>
          <p:cNvPr id="10" name="Rectangle 9">
            <a:extLst>
              <a:ext uri="{FF2B5EF4-FFF2-40B4-BE49-F238E27FC236}">
                <a16:creationId xmlns:a16="http://schemas.microsoft.com/office/drawing/2014/main" id="{2B90E4C9-F052-30F3-7BDB-BEB8AC7B61A0}"/>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1" name="Slide Number Placeholder 9">
            <a:extLst>
              <a:ext uri="{FF2B5EF4-FFF2-40B4-BE49-F238E27FC236}">
                <a16:creationId xmlns:a16="http://schemas.microsoft.com/office/drawing/2014/main" id="{DBB11594-45EB-D6AD-78FA-597E227B7C26}"/>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67ABCF6-1F50-45EB-A042-A2497CB1CA42}" type="slidenum">
              <a:rPr lang="en-IN" sz="1800" b="1" smtClean="0">
                <a:solidFill>
                  <a:srgbClr val="00338D"/>
                </a:solidFill>
                <a:latin typeface="Aptos Display" panose="020B0004020202020204" pitchFamily="34" charset="0"/>
              </a:rPr>
              <a:pPr algn="ctr"/>
              <a:t>2</a:t>
            </a:fld>
            <a:endParaRPr lang="en-IN" sz="1800" b="1" dirty="0">
              <a:solidFill>
                <a:srgbClr val="00338D"/>
              </a:solidFill>
              <a:latin typeface="Aptos Display" panose="020B0004020202020204" pitchFamily="34" charset="0"/>
            </a:endParaRPr>
          </a:p>
        </p:txBody>
      </p:sp>
      <p:pic>
        <p:nvPicPr>
          <p:cNvPr id="13" name="Picture 12" descr="A black background with white spots&#10;&#10;Description automatically generated">
            <a:extLst>
              <a:ext uri="{FF2B5EF4-FFF2-40B4-BE49-F238E27FC236}">
                <a16:creationId xmlns:a16="http://schemas.microsoft.com/office/drawing/2014/main" id="{0778C7FE-5A4E-8C21-ACB4-E34EFD1E0584}"/>
              </a:ext>
            </a:extLst>
          </p:cNvPr>
          <p:cNvPicPr>
            <a:picLocks noChangeAspect="1"/>
          </p:cNvPicPr>
          <p:nvPr/>
        </p:nvPicPr>
        <p:blipFill>
          <a:blip r:embed="rId3"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17" name="Rectangle 16">
            <a:extLst>
              <a:ext uri="{FF2B5EF4-FFF2-40B4-BE49-F238E27FC236}">
                <a16:creationId xmlns:a16="http://schemas.microsoft.com/office/drawing/2014/main" id="{1B417FB6-3B34-AF86-8DE8-5BC12B5A06C1}"/>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18" name="Right Triangle 17">
            <a:extLst>
              <a:ext uri="{FF2B5EF4-FFF2-40B4-BE49-F238E27FC236}">
                <a16:creationId xmlns:a16="http://schemas.microsoft.com/office/drawing/2014/main" id="{3748665D-7E4D-B2F9-04B6-FFEFB6E5CEA1}"/>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9" name="Rectangle 18">
            <a:extLst>
              <a:ext uri="{FF2B5EF4-FFF2-40B4-BE49-F238E27FC236}">
                <a16:creationId xmlns:a16="http://schemas.microsoft.com/office/drawing/2014/main" id="{5181475E-DE20-3FC6-1359-E115C9214F28}"/>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MSME Sector - An Overview </a:t>
            </a:r>
          </a:p>
        </p:txBody>
      </p:sp>
    </p:spTree>
    <p:extLst>
      <p:ext uri="{BB962C8B-B14F-4D97-AF65-F5344CB8AC3E}">
        <p14:creationId xmlns:p14="http://schemas.microsoft.com/office/powerpoint/2010/main" val="3376396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1">
          <a:extLst>
            <a:ext uri="{FF2B5EF4-FFF2-40B4-BE49-F238E27FC236}">
              <a16:creationId xmlns:a16="http://schemas.microsoft.com/office/drawing/2014/main" id="{5A261FD3-46AB-39B8-85D7-C03560E44E2E}"/>
            </a:ext>
          </a:extLst>
        </p:cNvPr>
        <p:cNvGrpSpPr/>
        <p:nvPr/>
      </p:nvGrpSpPr>
      <p:grpSpPr>
        <a:xfrm>
          <a:off x="0" y="0"/>
          <a:ext cx="0" cy="0"/>
          <a:chOff x="0" y="0"/>
          <a:chExt cx="0" cy="0"/>
        </a:xfrm>
      </p:grpSpPr>
      <p:graphicFrame>
        <p:nvGraphicFramePr>
          <p:cNvPr id="224" name="Google Shape;224;p30">
            <a:extLst>
              <a:ext uri="{FF2B5EF4-FFF2-40B4-BE49-F238E27FC236}">
                <a16:creationId xmlns:a16="http://schemas.microsoft.com/office/drawing/2014/main" id="{3C0A5131-4B89-F788-9630-CB68467BB84E}"/>
              </a:ext>
            </a:extLst>
          </p:cNvPr>
          <p:cNvGraphicFramePr/>
          <p:nvPr>
            <p:extLst>
              <p:ext uri="{D42A27DB-BD31-4B8C-83A1-F6EECF244321}">
                <p14:modId xmlns:p14="http://schemas.microsoft.com/office/powerpoint/2010/main" val="1304743502"/>
              </p:ext>
            </p:extLst>
          </p:nvPr>
        </p:nvGraphicFramePr>
        <p:xfrm>
          <a:off x="2015836" y="1757187"/>
          <a:ext cx="7313296" cy="3677693"/>
        </p:xfrm>
        <a:graphic>
          <a:graphicData uri="http://schemas.openxmlformats.org/drawingml/2006/table">
            <a:tbl>
              <a:tblPr>
                <a:tableStyleId>{22838BEF-8BB2-4498-84A7-C5851F593DF1}</a:tableStyleId>
              </a:tblPr>
              <a:tblGrid>
                <a:gridCol w="2491345">
                  <a:extLst>
                    <a:ext uri="{9D8B030D-6E8A-4147-A177-3AD203B41FA5}">
                      <a16:colId xmlns:a16="http://schemas.microsoft.com/office/drawing/2014/main" val="20000"/>
                    </a:ext>
                  </a:extLst>
                </a:gridCol>
                <a:gridCol w="2055117">
                  <a:extLst>
                    <a:ext uri="{9D8B030D-6E8A-4147-A177-3AD203B41FA5}">
                      <a16:colId xmlns:a16="http://schemas.microsoft.com/office/drawing/2014/main" val="20001"/>
                    </a:ext>
                  </a:extLst>
                </a:gridCol>
                <a:gridCol w="2766834">
                  <a:extLst>
                    <a:ext uri="{9D8B030D-6E8A-4147-A177-3AD203B41FA5}">
                      <a16:colId xmlns:a16="http://schemas.microsoft.com/office/drawing/2014/main" val="20002"/>
                    </a:ext>
                  </a:extLst>
                </a:gridCol>
              </a:tblGrid>
              <a:tr h="873128">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Category</a:t>
                      </a:r>
                      <a:endParaRPr sz="2000" b="1" dirty="0">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solidFill>
                      <a:schemeClr val="accent5">
                        <a:lumMod val="40000"/>
                        <a:lumOff val="60000"/>
                      </a:schemeClr>
                    </a:solidFill>
                  </a:tcPr>
                </a:tc>
                <a:tc>
                  <a:txBody>
                    <a:bodyPr/>
                    <a:lstStyle/>
                    <a:p>
                      <a:pPr marL="0" lvl="0" indent="0" algn="ctr" rtl="0">
                        <a:lnSpc>
                          <a:spcPct val="100000"/>
                        </a:lnSpc>
                        <a:spcBef>
                          <a:spcPts val="0"/>
                        </a:spcBef>
                        <a:spcAft>
                          <a:spcPts val="0"/>
                        </a:spcAft>
                        <a:buNone/>
                      </a:pPr>
                      <a:r>
                        <a:rPr lang="en-GB" sz="2000" b="1" dirty="0">
                          <a:latin typeface="Aptos Display" panose="020B0004020202020204" pitchFamily="34" charset="0"/>
                          <a:cs typeface="Arial" panose="020B0604020202020204" pitchFamily="34" charset="0"/>
                          <a:sym typeface="Roboto" panose="02000000000000000000"/>
                        </a:rPr>
                        <a:t>Investment </a:t>
                      </a:r>
                    </a:p>
                    <a:p>
                      <a:pPr marL="0" lvl="0" indent="0" algn="ctr" rtl="0">
                        <a:lnSpc>
                          <a:spcPct val="100000"/>
                        </a:lnSpc>
                        <a:spcBef>
                          <a:spcPts val="0"/>
                        </a:spcBef>
                        <a:spcAft>
                          <a:spcPts val="0"/>
                        </a:spcAft>
                        <a:buNone/>
                      </a:pPr>
                      <a:r>
                        <a:rPr lang="en-GB" sz="2000" b="1" dirty="0">
                          <a:latin typeface="Aptos Display" panose="020B0004020202020204" pitchFamily="34" charset="0"/>
                          <a:cs typeface="Arial" panose="020B0604020202020204" pitchFamily="34" charset="0"/>
                          <a:sym typeface="Roboto" panose="02000000000000000000"/>
                        </a:rPr>
                        <a:t>Not exceeding</a:t>
                      </a:r>
                      <a:endParaRPr sz="2000" b="1" dirty="0">
                        <a:latin typeface="Aptos Display" panose="020B0004020202020204" pitchFamily="34" charset="0"/>
                        <a:cs typeface="Arial" panose="020B0604020202020204" pitchFamily="34" charset="0"/>
                        <a:sym typeface="Roboto" panose="02000000000000000000"/>
                      </a:endParaRPr>
                    </a:p>
                  </a:txBody>
                  <a:tcPr marL="91433" marR="91433" marT="121900" marB="121900">
                    <a:solidFill>
                      <a:schemeClr val="accent5">
                        <a:lumMod val="40000"/>
                        <a:lumOff val="60000"/>
                      </a:schemeClr>
                    </a:solidFill>
                  </a:tcPr>
                </a:tc>
                <a:tc>
                  <a:txBody>
                    <a:bodyPr/>
                    <a:lstStyle/>
                    <a:p>
                      <a:pPr marL="0" lvl="0" indent="0" algn="ctr" rtl="0">
                        <a:lnSpc>
                          <a:spcPct val="100000"/>
                        </a:lnSpc>
                        <a:spcBef>
                          <a:spcPts val="0"/>
                        </a:spcBef>
                        <a:spcAft>
                          <a:spcPts val="0"/>
                        </a:spcAft>
                        <a:buNone/>
                      </a:pPr>
                      <a:r>
                        <a:rPr lang="en-GB" sz="2000" b="1" dirty="0">
                          <a:latin typeface="Aptos Display" panose="020B0004020202020204" pitchFamily="34" charset="0"/>
                          <a:cs typeface="Arial" panose="020B0604020202020204" pitchFamily="34" charset="0"/>
                          <a:sym typeface="Roboto" panose="02000000000000000000"/>
                        </a:rPr>
                        <a:t>Turnover </a:t>
                      </a:r>
                    </a:p>
                    <a:p>
                      <a:pPr marL="0" lvl="0" indent="0" algn="ctr" rtl="0">
                        <a:lnSpc>
                          <a:spcPct val="100000"/>
                        </a:lnSpc>
                        <a:spcBef>
                          <a:spcPts val="0"/>
                        </a:spcBef>
                        <a:spcAft>
                          <a:spcPts val="0"/>
                        </a:spcAft>
                        <a:buNone/>
                      </a:pPr>
                      <a:r>
                        <a:rPr lang="en-GB" sz="2000" b="1" dirty="0">
                          <a:latin typeface="Aptos Display" panose="020B0004020202020204" pitchFamily="34" charset="0"/>
                          <a:cs typeface="Arial" panose="020B0604020202020204" pitchFamily="34" charset="0"/>
                          <a:sym typeface="Roboto" panose="02000000000000000000"/>
                        </a:rPr>
                        <a:t>Not exceeding</a:t>
                      </a:r>
                      <a:endParaRPr sz="2000" b="1" dirty="0">
                        <a:latin typeface="Aptos Display" panose="020B0004020202020204" pitchFamily="34" charset="0"/>
                        <a:cs typeface="Arial" panose="020B0604020202020204" pitchFamily="34" charset="0"/>
                        <a:sym typeface="Roboto" panose="02000000000000000000"/>
                      </a:endParaRPr>
                    </a:p>
                  </a:txBody>
                  <a:tcPr marL="91433" marR="91433" marT="121900" marB="121900">
                    <a:solidFill>
                      <a:schemeClr val="accent5">
                        <a:lumMod val="40000"/>
                        <a:lumOff val="60000"/>
                      </a:schemeClr>
                    </a:solidFill>
                  </a:tcPr>
                </a:tc>
                <a:extLst>
                  <a:ext uri="{0D108BD9-81ED-4DB2-BD59-A6C34878D82A}">
                    <a16:rowId xmlns:a16="http://schemas.microsoft.com/office/drawing/2014/main" val="10000"/>
                  </a:ext>
                </a:extLst>
              </a:tr>
              <a:tr h="934855">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Micro Enterprise</a:t>
                      </a:r>
                      <a:endParaRPr sz="2000" b="1" dirty="0">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1.0</a:t>
                      </a:r>
                      <a:endParaRPr sz="2000" b="1" dirty="0">
                        <a:solidFill>
                          <a:schemeClr val="tx1"/>
                        </a:solidFill>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5.0</a:t>
                      </a:r>
                      <a:endParaRPr sz="2000" b="1" dirty="0">
                        <a:solidFill>
                          <a:schemeClr val="tx1"/>
                        </a:solidFill>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extLst>
                  <a:ext uri="{0D108BD9-81ED-4DB2-BD59-A6C34878D82A}">
                    <a16:rowId xmlns:a16="http://schemas.microsoft.com/office/drawing/2014/main" val="10001"/>
                  </a:ext>
                </a:extLst>
              </a:tr>
              <a:tr h="934855">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Small Enterprise</a:t>
                      </a:r>
                      <a:endParaRPr sz="2000" b="1" dirty="0">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10.0</a:t>
                      </a:r>
                      <a:endParaRPr sz="2000" b="1" dirty="0">
                        <a:solidFill>
                          <a:schemeClr val="tx1"/>
                        </a:solidFill>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50.0</a:t>
                      </a:r>
                      <a:endParaRPr sz="2000" b="1" dirty="0">
                        <a:solidFill>
                          <a:schemeClr val="tx1"/>
                        </a:solidFill>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extLst>
                  <a:ext uri="{0D108BD9-81ED-4DB2-BD59-A6C34878D82A}">
                    <a16:rowId xmlns:a16="http://schemas.microsoft.com/office/drawing/2014/main" val="10002"/>
                  </a:ext>
                </a:extLst>
              </a:tr>
              <a:tr h="934855">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Medium Enterprise</a:t>
                      </a:r>
                      <a:endParaRPr sz="2000" b="1" dirty="0">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50.0</a:t>
                      </a:r>
                      <a:endParaRPr sz="2000" b="1" dirty="0">
                        <a:solidFill>
                          <a:schemeClr val="tx1"/>
                        </a:solidFill>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tc>
                  <a:txBody>
                    <a:bodyPr/>
                    <a:lstStyle/>
                    <a:p>
                      <a:pPr marL="0" lvl="0" indent="0" algn="ctr" rtl="0">
                        <a:lnSpc>
                          <a:spcPct val="100000"/>
                        </a:lnSpc>
                        <a:spcBef>
                          <a:spcPts val="1200"/>
                        </a:spcBef>
                        <a:spcAft>
                          <a:spcPts val="1200"/>
                        </a:spcAft>
                        <a:buNone/>
                      </a:pPr>
                      <a:r>
                        <a:rPr lang="en-GB" sz="2000" b="1" dirty="0">
                          <a:latin typeface="Aptos Display" panose="020B0004020202020204" pitchFamily="34" charset="0"/>
                          <a:cs typeface="Arial" panose="020B0604020202020204" pitchFamily="34" charset="0"/>
                          <a:sym typeface="Roboto" panose="02000000000000000000"/>
                        </a:rPr>
                        <a:t>250.0</a:t>
                      </a:r>
                      <a:endParaRPr sz="2000" b="1" dirty="0">
                        <a:solidFill>
                          <a:schemeClr val="tx1"/>
                        </a:solidFill>
                        <a:latin typeface="Aptos Display" panose="020B0004020202020204" pitchFamily="34" charset="0"/>
                        <a:ea typeface="Roboto" panose="02000000000000000000"/>
                        <a:cs typeface="Arial" panose="020B0604020202020204" pitchFamily="34" charset="0"/>
                        <a:sym typeface="Roboto" panose="02000000000000000000"/>
                      </a:endParaRPr>
                    </a:p>
                  </a:txBody>
                  <a:tcPr marL="91433" marR="91433" marT="121900" marB="121900"/>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A343F1D7-CFA1-7F81-36B1-76AC5086E928}"/>
              </a:ext>
            </a:extLst>
          </p:cNvPr>
          <p:cNvSpPr txBox="1"/>
          <p:nvPr/>
        </p:nvSpPr>
        <p:spPr>
          <a:xfrm>
            <a:off x="7135628" y="1080174"/>
            <a:ext cx="1880781" cy="379656"/>
          </a:xfrm>
          <a:prstGeom prst="rect">
            <a:avLst/>
          </a:prstGeom>
          <a:noFill/>
        </p:spPr>
        <p:txBody>
          <a:bodyPr wrap="square">
            <a:spAutoFit/>
          </a:bodyPr>
          <a:lstStyle/>
          <a:p>
            <a:pPr algn="ctr"/>
            <a:r>
              <a:rPr lang="en-GB" sz="1867" b="1" dirty="0">
                <a:latin typeface="Aptos Display" panose="020B0004020202020204" pitchFamily="34" charset="0"/>
                <a:cs typeface="Arial" panose="020B0604020202020204" pitchFamily="34" charset="0"/>
                <a:sym typeface="Roboto" panose="02000000000000000000"/>
              </a:rPr>
              <a:t>(Rs. in Crore)</a:t>
            </a:r>
            <a:endParaRPr lang="en-GB" sz="1867" b="1" dirty="0">
              <a:latin typeface="Aptos Display" panose="020B0004020202020204" pitchFamily="34" charset="0"/>
              <a:ea typeface="Roboto" panose="02000000000000000000"/>
              <a:cs typeface="Arial" panose="020B0604020202020204" pitchFamily="34" charset="0"/>
              <a:sym typeface="Roboto" panose="02000000000000000000"/>
            </a:endParaRPr>
          </a:p>
        </p:txBody>
      </p:sp>
      <p:sp>
        <p:nvSpPr>
          <p:cNvPr id="4" name="Rectangle 3">
            <a:extLst>
              <a:ext uri="{FF2B5EF4-FFF2-40B4-BE49-F238E27FC236}">
                <a16:creationId xmlns:a16="http://schemas.microsoft.com/office/drawing/2014/main" id="{792AC32B-F2AE-1D70-51BA-90771E767266}"/>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5" name="Slide Number Placeholder 9">
            <a:extLst>
              <a:ext uri="{FF2B5EF4-FFF2-40B4-BE49-F238E27FC236}">
                <a16:creationId xmlns:a16="http://schemas.microsoft.com/office/drawing/2014/main" id="{FB429F91-9B15-744C-6FE7-4763AFFCE584}"/>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67ABCF6-1F50-45EB-A042-A2497CB1CA42}" type="slidenum">
              <a:rPr lang="en-IN" sz="1800" b="1" smtClean="0">
                <a:solidFill>
                  <a:srgbClr val="00338D"/>
                </a:solidFill>
                <a:latin typeface="Aptos Display" panose="020B0004020202020204" pitchFamily="34" charset="0"/>
              </a:rPr>
              <a:pPr algn="ctr"/>
              <a:t>3</a:t>
            </a:fld>
            <a:endParaRPr lang="en-IN" sz="1800" b="1" dirty="0">
              <a:solidFill>
                <a:srgbClr val="00338D"/>
              </a:solidFill>
              <a:latin typeface="Aptos Display" panose="020B0004020202020204" pitchFamily="34" charset="0"/>
            </a:endParaRPr>
          </a:p>
        </p:txBody>
      </p:sp>
      <p:pic>
        <p:nvPicPr>
          <p:cNvPr id="6" name="Picture 5" descr="A black background with white spots&#10;&#10;Description automatically generated">
            <a:extLst>
              <a:ext uri="{FF2B5EF4-FFF2-40B4-BE49-F238E27FC236}">
                <a16:creationId xmlns:a16="http://schemas.microsoft.com/office/drawing/2014/main" id="{798E401D-031F-8CAF-5BED-84A9556CD7FA}"/>
              </a:ext>
            </a:extLst>
          </p:cNvPr>
          <p:cNvPicPr>
            <a:picLocks noChangeAspect="1"/>
          </p:cNvPicPr>
          <p:nvPr/>
        </p:nvPicPr>
        <p:blipFill>
          <a:blip r:embed="rId3"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7" name="Rectangle 6">
            <a:extLst>
              <a:ext uri="{FF2B5EF4-FFF2-40B4-BE49-F238E27FC236}">
                <a16:creationId xmlns:a16="http://schemas.microsoft.com/office/drawing/2014/main" id="{5FD55DA5-AD17-6E03-A518-0594D7B02288}"/>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ight Triangle 7">
            <a:extLst>
              <a:ext uri="{FF2B5EF4-FFF2-40B4-BE49-F238E27FC236}">
                <a16:creationId xmlns:a16="http://schemas.microsoft.com/office/drawing/2014/main" id="{F25CC455-A181-D56E-2481-F8100B005ACB}"/>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9" name="Rectangle 8">
            <a:extLst>
              <a:ext uri="{FF2B5EF4-FFF2-40B4-BE49-F238E27FC236}">
                <a16:creationId xmlns:a16="http://schemas.microsoft.com/office/drawing/2014/main" id="{A7C6BDBD-CDA9-C160-46BF-11CBC1D58330}"/>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 New Definition for MSMEs (2020)</a:t>
            </a:r>
          </a:p>
        </p:txBody>
      </p:sp>
      <p:sp>
        <p:nvSpPr>
          <p:cNvPr id="2" name="TextBox 1">
            <a:extLst>
              <a:ext uri="{FF2B5EF4-FFF2-40B4-BE49-F238E27FC236}">
                <a16:creationId xmlns:a16="http://schemas.microsoft.com/office/drawing/2014/main" id="{D6AA3EC3-F183-56E9-524A-F173D71ECE48}"/>
              </a:ext>
            </a:extLst>
          </p:cNvPr>
          <p:cNvSpPr txBox="1"/>
          <p:nvPr/>
        </p:nvSpPr>
        <p:spPr>
          <a:xfrm>
            <a:off x="5672484" y="5732237"/>
            <a:ext cx="3635100" cy="379656"/>
          </a:xfrm>
          <a:prstGeom prst="rect">
            <a:avLst/>
          </a:prstGeom>
          <a:noFill/>
        </p:spPr>
        <p:txBody>
          <a:bodyPr wrap="square">
            <a:spAutoFit/>
          </a:bodyPr>
          <a:lstStyle/>
          <a:p>
            <a:pPr algn="ctr"/>
            <a:r>
              <a:rPr lang="en-GB" sz="1867" b="1" dirty="0">
                <a:latin typeface="Aptos Display" panose="020B0004020202020204" pitchFamily="34" charset="0"/>
                <a:cs typeface="Arial" panose="020B0604020202020204" pitchFamily="34" charset="0"/>
                <a:sym typeface="Roboto" panose="02000000000000000000"/>
              </a:rPr>
              <a:t>(One Crore equals to 10 million)</a:t>
            </a:r>
            <a:endParaRPr lang="en-GB" sz="1867" b="1" dirty="0">
              <a:latin typeface="Aptos Display" panose="020B0004020202020204" pitchFamily="34" charset="0"/>
              <a:ea typeface="Roboto" panose="02000000000000000000"/>
              <a:cs typeface="Arial" panose="020B0604020202020204" pitchFamily="34" charset="0"/>
              <a:sym typeface="Roboto" panose="02000000000000000000"/>
            </a:endParaRPr>
          </a:p>
        </p:txBody>
      </p:sp>
    </p:spTree>
    <p:extLst>
      <p:ext uri="{BB962C8B-B14F-4D97-AF65-F5344CB8AC3E}">
        <p14:creationId xmlns:p14="http://schemas.microsoft.com/office/powerpoint/2010/main" val="1399244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27877" y="786369"/>
            <a:ext cx="11411579" cy="650569"/>
            <a:chOff x="-161032" y="143583"/>
            <a:chExt cx="4588767" cy="709118"/>
          </a:xfrm>
        </p:grpSpPr>
        <p:sp>
          <p:nvSpPr>
            <p:cNvPr id="6" name="Rounded Rectangle 5"/>
            <p:cNvSpPr/>
            <p:nvPr/>
          </p:nvSpPr>
          <p:spPr>
            <a:xfrm>
              <a:off x="-161032" y="143583"/>
              <a:ext cx="4588767" cy="709118"/>
            </a:xfrm>
            <a:prstGeom prst="roundRect">
              <a:avLst>
                <a:gd name="adj" fmla="val 10000"/>
              </a:avLst>
            </a:prstGeom>
            <a:solidFill>
              <a:schemeClr val="bg2">
                <a:lumMod val="40000"/>
                <a:lumOff val="60000"/>
              </a:schemeClr>
            </a:solidFill>
            <a:ln>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IN" sz="2400">
                <a:latin typeface="Arial" panose="020B0604020202020204" pitchFamily="34" charset="0"/>
                <a:cs typeface="Arial" panose="020B0604020202020204" pitchFamily="34" charset="0"/>
              </a:endParaRPr>
            </a:p>
          </p:txBody>
        </p:sp>
        <p:sp>
          <p:nvSpPr>
            <p:cNvPr id="7" name="Rounded Rectangle 4"/>
            <p:cNvSpPr/>
            <p:nvPr/>
          </p:nvSpPr>
          <p:spPr>
            <a:xfrm>
              <a:off x="92601" y="164352"/>
              <a:ext cx="4281729" cy="667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933" tIns="16933" rIns="16933" bIns="16933" numCol="1" spcCol="1270" anchor="ctr" anchorCtr="0">
              <a:noAutofit/>
            </a:bodyPr>
            <a:lstStyle/>
            <a:p>
              <a:pPr algn="ctr" defTabSz="1185304">
                <a:lnSpc>
                  <a:spcPct val="90000"/>
                </a:lnSpc>
                <a:spcBef>
                  <a:spcPct val="0"/>
                </a:spcBef>
                <a:spcAft>
                  <a:spcPct val="35000"/>
                </a:spcAft>
              </a:pPr>
              <a:r>
                <a:rPr lang="en-US" sz="2800" b="1" dirty="0">
                  <a:solidFill>
                    <a:srgbClr val="000000"/>
                  </a:solidFill>
                  <a:latin typeface="Aptos Display" panose="020B0004020202020204" pitchFamily="34" charset="0"/>
                  <a:cs typeface="Arial" panose="020B0604020202020204" pitchFamily="34" charset="0"/>
                </a:rPr>
                <a:t>Ministry of Micro, Small &amp; Medium Enterprises</a:t>
              </a:r>
            </a:p>
          </p:txBody>
        </p:sp>
      </p:grpSp>
      <p:sp>
        <p:nvSpPr>
          <p:cNvPr id="10" name="Rounded Rectangle 4"/>
          <p:cNvSpPr/>
          <p:nvPr/>
        </p:nvSpPr>
        <p:spPr>
          <a:xfrm>
            <a:off x="178659" y="2304678"/>
            <a:ext cx="1773864" cy="1312101"/>
          </a:xfrm>
          <a:prstGeom prst="rect">
            <a:avLst/>
          </a:prstGeom>
          <a:ln>
            <a:solidFill>
              <a:schemeClr val="bg1"/>
            </a:solidFill>
          </a:ln>
        </p:spPr>
        <p:style>
          <a:lnRef idx="0">
            <a:scrgbClr r="0" g="0" b="0"/>
          </a:lnRef>
          <a:fillRef idx="0">
            <a:scrgbClr r="0" g="0" b="0"/>
          </a:fillRef>
          <a:effectRef idx="0">
            <a:scrgbClr r="0" g="0" b="0"/>
          </a:effectRef>
          <a:fontRef idx="minor">
            <a:schemeClr val="lt1"/>
          </a:fontRef>
        </p:style>
        <p:txBody>
          <a:bodyPr spcFirstLastPara="0" vert="horz" wrap="square" lIns="11853" tIns="11853" rIns="11853" bIns="11853" numCol="1" spcCol="1270" anchor="ctr" anchorCtr="0">
            <a:noAutofit/>
          </a:bodyPr>
          <a:lstStyle/>
          <a:p>
            <a:pPr algn="ctr" defTabSz="829713">
              <a:lnSpc>
                <a:spcPct val="90000"/>
              </a:lnSpc>
              <a:spcBef>
                <a:spcPct val="0"/>
              </a:spcBef>
              <a:spcAft>
                <a:spcPct val="35000"/>
              </a:spcAft>
            </a:pPr>
            <a:endParaRPr lang="en-US" sz="2400" b="1" dirty="0">
              <a:solidFill>
                <a:srgbClr val="000000"/>
              </a:solidFill>
              <a:latin typeface="Arial" panose="020B0604020202020204" pitchFamily="34" charset="0"/>
              <a:cs typeface="Arial" panose="020B0604020202020204" pitchFamily="34" charset="0"/>
            </a:endParaRPr>
          </a:p>
        </p:txBody>
      </p:sp>
      <p:sp>
        <p:nvSpPr>
          <p:cNvPr id="13" name="Rounded Rectangle 4"/>
          <p:cNvSpPr/>
          <p:nvPr/>
        </p:nvSpPr>
        <p:spPr>
          <a:xfrm>
            <a:off x="2094222" y="1965510"/>
            <a:ext cx="1793855" cy="1293643"/>
          </a:xfrm>
          <a:prstGeom prst="rect">
            <a:avLst/>
          </a:prstGeom>
          <a:solidFill>
            <a:schemeClr val="accent1">
              <a:lumMod val="40000"/>
              <a:lumOff val="6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1853" tIns="11853" rIns="11853" bIns="11853" numCol="1" spcCol="1270" anchor="ctr" anchorCtr="0">
            <a:noAutofit/>
          </a:bodyPr>
          <a:lstStyle/>
          <a:p>
            <a:pPr algn="ctr" defTabSz="829713">
              <a:lnSpc>
                <a:spcPct val="90000"/>
              </a:lnSpc>
              <a:spcBef>
                <a:spcPct val="0"/>
              </a:spcBef>
              <a:spcAft>
                <a:spcPct val="35000"/>
              </a:spcAft>
            </a:pPr>
            <a:r>
              <a:rPr lang="en-US" sz="1867" b="1" dirty="0">
                <a:solidFill>
                  <a:srgbClr val="000000"/>
                </a:solidFill>
                <a:latin typeface="Aptos Display" panose="020B0004020202020204" pitchFamily="34" charset="0"/>
                <a:cs typeface="Arial" panose="020B0604020202020204" pitchFamily="34" charset="0"/>
              </a:rPr>
              <a:t>Khadi and Village Industries Commission (KVIC)-</a:t>
            </a:r>
            <a:r>
              <a:rPr lang="en-US" sz="1867" b="1" dirty="0">
                <a:solidFill>
                  <a:srgbClr val="0033CC"/>
                </a:solidFill>
                <a:latin typeface="Aptos Display" panose="020B0004020202020204" pitchFamily="34" charset="0"/>
                <a:cs typeface="Arial" panose="020B0604020202020204" pitchFamily="34" charset="0"/>
              </a:rPr>
              <a:t>64 FO </a:t>
            </a:r>
            <a:endParaRPr lang="en-US" sz="1867" dirty="0">
              <a:solidFill>
                <a:srgbClr val="0033CC"/>
              </a:solidFill>
              <a:latin typeface="Aptos Display" panose="020B0004020202020204" pitchFamily="34" charset="0"/>
              <a:cs typeface="Arial" panose="020B0604020202020204" pitchFamily="34" charset="0"/>
            </a:endParaRPr>
          </a:p>
        </p:txBody>
      </p:sp>
      <p:sp>
        <p:nvSpPr>
          <p:cNvPr id="19" name="Rounded Rectangle 4"/>
          <p:cNvSpPr/>
          <p:nvPr/>
        </p:nvSpPr>
        <p:spPr>
          <a:xfrm>
            <a:off x="4052466" y="1986003"/>
            <a:ext cx="1936973" cy="1289746"/>
          </a:xfrm>
          <a:prstGeom prst="rect">
            <a:avLst/>
          </a:prstGeom>
          <a:solidFill>
            <a:schemeClr val="accent1">
              <a:lumMod val="40000"/>
              <a:lumOff val="6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1853" tIns="11853" rIns="11853" bIns="11853" numCol="1" spcCol="1270" anchor="ctr" anchorCtr="0">
            <a:noAutofit/>
          </a:bodyPr>
          <a:lstStyle/>
          <a:p>
            <a:pPr algn="ctr" defTabSz="829713">
              <a:lnSpc>
                <a:spcPct val="90000"/>
              </a:lnSpc>
              <a:spcBef>
                <a:spcPct val="0"/>
              </a:spcBef>
              <a:spcAft>
                <a:spcPct val="35000"/>
              </a:spcAft>
            </a:pPr>
            <a:r>
              <a:rPr lang="en-US" sz="1867" b="1" dirty="0">
                <a:solidFill>
                  <a:srgbClr val="000000"/>
                </a:solidFill>
                <a:latin typeface="Aptos Display" panose="020B0004020202020204" pitchFamily="34" charset="0"/>
                <a:cs typeface="Arial" panose="020B0604020202020204" pitchFamily="34" charset="0"/>
              </a:rPr>
              <a:t>National Small Industries Corporation (NSIC)-</a:t>
            </a:r>
            <a:r>
              <a:rPr lang="en-US" sz="1867" b="1" dirty="0">
                <a:solidFill>
                  <a:srgbClr val="0033CC"/>
                </a:solidFill>
                <a:latin typeface="Aptos Display" panose="020B0004020202020204" pitchFamily="34" charset="0"/>
                <a:cs typeface="Arial" panose="020B0604020202020204" pitchFamily="34" charset="0"/>
              </a:rPr>
              <a:t>102 FO</a:t>
            </a:r>
          </a:p>
        </p:txBody>
      </p:sp>
      <p:sp>
        <p:nvSpPr>
          <p:cNvPr id="22" name="Rounded Rectangle 4"/>
          <p:cNvSpPr/>
          <p:nvPr/>
        </p:nvSpPr>
        <p:spPr>
          <a:xfrm>
            <a:off x="6051536" y="1953741"/>
            <a:ext cx="2539744" cy="1308857"/>
          </a:xfrm>
          <a:prstGeom prst="rect">
            <a:avLst/>
          </a:prstGeom>
          <a:solidFill>
            <a:schemeClr val="accent1">
              <a:lumMod val="40000"/>
              <a:lumOff val="6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1853" tIns="11853" rIns="11853" bIns="11853" numCol="1" spcCol="1270" anchor="ctr" anchorCtr="0">
            <a:noAutofit/>
          </a:bodyPr>
          <a:lstStyle/>
          <a:p>
            <a:pPr algn="ctr" defTabSz="829713">
              <a:lnSpc>
                <a:spcPct val="90000"/>
              </a:lnSpc>
              <a:spcBef>
                <a:spcPct val="0"/>
              </a:spcBef>
              <a:spcAft>
                <a:spcPct val="35000"/>
              </a:spcAft>
            </a:pPr>
            <a:r>
              <a:rPr lang="en-US" sz="1867" b="1" dirty="0">
                <a:solidFill>
                  <a:srgbClr val="000000"/>
                </a:solidFill>
                <a:latin typeface="Aptos Display" panose="020B0004020202020204" pitchFamily="34" charset="0"/>
                <a:cs typeface="Arial" panose="020B0604020202020204" pitchFamily="34" charset="0"/>
              </a:rPr>
              <a:t>National Institute for Micro, Small and Medium Enterprises           (ni-msme) </a:t>
            </a:r>
            <a:endParaRPr lang="en-US" sz="1867" dirty="0">
              <a:solidFill>
                <a:srgbClr val="000000"/>
              </a:solidFill>
              <a:latin typeface="Aptos Display" panose="020B0004020202020204" pitchFamily="34" charset="0"/>
              <a:cs typeface="Arial" panose="020B0604020202020204" pitchFamily="34" charset="0"/>
            </a:endParaRPr>
          </a:p>
        </p:txBody>
      </p:sp>
      <p:sp>
        <p:nvSpPr>
          <p:cNvPr id="25" name="Rounded Rectangle 4"/>
          <p:cNvSpPr/>
          <p:nvPr/>
        </p:nvSpPr>
        <p:spPr>
          <a:xfrm>
            <a:off x="8679847" y="1964512"/>
            <a:ext cx="2115359" cy="1229154"/>
          </a:xfrm>
          <a:prstGeom prst="rect">
            <a:avLst/>
          </a:prstGeom>
          <a:solidFill>
            <a:schemeClr val="accent1">
              <a:lumMod val="40000"/>
              <a:lumOff val="6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1853" tIns="11853" rIns="11853" bIns="11853" numCol="1" spcCol="1270" anchor="ctr" anchorCtr="0">
            <a:noAutofit/>
          </a:bodyPr>
          <a:lstStyle/>
          <a:p>
            <a:pPr algn="ctr" defTabSz="829713">
              <a:lnSpc>
                <a:spcPct val="90000"/>
              </a:lnSpc>
              <a:spcBef>
                <a:spcPct val="0"/>
              </a:spcBef>
              <a:spcAft>
                <a:spcPct val="35000"/>
              </a:spcAft>
            </a:pPr>
            <a:r>
              <a:rPr lang="en-US" sz="1867" b="1" dirty="0">
                <a:solidFill>
                  <a:srgbClr val="000000"/>
                </a:solidFill>
                <a:latin typeface="Aptos Display" panose="020B0004020202020204" pitchFamily="34" charset="0"/>
                <a:cs typeface="Arial" panose="020B0604020202020204" pitchFamily="34" charset="0"/>
              </a:rPr>
              <a:t>Mahatma Gandhi Institute for Rural Industrialization (MGIRI)</a:t>
            </a:r>
            <a:endParaRPr lang="en-US" sz="1867" dirty="0">
              <a:solidFill>
                <a:srgbClr val="000000"/>
              </a:solidFill>
              <a:latin typeface="Aptos Display" panose="020B0004020202020204" pitchFamily="34" charset="0"/>
              <a:cs typeface="Arial" panose="020B0604020202020204" pitchFamily="34" charset="0"/>
            </a:endParaRPr>
          </a:p>
        </p:txBody>
      </p:sp>
      <p:sp>
        <p:nvSpPr>
          <p:cNvPr id="28" name="Rounded Rectangle 4"/>
          <p:cNvSpPr/>
          <p:nvPr/>
        </p:nvSpPr>
        <p:spPr>
          <a:xfrm>
            <a:off x="10963654" y="1999101"/>
            <a:ext cx="1142507" cy="1194565"/>
          </a:xfrm>
          <a:prstGeom prst="rect">
            <a:avLst/>
          </a:prstGeom>
          <a:solidFill>
            <a:schemeClr val="accent1">
              <a:lumMod val="40000"/>
              <a:lumOff val="6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1853" tIns="11853" rIns="11853" bIns="11853" numCol="1" spcCol="1270" anchor="ctr" anchorCtr="0">
            <a:noAutofit/>
          </a:bodyPr>
          <a:lstStyle/>
          <a:p>
            <a:pPr algn="ctr" defTabSz="829713">
              <a:lnSpc>
                <a:spcPct val="90000"/>
              </a:lnSpc>
              <a:spcBef>
                <a:spcPct val="0"/>
              </a:spcBef>
              <a:spcAft>
                <a:spcPct val="35000"/>
              </a:spcAft>
            </a:pPr>
            <a:r>
              <a:rPr lang="en-US" sz="1867" b="1" dirty="0">
                <a:solidFill>
                  <a:srgbClr val="000000"/>
                </a:solidFill>
                <a:latin typeface="Aptos Display" panose="020B0004020202020204" pitchFamily="34" charset="0"/>
                <a:cs typeface="Arial" panose="020B0604020202020204" pitchFamily="34" charset="0"/>
              </a:rPr>
              <a:t>Coir Board </a:t>
            </a:r>
            <a:r>
              <a:rPr lang="en-US" sz="1867" b="1" dirty="0">
                <a:solidFill>
                  <a:srgbClr val="0033CC"/>
                </a:solidFill>
                <a:latin typeface="Aptos Display" panose="020B0004020202020204" pitchFamily="34" charset="0"/>
                <a:cs typeface="Arial" panose="020B0604020202020204" pitchFamily="34" charset="0"/>
              </a:rPr>
              <a:t>54 FO</a:t>
            </a:r>
          </a:p>
        </p:txBody>
      </p:sp>
      <p:sp>
        <p:nvSpPr>
          <p:cNvPr id="40" name="Down Arrow 39"/>
          <p:cNvSpPr/>
          <p:nvPr/>
        </p:nvSpPr>
        <p:spPr>
          <a:xfrm>
            <a:off x="4966601" y="1485117"/>
            <a:ext cx="213936" cy="469723"/>
          </a:xfrm>
          <a:prstGeom prst="down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latin typeface="Arial" panose="020B0604020202020204" pitchFamily="34" charset="0"/>
              <a:cs typeface="Arial" panose="020B0604020202020204" pitchFamily="34" charset="0"/>
            </a:endParaRPr>
          </a:p>
        </p:txBody>
      </p:sp>
      <p:sp>
        <p:nvSpPr>
          <p:cNvPr id="43" name="Down Arrow 42"/>
          <p:cNvSpPr/>
          <p:nvPr/>
        </p:nvSpPr>
        <p:spPr>
          <a:xfrm>
            <a:off x="958623" y="1466996"/>
            <a:ext cx="213936" cy="469723"/>
          </a:xfrm>
          <a:prstGeom prst="down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latin typeface="Arial" panose="020B0604020202020204" pitchFamily="34" charset="0"/>
              <a:cs typeface="Arial" panose="020B0604020202020204" pitchFamily="34" charset="0"/>
            </a:endParaRPr>
          </a:p>
        </p:txBody>
      </p:sp>
      <p:sp>
        <p:nvSpPr>
          <p:cNvPr id="44" name="Down Arrow 43"/>
          <p:cNvSpPr/>
          <p:nvPr/>
        </p:nvSpPr>
        <p:spPr>
          <a:xfrm>
            <a:off x="2873269" y="1466996"/>
            <a:ext cx="213936" cy="469723"/>
          </a:xfrm>
          <a:prstGeom prst="down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latin typeface="Arial" panose="020B0604020202020204" pitchFamily="34" charset="0"/>
              <a:cs typeface="Arial" panose="020B0604020202020204" pitchFamily="34" charset="0"/>
            </a:endParaRPr>
          </a:p>
        </p:txBody>
      </p:sp>
      <p:sp>
        <p:nvSpPr>
          <p:cNvPr id="45" name="Down Arrow 44"/>
          <p:cNvSpPr/>
          <p:nvPr/>
        </p:nvSpPr>
        <p:spPr>
          <a:xfrm>
            <a:off x="7298580" y="1485117"/>
            <a:ext cx="213936" cy="441309"/>
          </a:xfrm>
          <a:prstGeom prst="down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latin typeface="Arial" panose="020B0604020202020204" pitchFamily="34" charset="0"/>
              <a:cs typeface="Arial" panose="020B0604020202020204" pitchFamily="34" charset="0"/>
            </a:endParaRPr>
          </a:p>
        </p:txBody>
      </p:sp>
      <p:sp>
        <p:nvSpPr>
          <p:cNvPr id="46" name="Down Arrow 45"/>
          <p:cNvSpPr/>
          <p:nvPr/>
        </p:nvSpPr>
        <p:spPr>
          <a:xfrm>
            <a:off x="9630559" y="1466996"/>
            <a:ext cx="213936" cy="469723"/>
          </a:xfrm>
          <a:prstGeom prst="down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latin typeface="Arial" panose="020B0604020202020204" pitchFamily="34" charset="0"/>
              <a:cs typeface="Arial" panose="020B0604020202020204" pitchFamily="34" charset="0"/>
            </a:endParaRPr>
          </a:p>
        </p:txBody>
      </p:sp>
      <p:sp>
        <p:nvSpPr>
          <p:cNvPr id="47" name="Down Arrow 46"/>
          <p:cNvSpPr/>
          <p:nvPr/>
        </p:nvSpPr>
        <p:spPr>
          <a:xfrm>
            <a:off x="11353432" y="1456703"/>
            <a:ext cx="213936" cy="469723"/>
          </a:xfrm>
          <a:prstGeom prst="down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latin typeface="Arial" panose="020B0604020202020204" pitchFamily="34" charset="0"/>
              <a:cs typeface="Arial" panose="020B0604020202020204" pitchFamily="34" charset="0"/>
            </a:endParaRPr>
          </a:p>
        </p:txBody>
      </p:sp>
      <p:sp>
        <p:nvSpPr>
          <p:cNvPr id="48" name="Down Arrow 47"/>
          <p:cNvSpPr/>
          <p:nvPr/>
        </p:nvSpPr>
        <p:spPr>
          <a:xfrm flipH="1">
            <a:off x="946229" y="3305176"/>
            <a:ext cx="158671" cy="459884"/>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sz="2400">
              <a:latin typeface="Arial" panose="020B0604020202020204" pitchFamily="34" charset="0"/>
              <a:cs typeface="Arial" panose="020B0604020202020204" pitchFamily="34" charset="0"/>
            </a:endParaRPr>
          </a:p>
        </p:txBody>
      </p:sp>
      <p:sp>
        <p:nvSpPr>
          <p:cNvPr id="16" name="Rounded Rectangle 4">
            <a:extLst>
              <a:ext uri="{FF2B5EF4-FFF2-40B4-BE49-F238E27FC236}">
                <a16:creationId xmlns:a16="http://schemas.microsoft.com/office/drawing/2014/main" id="{CE309BC4-08D5-D967-4F71-10582493D84C}"/>
              </a:ext>
            </a:extLst>
          </p:cNvPr>
          <p:cNvSpPr/>
          <p:nvPr/>
        </p:nvSpPr>
        <p:spPr>
          <a:xfrm>
            <a:off x="201248" y="1975394"/>
            <a:ext cx="1793855" cy="1293642"/>
          </a:xfrm>
          <a:prstGeom prst="rect">
            <a:avLst/>
          </a:prstGeom>
          <a:solidFill>
            <a:schemeClr val="accent1">
              <a:lumMod val="40000"/>
              <a:lumOff val="6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1853" tIns="11853" rIns="11853" bIns="11853" numCol="1" spcCol="1270" anchor="ctr" anchorCtr="0">
            <a:noAutofit/>
          </a:bodyPr>
          <a:lstStyle/>
          <a:p>
            <a:pPr algn="ctr" defTabSz="829713">
              <a:lnSpc>
                <a:spcPct val="90000"/>
              </a:lnSpc>
              <a:spcBef>
                <a:spcPct val="0"/>
              </a:spcBef>
              <a:spcAft>
                <a:spcPct val="35000"/>
              </a:spcAft>
            </a:pPr>
            <a:r>
              <a:rPr lang="en-US" sz="2000" b="1" dirty="0">
                <a:solidFill>
                  <a:srgbClr val="000000"/>
                </a:solidFill>
                <a:latin typeface="Aptos Display" panose="020B0004020202020204" pitchFamily="34" charset="0"/>
                <a:cs typeface="Arial" panose="020B0604020202020204" pitchFamily="34" charset="0"/>
              </a:rPr>
              <a:t>Office of Development Commissioner (DC-MSME)</a:t>
            </a:r>
          </a:p>
        </p:txBody>
      </p:sp>
      <p:sp>
        <p:nvSpPr>
          <p:cNvPr id="41" name="Rounded Rectangle 4">
            <a:extLst>
              <a:ext uri="{FF2B5EF4-FFF2-40B4-BE49-F238E27FC236}">
                <a16:creationId xmlns:a16="http://schemas.microsoft.com/office/drawing/2014/main" id="{A68A211B-6983-5994-7C2A-D22C27CD00D6}"/>
              </a:ext>
            </a:extLst>
          </p:cNvPr>
          <p:cNvSpPr/>
          <p:nvPr/>
        </p:nvSpPr>
        <p:spPr>
          <a:xfrm>
            <a:off x="353617" y="3841181"/>
            <a:ext cx="4307220" cy="763032"/>
          </a:xfrm>
          <a:prstGeom prst="rect">
            <a:avLst/>
          </a:prstGeom>
          <a:solidFill>
            <a:schemeClr val="bg2"/>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8467" tIns="8467" rIns="8467" bIns="8467" numCol="1" spcCol="1270" anchor="ctr" anchorCtr="0">
            <a:noAutofit/>
          </a:bodyPr>
          <a:lstStyle/>
          <a:p>
            <a:pPr algn="ctr" defTabSz="592652">
              <a:spcBef>
                <a:spcPct val="0"/>
              </a:spcBef>
              <a:spcAft>
                <a:spcPct val="35000"/>
              </a:spcAft>
            </a:pPr>
            <a:r>
              <a:rPr lang="en-US" sz="1400" b="1" dirty="0">
                <a:solidFill>
                  <a:srgbClr val="000000"/>
                </a:solidFill>
                <a:latin typeface="Aptos Display" panose="020B0004020202020204" pitchFamily="34" charset="0"/>
                <a:cs typeface="Arial" panose="020B0604020202020204" pitchFamily="34" charset="0"/>
                <a:hlinkClick r:id="" action="ppaction://noaction"/>
              </a:rPr>
              <a:t>32 MSME Development &amp; Facilitation Offices                     (MSME-DFOs)</a:t>
            </a:r>
            <a:endParaRPr lang="en-US" sz="1400" b="1" dirty="0">
              <a:solidFill>
                <a:srgbClr val="000000"/>
              </a:solidFill>
              <a:latin typeface="Aptos Display" panose="020B0004020202020204" pitchFamily="34" charset="0"/>
              <a:cs typeface="Arial" panose="020B0604020202020204" pitchFamily="34" charset="0"/>
            </a:endParaRPr>
          </a:p>
          <a:p>
            <a:pPr algn="ctr" defTabSz="592652">
              <a:spcBef>
                <a:spcPct val="0"/>
              </a:spcBef>
              <a:spcAft>
                <a:spcPct val="35000"/>
              </a:spcAft>
            </a:pPr>
            <a:r>
              <a:rPr lang="en-US" sz="1400" b="1" dirty="0">
                <a:solidFill>
                  <a:srgbClr val="000000"/>
                </a:solidFill>
                <a:latin typeface="Aptos Display" panose="020B0004020202020204" pitchFamily="34" charset="0"/>
                <a:cs typeface="Arial" panose="020B0604020202020204" pitchFamily="34" charset="0"/>
              </a:rPr>
              <a:t> 30 Branch MSME-DFOs</a:t>
            </a:r>
            <a:endParaRPr sz="1600" dirty="0">
              <a:latin typeface="Aptos Display" panose="020B0004020202020204" pitchFamily="34" charset="0"/>
              <a:cs typeface="Arial" panose="020B0604020202020204" pitchFamily="34" charset="0"/>
            </a:endParaRPr>
          </a:p>
        </p:txBody>
      </p:sp>
      <p:sp>
        <p:nvSpPr>
          <p:cNvPr id="50" name="Rounded Rectangle 4">
            <a:extLst>
              <a:ext uri="{FF2B5EF4-FFF2-40B4-BE49-F238E27FC236}">
                <a16:creationId xmlns:a16="http://schemas.microsoft.com/office/drawing/2014/main" id="{EA5C272E-1C4E-56C6-4A23-3C216E80DF4A}"/>
              </a:ext>
            </a:extLst>
          </p:cNvPr>
          <p:cNvSpPr/>
          <p:nvPr/>
        </p:nvSpPr>
        <p:spPr>
          <a:xfrm>
            <a:off x="355234" y="5525663"/>
            <a:ext cx="4299480" cy="695911"/>
          </a:xfrm>
          <a:prstGeom prst="rect">
            <a:avLst/>
          </a:prstGeom>
          <a:solidFill>
            <a:schemeClr val="bg2"/>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228594" indent="-228594" algn="ctr" defTabSz="533387">
              <a:spcBef>
                <a:spcPct val="0"/>
              </a:spcBef>
              <a:spcAft>
                <a:spcPct val="35000"/>
              </a:spcAft>
              <a:buFont typeface="Arial" panose="020B0604020202020204" pitchFamily="34" charset="0"/>
              <a:buChar char="•"/>
            </a:pPr>
            <a:r>
              <a:rPr lang="en-US" b="1" dirty="0">
                <a:solidFill>
                  <a:srgbClr val="000000"/>
                </a:solidFill>
                <a:latin typeface="Aptos Display" panose="020B0004020202020204" pitchFamily="34" charset="0"/>
                <a:cs typeface="Arial" panose="020B0604020202020204" pitchFamily="34" charset="0"/>
                <a:hlinkClick r:id="" action="ppaction://noaction"/>
              </a:rPr>
              <a:t>7 MSME Testing Centers</a:t>
            </a:r>
          </a:p>
          <a:p>
            <a:pPr marL="228594" indent="-228594" algn="ctr" defTabSz="533387">
              <a:spcBef>
                <a:spcPct val="0"/>
              </a:spcBef>
              <a:spcAft>
                <a:spcPct val="35000"/>
              </a:spcAft>
              <a:buFont typeface="Arial" panose="020B0604020202020204" pitchFamily="34" charset="0"/>
              <a:buChar char="•"/>
            </a:pPr>
            <a:r>
              <a:rPr lang="en-US" b="1" dirty="0">
                <a:solidFill>
                  <a:srgbClr val="000000"/>
                </a:solidFill>
                <a:latin typeface="Aptos Display" panose="020B0004020202020204" pitchFamily="34" charset="0"/>
                <a:cs typeface="Arial" panose="020B0604020202020204" pitchFamily="34" charset="0"/>
                <a:hlinkClick r:id="" action="ppaction://noaction"/>
              </a:rPr>
              <a:t>7 MSME Testing Stations </a:t>
            </a:r>
            <a:endParaRPr dirty="0">
              <a:latin typeface="Aptos Display" panose="020B0004020202020204" pitchFamily="34" charset="0"/>
              <a:cs typeface="Arial" panose="020B0604020202020204" pitchFamily="34" charset="0"/>
            </a:endParaRPr>
          </a:p>
        </p:txBody>
      </p:sp>
      <p:sp>
        <p:nvSpPr>
          <p:cNvPr id="53" name="Rounded Rectangle 4">
            <a:extLst>
              <a:ext uri="{FF2B5EF4-FFF2-40B4-BE49-F238E27FC236}">
                <a16:creationId xmlns:a16="http://schemas.microsoft.com/office/drawing/2014/main" id="{9902C945-940F-D9F1-9E74-58624EB89CD5}"/>
              </a:ext>
            </a:extLst>
          </p:cNvPr>
          <p:cNvSpPr/>
          <p:nvPr/>
        </p:nvSpPr>
        <p:spPr>
          <a:xfrm>
            <a:off x="352429" y="4702113"/>
            <a:ext cx="4277247" cy="696131"/>
          </a:xfrm>
          <a:prstGeom prst="rect">
            <a:avLst/>
          </a:prstGeom>
          <a:solidFill>
            <a:schemeClr val="bg2"/>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1853" tIns="11853" rIns="11853" bIns="11853" numCol="1" spcCol="1270" anchor="ctr" anchorCtr="0">
            <a:noAutofit/>
          </a:bodyPr>
          <a:lstStyle/>
          <a:p>
            <a:pPr algn="ctr" defTabSz="592652">
              <a:spcBef>
                <a:spcPct val="0"/>
              </a:spcBef>
              <a:spcAft>
                <a:spcPct val="35000"/>
              </a:spcAft>
            </a:pPr>
            <a:r>
              <a:rPr lang="en-US" b="1" dirty="0">
                <a:solidFill>
                  <a:schemeClr val="tx1"/>
                </a:solidFill>
                <a:latin typeface="Aptos Display" panose="020B0004020202020204" pitchFamily="34" charset="0"/>
                <a:cs typeface="Arial" panose="020B0604020202020204" pitchFamily="34" charset="0"/>
                <a:hlinkClick r:id="" action="ppaction://noaction">
                  <a:extLst>
                    <a:ext uri="{A12FA001-AC4F-418D-AE19-62706E023703}">
                      <ahyp:hlinkClr xmlns:ahyp="http://schemas.microsoft.com/office/drawing/2018/hyperlinkcolor" val="tx"/>
                    </a:ext>
                  </a:extLst>
                </a:hlinkClick>
              </a:rPr>
              <a:t>23 MSME Technology Centers</a:t>
            </a:r>
            <a:endParaRPr lang="en-US" b="1" dirty="0">
              <a:solidFill>
                <a:schemeClr val="tx1"/>
              </a:solidFill>
              <a:latin typeface="Aptos Display" panose="020B00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F8429A93-F7EB-2381-3B03-F10FFCC7F801}"/>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8" name="Slide Number Placeholder 9">
            <a:extLst>
              <a:ext uri="{FF2B5EF4-FFF2-40B4-BE49-F238E27FC236}">
                <a16:creationId xmlns:a16="http://schemas.microsoft.com/office/drawing/2014/main" id="{5DE5C518-BAC5-3ABC-C868-A2CD96311A46}"/>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67ABCF6-1F50-45EB-A042-A2497CB1CA42}" type="slidenum">
              <a:rPr lang="en-IN" sz="1800" b="1" smtClean="0">
                <a:solidFill>
                  <a:srgbClr val="00338D"/>
                </a:solidFill>
                <a:latin typeface="Aptos Display" panose="020B0004020202020204" pitchFamily="34" charset="0"/>
              </a:rPr>
              <a:pPr algn="ctr"/>
              <a:t>4</a:t>
            </a:fld>
            <a:endParaRPr lang="en-IN" sz="1800" b="1" dirty="0">
              <a:solidFill>
                <a:srgbClr val="00338D"/>
              </a:solidFill>
              <a:latin typeface="Aptos Display" panose="020B0004020202020204" pitchFamily="34" charset="0"/>
            </a:endParaRPr>
          </a:p>
        </p:txBody>
      </p:sp>
      <p:pic>
        <p:nvPicPr>
          <p:cNvPr id="9" name="Picture 8" descr="A black background with white spots&#10;&#10;Description automatically generated">
            <a:extLst>
              <a:ext uri="{FF2B5EF4-FFF2-40B4-BE49-F238E27FC236}">
                <a16:creationId xmlns:a16="http://schemas.microsoft.com/office/drawing/2014/main" id="{0C6FAB5D-98BD-C452-AAA1-0B1A18A089F3}"/>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11" name="Rectangle 10">
            <a:extLst>
              <a:ext uri="{FF2B5EF4-FFF2-40B4-BE49-F238E27FC236}">
                <a16:creationId xmlns:a16="http://schemas.microsoft.com/office/drawing/2014/main" id="{C1E106FE-32A2-CCB4-52F3-6F4FEA114DFD}"/>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12" name="Right Triangle 11">
            <a:extLst>
              <a:ext uri="{FF2B5EF4-FFF2-40B4-BE49-F238E27FC236}">
                <a16:creationId xmlns:a16="http://schemas.microsoft.com/office/drawing/2014/main" id="{F362429D-5EBD-5D29-4E19-56C9B893BB27}"/>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4" name="Rectangle 13">
            <a:extLst>
              <a:ext uri="{FF2B5EF4-FFF2-40B4-BE49-F238E27FC236}">
                <a16:creationId xmlns:a16="http://schemas.microsoft.com/office/drawing/2014/main" id="{8CEF6099-1B6A-6C4F-B3BE-38BF5F3414C4}"/>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Organisations under the Ministry of MSME</a:t>
            </a:r>
          </a:p>
        </p:txBody>
      </p:sp>
    </p:spTree>
    <p:extLst>
      <p:ext uri="{BB962C8B-B14F-4D97-AF65-F5344CB8AC3E}">
        <p14:creationId xmlns:p14="http://schemas.microsoft.com/office/powerpoint/2010/main" val="1276967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B0CF0-11FA-8933-ACF5-791B24657A62}"/>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4E7C6ED3-C8AF-22F7-64F0-7177C2478488}"/>
              </a:ext>
            </a:extLst>
          </p:cNvPr>
          <p:cNvGraphicFramePr/>
          <p:nvPr>
            <p:extLst>
              <p:ext uri="{D42A27DB-BD31-4B8C-83A1-F6EECF244321}">
                <p14:modId xmlns:p14="http://schemas.microsoft.com/office/powerpoint/2010/main" val="3488148209"/>
              </p:ext>
            </p:extLst>
          </p:nvPr>
        </p:nvGraphicFramePr>
        <p:xfrm>
          <a:off x="800792" y="940088"/>
          <a:ext cx="9895840" cy="46920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3F2F1C88-2E03-3AA8-5DC3-3F9E353C4E8B}"/>
              </a:ext>
            </a:extLst>
          </p:cNvPr>
          <p:cNvSpPr txBox="1"/>
          <p:nvPr/>
        </p:nvSpPr>
        <p:spPr>
          <a:xfrm>
            <a:off x="868219" y="5704498"/>
            <a:ext cx="9828413" cy="748795"/>
          </a:xfrm>
          <a:prstGeom prst="rect">
            <a:avLst/>
          </a:prstGeom>
          <a:solidFill>
            <a:schemeClr val="bg2">
              <a:lumMod val="20000"/>
              <a:lumOff val="80000"/>
            </a:schemeClr>
          </a:solidFill>
          <a:ln>
            <a:solidFill>
              <a:schemeClr val="bg2">
                <a:lumMod val="60000"/>
                <a:lumOff val="40000"/>
              </a:schemeClr>
            </a:solidFill>
          </a:ln>
        </p:spPr>
        <p:txBody>
          <a:bodyPr wrap="square">
            <a:spAutoFit/>
          </a:bodyPr>
          <a:lstStyle/>
          <a:p>
            <a:pPr marL="152396" algn="ctr"/>
            <a:r>
              <a:rPr lang="en-US" sz="2133" b="1" dirty="0">
                <a:solidFill>
                  <a:srgbClr val="0033CC"/>
                </a:solidFill>
                <a:latin typeface="Aptos Display" panose="020B0004020202020204" pitchFamily="34" charset="0"/>
              </a:rPr>
              <a:t>Ministry of MSME implements various schemes/ </a:t>
            </a:r>
            <a:r>
              <a:rPr lang="en-US" sz="2133" b="1" dirty="0" err="1">
                <a:solidFill>
                  <a:srgbClr val="0033CC"/>
                </a:solidFill>
                <a:latin typeface="Aptos Display" panose="020B0004020202020204" pitchFamily="34" charset="0"/>
              </a:rPr>
              <a:t>programmes</a:t>
            </a:r>
            <a:r>
              <a:rPr lang="en-US" sz="2133" b="1" dirty="0">
                <a:solidFill>
                  <a:srgbClr val="0033CC"/>
                </a:solidFill>
                <a:latin typeface="Aptos Display" panose="020B0004020202020204" pitchFamily="34" charset="0"/>
              </a:rPr>
              <a:t>/ initiatives to address these challenges  </a:t>
            </a:r>
            <a:endParaRPr lang="en-IN" sz="2133" b="1" dirty="0">
              <a:solidFill>
                <a:srgbClr val="0033CC"/>
              </a:solidFill>
              <a:latin typeface="Aptos Display" panose="020B0004020202020204" pitchFamily="34" charset="0"/>
            </a:endParaRPr>
          </a:p>
        </p:txBody>
      </p:sp>
      <p:sp>
        <p:nvSpPr>
          <p:cNvPr id="3" name="Rectangle 2">
            <a:extLst>
              <a:ext uri="{FF2B5EF4-FFF2-40B4-BE49-F238E27FC236}">
                <a16:creationId xmlns:a16="http://schemas.microsoft.com/office/drawing/2014/main" id="{35BD5866-933E-9071-4A43-5DA73C1A8277}"/>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5" name="Slide Number Placeholder 9">
            <a:extLst>
              <a:ext uri="{FF2B5EF4-FFF2-40B4-BE49-F238E27FC236}">
                <a16:creationId xmlns:a16="http://schemas.microsoft.com/office/drawing/2014/main" id="{8A35ECDE-7857-0906-8764-54F42607B733}"/>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67ABCF6-1F50-45EB-A042-A2497CB1CA42}" type="slidenum">
              <a:rPr lang="en-IN" sz="1800" b="1" smtClean="0">
                <a:solidFill>
                  <a:srgbClr val="00338D"/>
                </a:solidFill>
                <a:latin typeface="Aptos Display" panose="020B0004020202020204" pitchFamily="34" charset="0"/>
              </a:rPr>
              <a:pPr algn="ctr"/>
              <a:t>5</a:t>
            </a:fld>
            <a:endParaRPr lang="en-IN" sz="1800" b="1" dirty="0">
              <a:solidFill>
                <a:srgbClr val="00338D"/>
              </a:solidFill>
              <a:latin typeface="Aptos Display" panose="020B0004020202020204" pitchFamily="34" charset="0"/>
            </a:endParaRPr>
          </a:p>
        </p:txBody>
      </p:sp>
      <p:pic>
        <p:nvPicPr>
          <p:cNvPr id="6" name="Picture 5" descr="A black background with white spots&#10;&#10;Description automatically generated">
            <a:extLst>
              <a:ext uri="{FF2B5EF4-FFF2-40B4-BE49-F238E27FC236}">
                <a16:creationId xmlns:a16="http://schemas.microsoft.com/office/drawing/2014/main" id="{2BF6677B-58E4-7EED-B44C-CCD6CE3BC34D}"/>
              </a:ext>
            </a:extLst>
          </p:cNvPr>
          <p:cNvPicPr>
            <a:picLocks noChangeAspect="1"/>
          </p:cNvPicPr>
          <p:nvPr/>
        </p:nvPicPr>
        <p:blipFill>
          <a:blip r:embed="rId7"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11" name="Rectangle 10">
            <a:extLst>
              <a:ext uri="{FF2B5EF4-FFF2-40B4-BE49-F238E27FC236}">
                <a16:creationId xmlns:a16="http://schemas.microsoft.com/office/drawing/2014/main" id="{B9C3473A-DDE0-91D5-F161-EF904780929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12" name="Right Triangle 11">
            <a:extLst>
              <a:ext uri="{FF2B5EF4-FFF2-40B4-BE49-F238E27FC236}">
                <a16:creationId xmlns:a16="http://schemas.microsoft.com/office/drawing/2014/main" id="{AD119731-F1FE-5A0F-F478-E1CA95B26FAC}"/>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3" name="Rectangle 12">
            <a:extLst>
              <a:ext uri="{FF2B5EF4-FFF2-40B4-BE49-F238E27FC236}">
                <a16:creationId xmlns:a16="http://schemas.microsoft.com/office/drawing/2014/main" id="{4A643FA9-384C-8CD2-F2AB-DC48187F803E}"/>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Major Challenges Faced by MSME Sector </a:t>
            </a:r>
          </a:p>
        </p:txBody>
      </p:sp>
    </p:spTree>
    <p:extLst>
      <p:ext uri="{BB962C8B-B14F-4D97-AF65-F5344CB8AC3E}">
        <p14:creationId xmlns:p14="http://schemas.microsoft.com/office/powerpoint/2010/main" val="1328341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B0CF0-11FA-8933-ACF5-791B24657A62}"/>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4E7C6ED3-C8AF-22F7-64F0-7177C2478488}"/>
              </a:ext>
            </a:extLst>
          </p:cNvPr>
          <p:cNvGraphicFramePr/>
          <p:nvPr>
            <p:extLst>
              <p:ext uri="{D42A27DB-BD31-4B8C-83A1-F6EECF244321}">
                <p14:modId xmlns:p14="http://schemas.microsoft.com/office/powerpoint/2010/main" val="1411023547"/>
              </p:ext>
            </p:extLst>
          </p:nvPr>
        </p:nvGraphicFramePr>
        <p:xfrm>
          <a:off x="953821" y="733095"/>
          <a:ext cx="10756554" cy="5494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9D4B5A4C-66C9-A50E-BF7D-3DC7080AA81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5" name="Right Triangle 4">
            <a:extLst>
              <a:ext uri="{FF2B5EF4-FFF2-40B4-BE49-F238E27FC236}">
                <a16:creationId xmlns:a16="http://schemas.microsoft.com/office/drawing/2014/main" id="{C63957B3-E1FC-4653-7CD4-1ADC9F41E363}"/>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6" name="Rectangle 5">
            <a:extLst>
              <a:ext uri="{FF2B5EF4-FFF2-40B4-BE49-F238E27FC236}">
                <a16:creationId xmlns:a16="http://schemas.microsoft.com/office/drawing/2014/main" id="{92ECB858-4BCB-DB33-488C-21CBD1D13A1A}"/>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Kakinada Experiment - 1964</a:t>
            </a:r>
          </a:p>
        </p:txBody>
      </p:sp>
      <p:sp>
        <p:nvSpPr>
          <p:cNvPr id="11" name="Rectangle 10">
            <a:extLst>
              <a:ext uri="{FF2B5EF4-FFF2-40B4-BE49-F238E27FC236}">
                <a16:creationId xmlns:a16="http://schemas.microsoft.com/office/drawing/2014/main" id="{F65CD340-DEC3-A617-1AF0-05F10F5B8D07}"/>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2" name="Slide Number Placeholder 9">
            <a:extLst>
              <a:ext uri="{FF2B5EF4-FFF2-40B4-BE49-F238E27FC236}">
                <a16:creationId xmlns:a16="http://schemas.microsoft.com/office/drawing/2014/main" id="{3FE203DC-F359-396E-684D-0BE24C15A0D2}"/>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67ABCF6-1F50-45EB-A042-A2497CB1CA42}" type="slidenum">
              <a:rPr lang="en-IN" sz="1800" b="1" smtClean="0">
                <a:solidFill>
                  <a:srgbClr val="00338D"/>
                </a:solidFill>
                <a:latin typeface="Aptos Display" panose="020B0004020202020204" pitchFamily="34" charset="0"/>
              </a:rPr>
              <a:pPr algn="ctr"/>
              <a:t>6</a:t>
            </a:fld>
            <a:endParaRPr lang="en-IN" sz="1800" b="1" dirty="0">
              <a:solidFill>
                <a:srgbClr val="00338D"/>
              </a:solidFill>
              <a:latin typeface="Aptos Display" panose="020B0004020202020204" pitchFamily="34" charset="0"/>
            </a:endParaRPr>
          </a:p>
        </p:txBody>
      </p:sp>
      <p:pic>
        <p:nvPicPr>
          <p:cNvPr id="13" name="Picture 12" descr="A black background with white spots&#10;&#10;Description automatically generated">
            <a:extLst>
              <a:ext uri="{FF2B5EF4-FFF2-40B4-BE49-F238E27FC236}">
                <a16:creationId xmlns:a16="http://schemas.microsoft.com/office/drawing/2014/main" id="{43EC11CF-51C7-4BFD-EB2A-F73AA4FC803A}"/>
              </a:ext>
            </a:extLst>
          </p:cNvPr>
          <p:cNvPicPr>
            <a:picLocks noChangeAspect="1"/>
          </p:cNvPicPr>
          <p:nvPr/>
        </p:nvPicPr>
        <p:blipFill>
          <a:blip r:embed="rId7"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4115587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E81AA8-92CD-440F-B9A8-03DDA93949DF}"/>
              </a:ext>
            </a:extLst>
          </p:cNvPr>
          <p:cNvGrpSpPr/>
          <p:nvPr/>
        </p:nvGrpSpPr>
        <p:grpSpPr>
          <a:xfrm>
            <a:off x="-1" y="2934"/>
            <a:ext cx="12026900" cy="661181"/>
            <a:chOff x="-1" y="2934"/>
            <a:chExt cx="12026900" cy="661181"/>
          </a:xfrm>
        </p:grpSpPr>
        <p:sp>
          <p:nvSpPr>
            <p:cNvPr id="5" name="Rectangle 4">
              <a:extLst>
                <a:ext uri="{FF2B5EF4-FFF2-40B4-BE49-F238E27FC236}">
                  <a16:creationId xmlns:a16="http://schemas.microsoft.com/office/drawing/2014/main" id="{8E210E43-6FDB-4057-923E-08BF9C4340B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6" name="Right Triangle 5">
              <a:extLst>
                <a:ext uri="{FF2B5EF4-FFF2-40B4-BE49-F238E27FC236}">
                  <a16:creationId xmlns:a16="http://schemas.microsoft.com/office/drawing/2014/main" id="{1CB363A7-158C-4B9B-9410-9434905AD425}"/>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7" name="Rectangle 6">
              <a:extLst>
                <a:ext uri="{FF2B5EF4-FFF2-40B4-BE49-F238E27FC236}">
                  <a16:creationId xmlns:a16="http://schemas.microsoft.com/office/drawing/2014/main" id="{9747C4B1-FD62-4036-82F8-490E85D334AB}"/>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Genesis: National Institute for MSME (ni-msme)</a:t>
              </a:r>
            </a:p>
          </p:txBody>
        </p:sp>
      </p:grpSp>
      <p:grpSp>
        <p:nvGrpSpPr>
          <p:cNvPr id="2" name="Group 1">
            <a:extLst>
              <a:ext uri="{FF2B5EF4-FFF2-40B4-BE49-F238E27FC236}">
                <a16:creationId xmlns:a16="http://schemas.microsoft.com/office/drawing/2014/main" id="{B917AA19-FCC1-4A38-B2E8-07C12DC6826F}"/>
              </a:ext>
            </a:extLst>
          </p:cNvPr>
          <p:cNvGrpSpPr/>
          <p:nvPr/>
        </p:nvGrpSpPr>
        <p:grpSpPr>
          <a:xfrm>
            <a:off x="187540" y="846724"/>
            <a:ext cx="10439167" cy="2777887"/>
            <a:chOff x="645347" y="849718"/>
            <a:chExt cx="10439167" cy="2777887"/>
          </a:xfrm>
        </p:grpSpPr>
        <p:sp>
          <p:nvSpPr>
            <p:cNvPr id="20" name="AutoShape 3">
              <a:extLst>
                <a:ext uri="{FF2B5EF4-FFF2-40B4-BE49-F238E27FC236}">
                  <a16:creationId xmlns:a16="http://schemas.microsoft.com/office/drawing/2014/main" id="{025D3BF4-3675-45AC-8C9B-60A942D08B1E}"/>
                </a:ext>
              </a:extLst>
            </p:cNvPr>
            <p:cNvSpPr>
              <a:spLocks noChangeAspect="1" noChangeArrowheads="1" noTextEdit="1"/>
            </p:cNvSpPr>
            <p:nvPr/>
          </p:nvSpPr>
          <p:spPr bwMode="auto">
            <a:xfrm>
              <a:off x="2176318" y="849718"/>
              <a:ext cx="7545252" cy="1675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rial" panose="020B0604020202020204" pitchFamily="34" charset="0"/>
                <a:cs typeface="Arial" panose="020B0604020202020204" pitchFamily="34" charset="0"/>
              </a:endParaRPr>
            </a:p>
          </p:txBody>
        </p:sp>
        <p:sp>
          <p:nvSpPr>
            <p:cNvPr id="21" name="Rectangle 5">
              <a:extLst>
                <a:ext uri="{FF2B5EF4-FFF2-40B4-BE49-F238E27FC236}">
                  <a16:creationId xmlns:a16="http://schemas.microsoft.com/office/drawing/2014/main" id="{6047828D-C5DB-4885-9AA8-2C77649CFF3D}"/>
                </a:ext>
              </a:extLst>
            </p:cNvPr>
            <p:cNvSpPr>
              <a:spLocks noChangeArrowheads="1"/>
            </p:cNvSpPr>
            <p:nvPr/>
          </p:nvSpPr>
          <p:spPr bwMode="auto">
            <a:xfrm>
              <a:off x="1420982" y="2188022"/>
              <a:ext cx="21920" cy="11537"/>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23" name="Rectangle 7">
              <a:extLst>
                <a:ext uri="{FF2B5EF4-FFF2-40B4-BE49-F238E27FC236}">
                  <a16:creationId xmlns:a16="http://schemas.microsoft.com/office/drawing/2014/main" id="{23A0F649-4B9C-400B-8A9B-74D556FDBAE2}"/>
                </a:ext>
              </a:extLst>
            </p:cNvPr>
            <p:cNvSpPr>
              <a:spLocks noChangeArrowheads="1"/>
            </p:cNvSpPr>
            <p:nvPr/>
          </p:nvSpPr>
          <p:spPr bwMode="auto">
            <a:xfrm>
              <a:off x="1420982" y="2481063"/>
              <a:ext cx="21920" cy="11537"/>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25" name="Rectangle 9">
              <a:extLst>
                <a:ext uri="{FF2B5EF4-FFF2-40B4-BE49-F238E27FC236}">
                  <a16:creationId xmlns:a16="http://schemas.microsoft.com/office/drawing/2014/main" id="{07631B71-8362-4EF2-A0E8-17045C4C5402}"/>
                </a:ext>
              </a:extLst>
            </p:cNvPr>
            <p:cNvSpPr>
              <a:spLocks noChangeArrowheads="1"/>
            </p:cNvSpPr>
            <p:nvPr/>
          </p:nvSpPr>
          <p:spPr bwMode="auto">
            <a:xfrm>
              <a:off x="4125910" y="2188022"/>
              <a:ext cx="21920" cy="11537"/>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29" name="Rectangle 13">
              <a:extLst>
                <a:ext uri="{FF2B5EF4-FFF2-40B4-BE49-F238E27FC236}">
                  <a16:creationId xmlns:a16="http://schemas.microsoft.com/office/drawing/2014/main" id="{63A38CA9-AD3B-44F9-80C7-A475B532D01F}"/>
                </a:ext>
              </a:extLst>
            </p:cNvPr>
            <p:cNvSpPr>
              <a:spLocks noChangeArrowheads="1"/>
            </p:cNvSpPr>
            <p:nvPr/>
          </p:nvSpPr>
          <p:spPr bwMode="auto">
            <a:xfrm>
              <a:off x="7058284" y="2188022"/>
              <a:ext cx="21920" cy="11537"/>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31" name="Rectangle 15">
              <a:extLst>
                <a:ext uri="{FF2B5EF4-FFF2-40B4-BE49-F238E27FC236}">
                  <a16:creationId xmlns:a16="http://schemas.microsoft.com/office/drawing/2014/main" id="{64A47B67-F511-46B3-A4B4-5F764B9D7364}"/>
                </a:ext>
              </a:extLst>
            </p:cNvPr>
            <p:cNvSpPr>
              <a:spLocks noChangeArrowheads="1"/>
            </p:cNvSpPr>
            <p:nvPr/>
          </p:nvSpPr>
          <p:spPr bwMode="auto">
            <a:xfrm>
              <a:off x="7058284" y="2481063"/>
              <a:ext cx="21920" cy="11537"/>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33" name="Rectangle 17">
              <a:extLst>
                <a:ext uri="{FF2B5EF4-FFF2-40B4-BE49-F238E27FC236}">
                  <a16:creationId xmlns:a16="http://schemas.microsoft.com/office/drawing/2014/main" id="{33D30096-11E4-4B67-8BB4-26ACF50F6A80}"/>
                </a:ext>
              </a:extLst>
            </p:cNvPr>
            <p:cNvSpPr>
              <a:spLocks noChangeArrowheads="1"/>
            </p:cNvSpPr>
            <p:nvPr/>
          </p:nvSpPr>
          <p:spPr bwMode="auto">
            <a:xfrm>
              <a:off x="9647758" y="2188022"/>
              <a:ext cx="21920" cy="11537"/>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37" name="Freeform 21">
              <a:extLst>
                <a:ext uri="{FF2B5EF4-FFF2-40B4-BE49-F238E27FC236}">
                  <a16:creationId xmlns:a16="http://schemas.microsoft.com/office/drawing/2014/main" id="{C1307432-6A43-4573-8393-2368658BCA64}"/>
                </a:ext>
              </a:extLst>
            </p:cNvPr>
            <p:cNvSpPr>
              <a:spLocks/>
            </p:cNvSpPr>
            <p:nvPr/>
          </p:nvSpPr>
          <p:spPr bwMode="auto">
            <a:xfrm>
              <a:off x="1420982" y="1290435"/>
              <a:ext cx="283812" cy="843362"/>
            </a:xfrm>
            <a:custGeom>
              <a:avLst/>
              <a:gdLst>
                <a:gd name="T0" fmla="*/ 8 w 104"/>
                <a:gd name="T1" fmla="*/ 457 h 457"/>
                <a:gd name="T2" fmla="*/ 0 w 104"/>
                <a:gd name="T3" fmla="*/ 457 h 457"/>
                <a:gd name="T4" fmla="*/ 0 w 104"/>
                <a:gd name="T5" fmla="*/ 75 h 457"/>
                <a:gd name="T6" fmla="*/ 76 w 104"/>
                <a:gd name="T7" fmla="*/ 0 h 457"/>
                <a:gd name="T8" fmla="*/ 104 w 104"/>
                <a:gd name="T9" fmla="*/ 0 h 457"/>
                <a:gd name="T10" fmla="*/ 104 w 104"/>
                <a:gd name="T11" fmla="*/ 8 h 457"/>
                <a:gd name="T12" fmla="*/ 76 w 104"/>
                <a:gd name="T13" fmla="*/ 8 h 457"/>
                <a:gd name="T14" fmla="*/ 8 w 104"/>
                <a:gd name="T15" fmla="*/ 75 h 457"/>
                <a:gd name="T16" fmla="*/ 8 w 104"/>
                <a:gd name="T17"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457">
                  <a:moveTo>
                    <a:pt x="8" y="457"/>
                  </a:moveTo>
                  <a:cubicBezTo>
                    <a:pt x="0" y="457"/>
                    <a:pt x="0" y="457"/>
                    <a:pt x="0" y="457"/>
                  </a:cubicBezTo>
                  <a:cubicBezTo>
                    <a:pt x="0" y="75"/>
                    <a:pt x="0" y="75"/>
                    <a:pt x="0" y="75"/>
                  </a:cubicBezTo>
                  <a:cubicBezTo>
                    <a:pt x="0" y="34"/>
                    <a:pt x="34" y="0"/>
                    <a:pt x="76" y="0"/>
                  </a:cubicBezTo>
                  <a:cubicBezTo>
                    <a:pt x="104" y="0"/>
                    <a:pt x="104" y="0"/>
                    <a:pt x="104" y="0"/>
                  </a:cubicBezTo>
                  <a:cubicBezTo>
                    <a:pt x="104" y="8"/>
                    <a:pt x="104" y="8"/>
                    <a:pt x="104" y="8"/>
                  </a:cubicBezTo>
                  <a:cubicBezTo>
                    <a:pt x="76" y="8"/>
                    <a:pt x="76" y="8"/>
                    <a:pt x="76" y="8"/>
                  </a:cubicBezTo>
                  <a:cubicBezTo>
                    <a:pt x="38" y="8"/>
                    <a:pt x="8" y="38"/>
                    <a:pt x="8" y="75"/>
                  </a:cubicBezTo>
                  <a:lnTo>
                    <a:pt x="8" y="457"/>
                  </a:lnTo>
                  <a:close/>
                </a:path>
              </a:pathLst>
            </a:custGeom>
            <a:solidFill>
              <a:srgbClr val="005E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39" name="Freeform 23">
              <a:extLst>
                <a:ext uri="{FF2B5EF4-FFF2-40B4-BE49-F238E27FC236}">
                  <a16:creationId xmlns:a16="http://schemas.microsoft.com/office/drawing/2014/main" id="{9D96B5D5-F31D-4F01-8654-970242BD1DCF}"/>
                </a:ext>
              </a:extLst>
            </p:cNvPr>
            <p:cNvSpPr>
              <a:spLocks/>
            </p:cNvSpPr>
            <p:nvPr/>
          </p:nvSpPr>
          <p:spPr bwMode="auto">
            <a:xfrm>
              <a:off x="4125910" y="1694234"/>
              <a:ext cx="283812" cy="439563"/>
            </a:xfrm>
            <a:custGeom>
              <a:avLst/>
              <a:gdLst>
                <a:gd name="T0" fmla="*/ 8 w 104"/>
                <a:gd name="T1" fmla="*/ 297 h 297"/>
                <a:gd name="T2" fmla="*/ 0 w 104"/>
                <a:gd name="T3" fmla="*/ 297 h 297"/>
                <a:gd name="T4" fmla="*/ 0 w 104"/>
                <a:gd name="T5" fmla="*/ 75 h 297"/>
                <a:gd name="T6" fmla="*/ 76 w 104"/>
                <a:gd name="T7" fmla="*/ 0 h 297"/>
                <a:gd name="T8" fmla="*/ 104 w 104"/>
                <a:gd name="T9" fmla="*/ 0 h 297"/>
                <a:gd name="T10" fmla="*/ 104 w 104"/>
                <a:gd name="T11" fmla="*/ 8 h 297"/>
                <a:gd name="T12" fmla="*/ 76 w 104"/>
                <a:gd name="T13" fmla="*/ 8 h 297"/>
                <a:gd name="T14" fmla="*/ 8 w 104"/>
                <a:gd name="T15" fmla="*/ 75 h 297"/>
                <a:gd name="T16" fmla="*/ 8 w 104"/>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297">
                  <a:moveTo>
                    <a:pt x="8" y="297"/>
                  </a:moveTo>
                  <a:cubicBezTo>
                    <a:pt x="0" y="297"/>
                    <a:pt x="0" y="297"/>
                    <a:pt x="0" y="297"/>
                  </a:cubicBezTo>
                  <a:cubicBezTo>
                    <a:pt x="0" y="75"/>
                    <a:pt x="0" y="75"/>
                    <a:pt x="0" y="75"/>
                  </a:cubicBezTo>
                  <a:cubicBezTo>
                    <a:pt x="0" y="34"/>
                    <a:pt x="34" y="0"/>
                    <a:pt x="76" y="0"/>
                  </a:cubicBezTo>
                  <a:cubicBezTo>
                    <a:pt x="104" y="0"/>
                    <a:pt x="104" y="0"/>
                    <a:pt x="104" y="0"/>
                  </a:cubicBezTo>
                  <a:cubicBezTo>
                    <a:pt x="104" y="8"/>
                    <a:pt x="104" y="8"/>
                    <a:pt x="104" y="8"/>
                  </a:cubicBezTo>
                  <a:cubicBezTo>
                    <a:pt x="76" y="8"/>
                    <a:pt x="76" y="8"/>
                    <a:pt x="76" y="8"/>
                  </a:cubicBezTo>
                  <a:cubicBezTo>
                    <a:pt x="38" y="8"/>
                    <a:pt x="8" y="38"/>
                    <a:pt x="8" y="75"/>
                  </a:cubicBezTo>
                  <a:lnTo>
                    <a:pt x="8" y="297"/>
                  </a:lnTo>
                  <a:close/>
                </a:path>
              </a:pathLst>
            </a:custGeom>
            <a:solidFill>
              <a:srgbClr val="0091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41" name="Freeform 25">
              <a:extLst>
                <a:ext uri="{FF2B5EF4-FFF2-40B4-BE49-F238E27FC236}">
                  <a16:creationId xmlns:a16="http://schemas.microsoft.com/office/drawing/2014/main" id="{866DEE4C-79F5-4F11-9042-86722D4E005B}"/>
                </a:ext>
              </a:extLst>
            </p:cNvPr>
            <p:cNvSpPr>
              <a:spLocks/>
            </p:cNvSpPr>
            <p:nvPr/>
          </p:nvSpPr>
          <p:spPr bwMode="auto">
            <a:xfrm>
              <a:off x="7058284" y="1269452"/>
              <a:ext cx="252662" cy="864345"/>
            </a:xfrm>
            <a:custGeom>
              <a:avLst/>
              <a:gdLst>
                <a:gd name="T0" fmla="*/ 8 w 104"/>
                <a:gd name="T1" fmla="*/ 457 h 457"/>
                <a:gd name="T2" fmla="*/ 0 w 104"/>
                <a:gd name="T3" fmla="*/ 457 h 457"/>
                <a:gd name="T4" fmla="*/ 0 w 104"/>
                <a:gd name="T5" fmla="*/ 75 h 457"/>
                <a:gd name="T6" fmla="*/ 76 w 104"/>
                <a:gd name="T7" fmla="*/ 0 h 457"/>
                <a:gd name="T8" fmla="*/ 104 w 104"/>
                <a:gd name="T9" fmla="*/ 0 h 457"/>
                <a:gd name="T10" fmla="*/ 104 w 104"/>
                <a:gd name="T11" fmla="*/ 8 h 457"/>
                <a:gd name="T12" fmla="*/ 76 w 104"/>
                <a:gd name="T13" fmla="*/ 8 h 457"/>
                <a:gd name="T14" fmla="*/ 8 w 104"/>
                <a:gd name="T15" fmla="*/ 75 h 457"/>
                <a:gd name="T16" fmla="*/ 8 w 104"/>
                <a:gd name="T17"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457">
                  <a:moveTo>
                    <a:pt x="8" y="457"/>
                  </a:moveTo>
                  <a:cubicBezTo>
                    <a:pt x="0" y="457"/>
                    <a:pt x="0" y="457"/>
                    <a:pt x="0" y="457"/>
                  </a:cubicBezTo>
                  <a:cubicBezTo>
                    <a:pt x="0" y="75"/>
                    <a:pt x="0" y="75"/>
                    <a:pt x="0" y="75"/>
                  </a:cubicBezTo>
                  <a:cubicBezTo>
                    <a:pt x="0" y="34"/>
                    <a:pt x="34" y="0"/>
                    <a:pt x="76" y="0"/>
                  </a:cubicBezTo>
                  <a:cubicBezTo>
                    <a:pt x="104" y="0"/>
                    <a:pt x="104" y="0"/>
                    <a:pt x="104" y="0"/>
                  </a:cubicBezTo>
                  <a:cubicBezTo>
                    <a:pt x="104" y="8"/>
                    <a:pt x="104" y="8"/>
                    <a:pt x="104" y="8"/>
                  </a:cubicBezTo>
                  <a:cubicBezTo>
                    <a:pt x="76" y="8"/>
                    <a:pt x="76" y="8"/>
                    <a:pt x="76" y="8"/>
                  </a:cubicBezTo>
                  <a:cubicBezTo>
                    <a:pt x="39" y="8"/>
                    <a:pt x="8" y="38"/>
                    <a:pt x="8" y="75"/>
                  </a:cubicBezTo>
                  <a:lnTo>
                    <a:pt x="8" y="457"/>
                  </a:lnTo>
                  <a:close/>
                </a:path>
              </a:pathLst>
            </a:custGeom>
            <a:solidFill>
              <a:srgbClr val="4836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43" name="Oval 27">
              <a:extLst>
                <a:ext uri="{FF2B5EF4-FFF2-40B4-BE49-F238E27FC236}">
                  <a16:creationId xmlns:a16="http://schemas.microsoft.com/office/drawing/2014/main" id="{6E13B5D4-7F99-431B-9F1A-D5889E2678AD}"/>
                </a:ext>
              </a:extLst>
            </p:cNvPr>
            <p:cNvSpPr>
              <a:spLocks noChangeArrowheads="1"/>
            </p:cNvSpPr>
            <p:nvPr/>
          </p:nvSpPr>
          <p:spPr bwMode="auto">
            <a:xfrm>
              <a:off x="6776620" y="1050197"/>
              <a:ext cx="584096" cy="585466"/>
            </a:xfrm>
            <a:prstGeom prst="ellipse">
              <a:avLst/>
            </a:prstGeom>
            <a:solidFill>
              <a:schemeClr val="accent1">
                <a:lumMod val="60000"/>
                <a:lumOff val="4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44" name="Freeform 29">
              <a:extLst>
                <a:ext uri="{FF2B5EF4-FFF2-40B4-BE49-F238E27FC236}">
                  <a16:creationId xmlns:a16="http://schemas.microsoft.com/office/drawing/2014/main" id="{F1DB2E96-250A-47F7-B41C-A5A6153D2C30}"/>
                </a:ext>
              </a:extLst>
            </p:cNvPr>
            <p:cNvSpPr>
              <a:spLocks/>
            </p:cNvSpPr>
            <p:nvPr/>
          </p:nvSpPr>
          <p:spPr bwMode="auto">
            <a:xfrm>
              <a:off x="9647758" y="1752588"/>
              <a:ext cx="283812" cy="381209"/>
            </a:xfrm>
            <a:custGeom>
              <a:avLst/>
              <a:gdLst>
                <a:gd name="T0" fmla="*/ 8 w 104"/>
                <a:gd name="T1" fmla="*/ 297 h 297"/>
                <a:gd name="T2" fmla="*/ 0 w 104"/>
                <a:gd name="T3" fmla="*/ 297 h 297"/>
                <a:gd name="T4" fmla="*/ 0 w 104"/>
                <a:gd name="T5" fmla="*/ 75 h 297"/>
                <a:gd name="T6" fmla="*/ 76 w 104"/>
                <a:gd name="T7" fmla="*/ 0 h 297"/>
                <a:gd name="T8" fmla="*/ 104 w 104"/>
                <a:gd name="T9" fmla="*/ 0 h 297"/>
                <a:gd name="T10" fmla="*/ 104 w 104"/>
                <a:gd name="T11" fmla="*/ 8 h 297"/>
                <a:gd name="T12" fmla="*/ 76 w 104"/>
                <a:gd name="T13" fmla="*/ 8 h 297"/>
                <a:gd name="T14" fmla="*/ 8 w 104"/>
                <a:gd name="T15" fmla="*/ 75 h 297"/>
                <a:gd name="T16" fmla="*/ 8 w 104"/>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297">
                  <a:moveTo>
                    <a:pt x="8" y="297"/>
                  </a:moveTo>
                  <a:cubicBezTo>
                    <a:pt x="0" y="297"/>
                    <a:pt x="0" y="297"/>
                    <a:pt x="0" y="297"/>
                  </a:cubicBezTo>
                  <a:cubicBezTo>
                    <a:pt x="0" y="75"/>
                    <a:pt x="0" y="75"/>
                    <a:pt x="0" y="75"/>
                  </a:cubicBezTo>
                  <a:cubicBezTo>
                    <a:pt x="0" y="34"/>
                    <a:pt x="34" y="0"/>
                    <a:pt x="76" y="0"/>
                  </a:cubicBezTo>
                  <a:cubicBezTo>
                    <a:pt x="104" y="0"/>
                    <a:pt x="104" y="0"/>
                    <a:pt x="104" y="0"/>
                  </a:cubicBezTo>
                  <a:cubicBezTo>
                    <a:pt x="104" y="8"/>
                    <a:pt x="104" y="8"/>
                    <a:pt x="104" y="8"/>
                  </a:cubicBezTo>
                  <a:cubicBezTo>
                    <a:pt x="76" y="8"/>
                    <a:pt x="76" y="8"/>
                    <a:pt x="76" y="8"/>
                  </a:cubicBezTo>
                  <a:cubicBezTo>
                    <a:pt x="39" y="8"/>
                    <a:pt x="8" y="38"/>
                    <a:pt x="8" y="75"/>
                  </a:cubicBezTo>
                  <a:lnTo>
                    <a:pt x="8" y="297"/>
                  </a:lnTo>
                  <a:close/>
                </a:path>
              </a:pathLst>
            </a:custGeom>
            <a:solidFill>
              <a:srgbClr val="4A0A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46" name="Rectangle 31">
              <a:extLst>
                <a:ext uri="{FF2B5EF4-FFF2-40B4-BE49-F238E27FC236}">
                  <a16:creationId xmlns:a16="http://schemas.microsoft.com/office/drawing/2014/main" id="{575F915E-E040-4F08-B4D7-5D62001D56CF}"/>
                </a:ext>
              </a:extLst>
            </p:cNvPr>
            <p:cNvSpPr>
              <a:spLocks noChangeArrowheads="1"/>
            </p:cNvSpPr>
            <p:nvPr/>
          </p:nvSpPr>
          <p:spPr bwMode="auto">
            <a:xfrm>
              <a:off x="673100" y="2153839"/>
              <a:ext cx="10317438" cy="45719"/>
            </a:xfrm>
            <a:prstGeom prst="rect">
              <a:avLst/>
            </a:prstGeom>
            <a:solidFill>
              <a:srgbClr val="0033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47" name="Oval 32">
              <a:extLst>
                <a:ext uri="{FF2B5EF4-FFF2-40B4-BE49-F238E27FC236}">
                  <a16:creationId xmlns:a16="http://schemas.microsoft.com/office/drawing/2014/main" id="{376D2EC0-4BDB-46F3-9317-37B472CEFD24}"/>
                </a:ext>
              </a:extLst>
            </p:cNvPr>
            <p:cNvSpPr>
              <a:spLocks noChangeArrowheads="1"/>
            </p:cNvSpPr>
            <p:nvPr/>
          </p:nvSpPr>
          <p:spPr bwMode="auto">
            <a:xfrm>
              <a:off x="645347" y="2128028"/>
              <a:ext cx="98066" cy="98066"/>
            </a:xfrm>
            <a:prstGeom prst="ellipse">
              <a:avLst/>
            </a:prstGeom>
            <a:solidFill>
              <a:srgbClr val="0033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48" name="Oval 33">
              <a:extLst>
                <a:ext uri="{FF2B5EF4-FFF2-40B4-BE49-F238E27FC236}">
                  <a16:creationId xmlns:a16="http://schemas.microsoft.com/office/drawing/2014/main" id="{47F9A912-147A-4B47-B336-BE840C8FC1FE}"/>
                </a:ext>
              </a:extLst>
            </p:cNvPr>
            <p:cNvSpPr>
              <a:spLocks noChangeArrowheads="1"/>
            </p:cNvSpPr>
            <p:nvPr/>
          </p:nvSpPr>
          <p:spPr bwMode="auto">
            <a:xfrm>
              <a:off x="10986448" y="2128028"/>
              <a:ext cx="98066" cy="98066"/>
            </a:xfrm>
            <a:prstGeom prst="ellipse">
              <a:avLst/>
            </a:prstGeom>
            <a:solidFill>
              <a:srgbClr val="0033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49" name="Oval 34">
              <a:extLst>
                <a:ext uri="{FF2B5EF4-FFF2-40B4-BE49-F238E27FC236}">
                  <a16:creationId xmlns:a16="http://schemas.microsoft.com/office/drawing/2014/main" id="{9883F531-5A19-437C-A70C-BF1C171A355F}"/>
                </a:ext>
              </a:extLst>
            </p:cNvPr>
            <p:cNvSpPr>
              <a:spLocks noChangeArrowheads="1"/>
            </p:cNvSpPr>
            <p:nvPr/>
          </p:nvSpPr>
          <p:spPr bwMode="auto">
            <a:xfrm>
              <a:off x="9603917" y="2122260"/>
              <a:ext cx="111910" cy="113064"/>
            </a:xfrm>
            <a:prstGeom prst="ellipse">
              <a:avLst/>
            </a:prstGeom>
            <a:solidFill>
              <a:srgbClr val="4A0A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0" name="Oval 35">
              <a:extLst>
                <a:ext uri="{FF2B5EF4-FFF2-40B4-BE49-F238E27FC236}">
                  <a16:creationId xmlns:a16="http://schemas.microsoft.com/office/drawing/2014/main" id="{6B63D4AF-EC0B-4A95-B149-E6865BD018A3}"/>
                </a:ext>
              </a:extLst>
            </p:cNvPr>
            <p:cNvSpPr>
              <a:spLocks noChangeArrowheads="1"/>
            </p:cNvSpPr>
            <p:nvPr/>
          </p:nvSpPr>
          <p:spPr bwMode="auto">
            <a:xfrm>
              <a:off x="9628144" y="2147642"/>
              <a:ext cx="63455" cy="62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1" name="Oval 36">
              <a:extLst>
                <a:ext uri="{FF2B5EF4-FFF2-40B4-BE49-F238E27FC236}">
                  <a16:creationId xmlns:a16="http://schemas.microsoft.com/office/drawing/2014/main" id="{4D76E0D3-3A5A-4354-867D-FBBCD34334E1}"/>
                </a:ext>
              </a:extLst>
            </p:cNvPr>
            <p:cNvSpPr>
              <a:spLocks noChangeArrowheads="1"/>
            </p:cNvSpPr>
            <p:nvPr/>
          </p:nvSpPr>
          <p:spPr bwMode="auto">
            <a:xfrm>
              <a:off x="7014443" y="2122260"/>
              <a:ext cx="111910" cy="113064"/>
            </a:xfrm>
            <a:prstGeom prst="ellipse">
              <a:avLst/>
            </a:prstGeom>
            <a:solidFill>
              <a:srgbClr val="4836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2" name="Oval 37">
              <a:extLst>
                <a:ext uri="{FF2B5EF4-FFF2-40B4-BE49-F238E27FC236}">
                  <a16:creationId xmlns:a16="http://schemas.microsoft.com/office/drawing/2014/main" id="{756C148F-42CD-4926-BEDB-DD7E8BE9CE12}"/>
                </a:ext>
              </a:extLst>
            </p:cNvPr>
            <p:cNvSpPr>
              <a:spLocks noChangeArrowheads="1"/>
            </p:cNvSpPr>
            <p:nvPr/>
          </p:nvSpPr>
          <p:spPr bwMode="auto">
            <a:xfrm>
              <a:off x="7038671" y="2147642"/>
              <a:ext cx="63455" cy="62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3" name="Oval 38">
              <a:extLst>
                <a:ext uri="{FF2B5EF4-FFF2-40B4-BE49-F238E27FC236}">
                  <a16:creationId xmlns:a16="http://schemas.microsoft.com/office/drawing/2014/main" id="{E48E6278-534F-4154-B740-6D8D15E6571A}"/>
                </a:ext>
              </a:extLst>
            </p:cNvPr>
            <p:cNvSpPr>
              <a:spLocks noChangeArrowheads="1"/>
            </p:cNvSpPr>
            <p:nvPr/>
          </p:nvSpPr>
          <p:spPr bwMode="auto">
            <a:xfrm>
              <a:off x="4078608" y="2122260"/>
              <a:ext cx="111910" cy="113064"/>
            </a:xfrm>
            <a:prstGeom prst="ellipse">
              <a:avLst/>
            </a:prstGeom>
            <a:solidFill>
              <a:srgbClr val="0091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4" name="Oval 39">
              <a:extLst>
                <a:ext uri="{FF2B5EF4-FFF2-40B4-BE49-F238E27FC236}">
                  <a16:creationId xmlns:a16="http://schemas.microsoft.com/office/drawing/2014/main" id="{1DB104F1-02A7-4D81-B808-03C307CC0D95}"/>
                </a:ext>
              </a:extLst>
            </p:cNvPr>
            <p:cNvSpPr>
              <a:spLocks noChangeArrowheads="1"/>
            </p:cNvSpPr>
            <p:nvPr/>
          </p:nvSpPr>
          <p:spPr bwMode="auto">
            <a:xfrm>
              <a:off x="4103990" y="2147642"/>
              <a:ext cx="62300" cy="62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5" name="Oval 40">
              <a:extLst>
                <a:ext uri="{FF2B5EF4-FFF2-40B4-BE49-F238E27FC236}">
                  <a16:creationId xmlns:a16="http://schemas.microsoft.com/office/drawing/2014/main" id="{7BA18B72-C346-4C70-96E7-6209D582DE59}"/>
                </a:ext>
              </a:extLst>
            </p:cNvPr>
            <p:cNvSpPr>
              <a:spLocks noChangeArrowheads="1"/>
            </p:cNvSpPr>
            <p:nvPr/>
          </p:nvSpPr>
          <p:spPr bwMode="auto">
            <a:xfrm>
              <a:off x="1374834" y="2122260"/>
              <a:ext cx="111910" cy="113064"/>
            </a:xfrm>
            <a:prstGeom prst="ellipse">
              <a:avLst/>
            </a:prstGeom>
            <a:solidFill>
              <a:srgbClr val="005E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6" name="Oval 41">
              <a:extLst>
                <a:ext uri="{FF2B5EF4-FFF2-40B4-BE49-F238E27FC236}">
                  <a16:creationId xmlns:a16="http://schemas.microsoft.com/office/drawing/2014/main" id="{A9479D65-22B7-4702-BE43-5C08F3445022}"/>
                </a:ext>
              </a:extLst>
            </p:cNvPr>
            <p:cNvSpPr>
              <a:spLocks noChangeArrowheads="1"/>
            </p:cNvSpPr>
            <p:nvPr/>
          </p:nvSpPr>
          <p:spPr bwMode="auto">
            <a:xfrm>
              <a:off x="1400215" y="2147642"/>
              <a:ext cx="62300" cy="62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7" name="Oval 42">
              <a:extLst>
                <a:ext uri="{FF2B5EF4-FFF2-40B4-BE49-F238E27FC236}">
                  <a16:creationId xmlns:a16="http://schemas.microsoft.com/office/drawing/2014/main" id="{F86A9608-DF5A-415D-8A7C-1D9C5E6BB81B}"/>
                </a:ext>
              </a:extLst>
            </p:cNvPr>
            <p:cNvSpPr>
              <a:spLocks noChangeArrowheads="1"/>
            </p:cNvSpPr>
            <p:nvPr/>
          </p:nvSpPr>
          <p:spPr bwMode="auto">
            <a:xfrm>
              <a:off x="1140472" y="1050197"/>
              <a:ext cx="584096" cy="585466"/>
            </a:xfrm>
            <a:prstGeom prst="ellipse">
              <a:avLst/>
            </a:prstGeom>
            <a:solidFill>
              <a:schemeClr val="accent1">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8" name="Oval 44">
              <a:extLst>
                <a:ext uri="{FF2B5EF4-FFF2-40B4-BE49-F238E27FC236}">
                  <a16:creationId xmlns:a16="http://schemas.microsoft.com/office/drawing/2014/main" id="{7D4B3124-EADC-4F91-999F-99D61A3D29F0}"/>
                </a:ext>
              </a:extLst>
            </p:cNvPr>
            <p:cNvSpPr>
              <a:spLocks noChangeArrowheads="1"/>
            </p:cNvSpPr>
            <p:nvPr/>
          </p:nvSpPr>
          <p:spPr bwMode="auto">
            <a:xfrm>
              <a:off x="3844246" y="1487453"/>
              <a:ext cx="584096" cy="585466"/>
            </a:xfrm>
            <a:prstGeom prst="ellipse">
              <a:avLst/>
            </a:prstGeom>
            <a:solidFill>
              <a:schemeClr val="accent1">
                <a:lumMod val="40000"/>
                <a:lumOff val="60000"/>
              </a:schemeClr>
            </a:solid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59" name="Oval 46">
              <a:extLst>
                <a:ext uri="{FF2B5EF4-FFF2-40B4-BE49-F238E27FC236}">
                  <a16:creationId xmlns:a16="http://schemas.microsoft.com/office/drawing/2014/main" id="{F176CCED-3E50-46C1-8A14-20B4225131C2}"/>
                </a:ext>
              </a:extLst>
            </p:cNvPr>
            <p:cNvSpPr>
              <a:spLocks noChangeArrowheads="1"/>
            </p:cNvSpPr>
            <p:nvPr/>
          </p:nvSpPr>
          <p:spPr bwMode="auto">
            <a:xfrm>
              <a:off x="9367030" y="1487453"/>
              <a:ext cx="586837" cy="585466"/>
            </a:xfrm>
            <a:prstGeom prst="ellipse">
              <a:avLst/>
            </a:prstGeom>
            <a:solidFill>
              <a:schemeClr val="accent1">
                <a:lumMod val="75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A35D1399-57C1-4C50-8EFD-C5E26F7D7989}"/>
                </a:ext>
              </a:extLst>
            </p:cNvPr>
            <p:cNvSpPr/>
            <p:nvPr/>
          </p:nvSpPr>
          <p:spPr>
            <a:xfrm>
              <a:off x="1164840" y="1223961"/>
              <a:ext cx="507903" cy="215444"/>
            </a:xfrm>
            <a:prstGeom prst="rect">
              <a:avLst/>
            </a:prstGeom>
          </p:spPr>
          <p:txBody>
            <a:bodyPr wrap="square" lIns="0" tIns="0" rIns="0" bIns="0">
              <a:spAutoFit/>
            </a:bodyPr>
            <a:lstStyle/>
            <a:p>
              <a:pPr algn="ctr"/>
              <a:r>
                <a:rPr lang="en-US" sz="1400" b="1" dirty="0">
                  <a:latin typeface="Aptos Display" panose="020B0004020202020204" pitchFamily="34" charset="0"/>
                  <a:cs typeface="Arial" panose="020B0604020202020204" pitchFamily="34" charset="0"/>
                </a:rPr>
                <a:t>1960</a:t>
              </a:r>
              <a:endParaRPr lang="en-US" sz="1100" b="1" dirty="0">
                <a:latin typeface="Aptos Display" panose="020B0004020202020204" pitchFamily="34" charset="0"/>
                <a:cs typeface="Arial" panose="020B0604020202020204" pitchFamily="34" charset="0"/>
              </a:endParaRPr>
            </a:p>
          </p:txBody>
        </p:sp>
        <p:sp>
          <p:nvSpPr>
            <p:cNvPr id="61" name="Rectangle 60">
              <a:extLst>
                <a:ext uri="{FF2B5EF4-FFF2-40B4-BE49-F238E27FC236}">
                  <a16:creationId xmlns:a16="http://schemas.microsoft.com/office/drawing/2014/main" id="{D3CC5BCD-E596-4AAE-BCD5-325D72F28A87}"/>
                </a:ext>
              </a:extLst>
            </p:cNvPr>
            <p:cNvSpPr/>
            <p:nvPr/>
          </p:nvSpPr>
          <p:spPr>
            <a:xfrm>
              <a:off x="3881179" y="1673762"/>
              <a:ext cx="507903" cy="215444"/>
            </a:xfrm>
            <a:prstGeom prst="rect">
              <a:avLst/>
            </a:prstGeom>
          </p:spPr>
          <p:txBody>
            <a:bodyPr wrap="square" lIns="0" tIns="0" rIns="0" bIns="0">
              <a:spAutoFit/>
            </a:bodyPr>
            <a:lstStyle/>
            <a:p>
              <a:pPr algn="ctr"/>
              <a:r>
                <a:rPr lang="en-US" sz="1400" b="1" dirty="0">
                  <a:latin typeface="Aptos Display" panose="020B0004020202020204" pitchFamily="34" charset="0"/>
                  <a:cs typeface="Arial" panose="020B0604020202020204" pitchFamily="34" charset="0"/>
                </a:rPr>
                <a:t>1962</a:t>
              </a:r>
              <a:endParaRPr lang="en-US" sz="1100" b="1" dirty="0">
                <a:latin typeface="Aptos Display" panose="020B0004020202020204" pitchFamily="34" charset="0"/>
                <a:cs typeface="Arial" panose="020B0604020202020204" pitchFamily="34" charset="0"/>
              </a:endParaRPr>
            </a:p>
          </p:txBody>
        </p:sp>
        <p:sp>
          <p:nvSpPr>
            <p:cNvPr id="62" name="Rectangle 61">
              <a:extLst>
                <a:ext uri="{FF2B5EF4-FFF2-40B4-BE49-F238E27FC236}">
                  <a16:creationId xmlns:a16="http://schemas.microsoft.com/office/drawing/2014/main" id="{4EE4D673-5E60-43AA-A807-B31ECD179B29}"/>
                </a:ext>
              </a:extLst>
            </p:cNvPr>
            <p:cNvSpPr/>
            <p:nvPr/>
          </p:nvSpPr>
          <p:spPr>
            <a:xfrm>
              <a:off x="6803052" y="1212229"/>
              <a:ext cx="507903" cy="215444"/>
            </a:xfrm>
            <a:prstGeom prst="rect">
              <a:avLst/>
            </a:prstGeom>
          </p:spPr>
          <p:txBody>
            <a:bodyPr wrap="square" lIns="0" tIns="0" rIns="0" bIns="0">
              <a:spAutoFit/>
            </a:bodyPr>
            <a:lstStyle/>
            <a:p>
              <a:pPr algn="ctr"/>
              <a:r>
                <a:rPr lang="en-US" sz="1400" b="1" dirty="0">
                  <a:latin typeface="Aptos Display" panose="020B0004020202020204" pitchFamily="34" charset="0"/>
                  <a:cs typeface="Arial" panose="020B0604020202020204" pitchFamily="34" charset="0"/>
                </a:rPr>
                <a:t>1984</a:t>
              </a:r>
              <a:endParaRPr lang="en-US" sz="1100" b="1" dirty="0">
                <a:latin typeface="Aptos Display" panose="020B0004020202020204" pitchFamily="34" charset="0"/>
                <a:cs typeface="Arial" panose="020B0604020202020204" pitchFamily="34" charset="0"/>
              </a:endParaRPr>
            </a:p>
          </p:txBody>
        </p:sp>
        <p:sp>
          <p:nvSpPr>
            <p:cNvPr id="63" name="Rectangle 62">
              <a:extLst>
                <a:ext uri="{FF2B5EF4-FFF2-40B4-BE49-F238E27FC236}">
                  <a16:creationId xmlns:a16="http://schemas.microsoft.com/office/drawing/2014/main" id="{B7DD2653-677F-456E-9B70-B7C1B0EDC2B2}"/>
                </a:ext>
              </a:extLst>
            </p:cNvPr>
            <p:cNvSpPr/>
            <p:nvPr/>
          </p:nvSpPr>
          <p:spPr>
            <a:xfrm>
              <a:off x="9415726" y="1662394"/>
              <a:ext cx="507903" cy="215444"/>
            </a:xfrm>
            <a:prstGeom prst="rect">
              <a:avLst/>
            </a:prstGeom>
          </p:spPr>
          <p:txBody>
            <a:bodyPr wrap="square" lIns="0" tIns="0" rIns="0" bIns="0">
              <a:spAutoFit/>
            </a:bodyPr>
            <a:lstStyle/>
            <a:p>
              <a:pPr algn="ctr"/>
              <a:r>
                <a:rPr lang="en-US" sz="1400" b="1" dirty="0">
                  <a:solidFill>
                    <a:srgbClr val="FFFFFF"/>
                  </a:solidFill>
                  <a:latin typeface="Aptos Display" panose="020B0004020202020204" pitchFamily="34" charset="0"/>
                  <a:cs typeface="Arial" panose="020B0604020202020204" pitchFamily="34" charset="0"/>
                </a:rPr>
                <a:t>2007</a:t>
              </a:r>
              <a:endParaRPr lang="en-US" sz="1100" b="1" dirty="0">
                <a:solidFill>
                  <a:schemeClr val="bg1"/>
                </a:solidFill>
                <a:latin typeface="Aptos Display" panose="020B0004020202020204" pitchFamily="34" charset="0"/>
                <a:cs typeface="Arial" panose="020B0604020202020204" pitchFamily="34" charset="0"/>
              </a:endParaRPr>
            </a:p>
          </p:txBody>
        </p:sp>
        <p:sp>
          <p:nvSpPr>
            <p:cNvPr id="68" name="Rectangle 67">
              <a:extLst>
                <a:ext uri="{FF2B5EF4-FFF2-40B4-BE49-F238E27FC236}">
                  <a16:creationId xmlns:a16="http://schemas.microsoft.com/office/drawing/2014/main" id="{88B65E34-9D00-4A34-8352-1F29CFDC122F}"/>
                </a:ext>
              </a:extLst>
            </p:cNvPr>
            <p:cNvSpPr/>
            <p:nvPr/>
          </p:nvSpPr>
          <p:spPr>
            <a:xfrm>
              <a:off x="894791" y="2334943"/>
              <a:ext cx="1562800" cy="1292662"/>
            </a:xfrm>
            <a:prstGeom prst="rect">
              <a:avLst/>
            </a:prstGeom>
          </p:spPr>
          <p:txBody>
            <a:bodyPr wrap="square" lIns="0" tIns="0" rIns="0" bIns="0">
              <a:spAutoFit/>
            </a:bodyPr>
            <a:lstStyle/>
            <a:p>
              <a:pPr>
                <a:spcBef>
                  <a:spcPts val="600"/>
                </a:spcBef>
              </a:pPr>
              <a:r>
                <a:rPr lang="en-US" sz="1200" dirty="0">
                  <a:latin typeface="Aptos Display" panose="020B0004020202020204" pitchFamily="34" charset="0"/>
                  <a:cs typeface="Arial" panose="020B0604020202020204" pitchFamily="34" charset="0"/>
                </a:rPr>
                <a:t>Took birth as  </a:t>
              </a:r>
              <a:r>
                <a:rPr lang="en-US" sz="1200" b="1" dirty="0">
                  <a:latin typeface="Aptos Display" panose="020B0004020202020204" pitchFamily="34" charset="0"/>
                  <a:cs typeface="Arial" panose="020B0604020202020204" pitchFamily="34" charset="0"/>
                </a:rPr>
                <a:t>Central Industrial Extension Training Institute (CIETI), </a:t>
              </a:r>
              <a:r>
                <a:rPr lang="en-US" sz="1200" dirty="0">
                  <a:latin typeface="Aptos Display" panose="020B0004020202020204" pitchFamily="34" charset="0"/>
                  <a:cs typeface="Arial" panose="020B0604020202020204" pitchFamily="34" charset="0"/>
                </a:rPr>
                <a:t>New Delhi on the recommendation of Working Group for III five-year plan</a:t>
              </a:r>
            </a:p>
          </p:txBody>
        </p:sp>
        <p:sp>
          <p:nvSpPr>
            <p:cNvPr id="69" name="Rectangle 68">
              <a:extLst>
                <a:ext uri="{FF2B5EF4-FFF2-40B4-BE49-F238E27FC236}">
                  <a16:creationId xmlns:a16="http://schemas.microsoft.com/office/drawing/2014/main" id="{12FAB5E3-2E8A-4472-AA32-CE5939952DDA}"/>
                </a:ext>
              </a:extLst>
            </p:cNvPr>
            <p:cNvSpPr/>
            <p:nvPr/>
          </p:nvSpPr>
          <p:spPr>
            <a:xfrm>
              <a:off x="3531466" y="2340578"/>
              <a:ext cx="1318104" cy="738664"/>
            </a:xfrm>
            <a:prstGeom prst="rect">
              <a:avLst/>
            </a:prstGeom>
          </p:spPr>
          <p:txBody>
            <a:bodyPr wrap="square" lIns="0" tIns="0" rIns="0" bIns="0">
              <a:spAutoFit/>
            </a:bodyPr>
            <a:lstStyle/>
            <a:p>
              <a:pPr>
                <a:spcBef>
                  <a:spcPts val="600"/>
                </a:spcBef>
              </a:pPr>
              <a:r>
                <a:rPr lang="en-US" sz="1200" dirty="0">
                  <a:latin typeface="Aptos Display" panose="020B0004020202020204" pitchFamily="34" charset="0"/>
                  <a:cs typeface="Arial" panose="020B0604020202020204" pitchFamily="34" charset="0"/>
                </a:rPr>
                <a:t>Renamed as </a:t>
              </a:r>
              <a:r>
                <a:rPr lang="en-US" sz="1200" b="1" dirty="0">
                  <a:latin typeface="Aptos Display" panose="020B0004020202020204" pitchFamily="34" charset="0"/>
                  <a:cs typeface="Arial" panose="020B0604020202020204" pitchFamily="34" charset="0"/>
                </a:rPr>
                <a:t>Small Industry Extension Training Institute (SIET), Hyderabad</a:t>
              </a:r>
            </a:p>
          </p:txBody>
        </p:sp>
        <p:sp>
          <p:nvSpPr>
            <p:cNvPr id="70" name="Rectangle 69">
              <a:extLst>
                <a:ext uri="{FF2B5EF4-FFF2-40B4-BE49-F238E27FC236}">
                  <a16:creationId xmlns:a16="http://schemas.microsoft.com/office/drawing/2014/main" id="{EA891553-D0F9-40BB-90EB-58B84D3008AD}"/>
                </a:ext>
              </a:extLst>
            </p:cNvPr>
            <p:cNvSpPr/>
            <p:nvPr/>
          </p:nvSpPr>
          <p:spPr>
            <a:xfrm>
              <a:off x="6220277" y="2316244"/>
              <a:ext cx="1562800" cy="1107996"/>
            </a:xfrm>
            <a:prstGeom prst="rect">
              <a:avLst/>
            </a:prstGeom>
          </p:spPr>
          <p:txBody>
            <a:bodyPr wrap="square" lIns="0" tIns="0" rIns="0" bIns="0">
              <a:spAutoFit/>
            </a:bodyPr>
            <a:lstStyle/>
            <a:p>
              <a:pPr>
                <a:spcBef>
                  <a:spcPts val="600"/>
                </a:spcBef>
              </a:pPr>
              <a:r>
                <a:rPr lang="en-US" sz="1200" dirty="0">
                  <a:latin typeface="Aptos Display" panose="020B0004020202020204" pitchFamily="34" charset="0"/>
                  <a:cs typeface="Arial" panose="020B0604020202020204" pitchFamily="34" charset="0"/>
                </a:rPr>
                <a:t>UNIDO recognized as Center of Excellence </a:t>
              </a:r>
              <a:r>
                <a:rPr lang="en-US" sz="1200" b="1" dirty="0">
                  <a:latin typeface="Aptos Display" panose="020B0004020202020204" pitchFamily="34" charset="0"/>
                  <a:cs typeface="Arial" panose="020B0604020202020204" pitchFamily="34" charset="0"/>
                </a:rPr>
                <a:t>National Institute for Small Industries Extension and Training (</a:t>
              </a:r>
              <a:r>
                <a:rPr lang="en-US" sz="1200" b="1" dirty="0" err="1">
                  <a:latin typeface="Aptos Display" panose="020B0004020202020204" pitchFamily="34" charset="0"/>
                  <a:cs typeface="Arial" panose="020B0604020202020204" pitchFamily="34" charset="0"/>
                </a:rPr>
                <a:t>nisiet</a:t>
              </a:r>
              <a:r>
                <a:rPr lang="en-US" sz="1200" b="1" dirty="0">
                  <a:latin typeface="Aptos Display" panose="020B0004020202020204" pitchFamily="34" charset="0"/>
                  <a:cs typeface="Arial" panose="020B0604020202020204" pitchFamily="34" charset="0"/>
                </a:rPr>
                <a:t>)</a:t>
              </a:r>
            </a:p>
          </p:txBody>
        </p:sp>
        <p:sp>
          <p:nvSpPr>
            <p:cNvPr id="71" name="Rectangle 70">
              <a:extLst>
                <a:ext uri="{FF2B5EF4-FFF2-40B4-BE49-F238E27FC236}">
                  <a16:creationId xmlns:a16="http://schemas.microsoft.com/office/drawing/2014/main" id="{5F47FDF6-688E-4373-8AAC-DAA4136DABD8}"/>
                </a:ext>
              </a:extLst>
            </p:cNvPr>
            <p:cNvSpPr/>
            <p:nvPr/>
          </p:nvSpPr>
          <p:spPr>
            <a:xfrm>
              <a:off x="9153784" y="2326464"/>
              <a:ext cx="1318104" cy="738664"/>
            </a:xfrm>
            <a:prstGeom prst="rect">
              <a:avLst/>
            </a:prstGeom>
          </p:spPr>
          <p:txBody>
            <a:bodyPr wrap="square" lIns="0" tIns="0" rIns="0" bIns="0">
              <a:spAutoFit/>
            </a:bodyPr>
            <a:lstStyle/>
            <a:p>
              <a:pPr>
                <a:spcBef>
                  <a:spcPts val="600"/>
                </a:spcBef>
              </a:pPr>
              <a:r>
                <a:rPr lang="en-US" sz="1200" b="1" dirty="0">
                  <a:latin typeface="Aptos Display" panose="020B0004020202020204" pitchFamily="34" charset="0"/>
                  <a:cs typeface="Arial" panose="020B0604020202020204" pitchFamily="34" charset="0"/>
                </a:rPr>
                <a:t>National Institute for Micro, Small and Medium Enterprises</a:t>
              </a:r>
              <a:r>
                <a:rPr lang="en-US" sz="1200" dirty="0">
                  <a:latin typeface="Aptos Display" panose="020B0004020202020204" pitchFamily="34" charset="0"/>
                  <a:cs typeface="Arial" panose="020B0604020202020204" pitchFamily="34" charset="0"/>
                </a:rPr>
                <a:t> on 11</a:t>
              </a:r>
              <a:r>
                <a:rPr lang="en-US" sz="1200" baseline="30000" dirty="0">
                  <a:latin typeface="Aptos Display" panose="020B0004020202020204" pitchFamily="34" charset="0"/>
                  <a:cs typeface="Arial" panose="020B0604020202020204" pitchFamily="34" charset="0"/>
                </a:rPr>
                <a:t>th</a:t>
              </a:r>
              <a:r>
                <a:rPr lang="en-US" sz="1200" dirty="0">
                  <a:latin typeface="Aptos Display" panose="020B0004020202020204" pitchFamily="34" charset="0"/>
                  <a:cs typeface="Arial" panose="020B0604020202020204" pitchFamily="34" charset="0"/>
                </a:rPr>
                <a:t> April 2007</a:t>
              </a:r>
            </a:p>
          </p:txBody>
        </p:sp>
      </p:grpSp>
      <p:cxnSp>
        <p:nvCxnSpPr>
          <p:cNvPr id="99" name="Straight Connector 98">
            <a:extLst>
              <a:ext uri="{FF2B5EF4-FFF2-40B4-BE49-F238E27FC236}">
                <a16:creationId xmlns:a16="http://schemas.microsoft.com/office/drawing/2014/main" id="{B5FA1662-5EA6-449C-9E92-2628A983E54E}"/>
              </a:ext>
            </a:extLst>
          </p:cNvPr>
          <p:cNvCxnSpPr/>
          <p:nvPr/>
        </p:nvCxnSpPr>
        <p:spPr>
          <a:xfrm>
            <a:off x="187540" y="3675471"/>
            <a:ext cx="11760199"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ED5321B4-48AB-4B2C-82A3-A05260062483}"/>
              </a:ext>
            </a:extLst>
          </p:cNvPr>
          <p:cNvSpPr/>
          <p:nvPr/>
        </p:nvSpPr>
        <p:spPr>
          <a:xfrm>
            <a:off x="2421083" y="3849917"/>
            <a:ext cx="7298233" cy="6888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ptos Display" panose="020B0004020202020204" pitchFamily="34" charset="0"/>
                <a:cs typeface="Arial" panose="020B0604020202020204" pitchFamily="34" charset="0"/>
              </a:rPr>
              <a:t>Objectives</a:t>
            </a:r>
          </a:p>
        </p:txBody>
      </p:sp>
      <p:sp>
        <p:nvSpPr>
          <p:cNvPr id="67" name="Rectangle 66">
            <a:extLst>
              <a:ext uri="{FF2B5EF4-FFF2-40B4-BE49-F238E27FC236}">
                <a16:creationId xmlns:a16="http://schemas.microsoft.com/office/drawing/2014/main" id="{33011F80-0B67-4EA6-A741-BAF8E880B3D5}"/>
              </a:ext>
            </a:extLst>
          </p:cNvPr>
          <p:cNvSpPr/>
          <p:nvPr/>
        </p:nvSpPr>
        <p:spPr>
          <a:xfrm>
            <a:off x="332952" y="5095981"/>
            <a:ext cx="1974305" cy="830997"/>
          </a:xfrm>
          <a:prstGeom prst="rect">
            <a:avLst/>
          </a:prstGeom>
        </p:spPr>
        <p:txBody>
          <a:bodyPr wrap="square" lIns="0" tIns="0" rIns="0" bIns="0">
            <a:spAutoFit/>
          </a:bodyPr>
          <a:lstStyle/>
          <a:p>
            <a:pPr algn="ctr">
              <a:spcBef>
                <a:spcPts val="600"/>
              </a:spcBef>
            </a:pPr>
            <a:r>
              <a:rPr lang="en-US" b="1" dirty="0">
                <a:latin typeface="Aptos Display" panose="020B0004020202020204" pitchFamily="34" charset="0"/>
                <a:cs typeface="Arial" panose="020B0604020202020204" pitchFamily="34" charset="0"/>
              </a:rPr>
              <a:t>Capacity Building &amp; Development of Master Trainers</a:t>
            </a:r>
          </a:p>
        </p:txBody>
      </p:sp>
      <p:sp>
        <p:nvSpPr>
          <p:cNvPr id="72" name="Rectangle 71">
            <a:extLst>
              <a:ext uri="{FF2B5EF4-FFF2-40B4-BE49-F238E27FC236}">
                <a16:creationId xmlns:a16="http://schemas.microsoft.com/office/drawing/2014/main" id="{4041B880-86BA-4BE3-9A23-CE2542EF618D}"/>
              </a:ext>
            </a:extLst>
          </p:cNvPr>
          <p:cNvSpPr/>
          <p:nvPr/>
        </p:nvSpPr>
        <p:spPr>
          <a:xfrm>
            <a:off x="9884743" y="4957481"/>
            <a:ext cx="1974305" cy="830997"/>
          </a:xfrm>
          <a:prstGeom prst="rect">
            <a:avLst/>
          </a:prstGeom>
        </p:spPr>
        <p:txBody>
          <a:bodyPr wrap="square" lIns="0" tIns="0" rIns="0" bIns="0">
            <a:spAutoFit/>
          </a:bodyPr>
          <a:lstStyle/>
          <a:p>
            <a:pPr algn="ctr">
              <a:spcBef>
                <a:spcPts val="600"/>
              </a:spcBef>
            </a:pPr>
            <a:r>
              <a:rPr lang="en-US" b="1" dirty="0">
                <a:latin typeface="Aptos Display" panose="020B0004020202020204" pitchFamily="34" charset="0"/>
                <a:cs typeface="Arial" panose="020B0604020202020204" pitchFamily="34" charset="0"/>
              </a:rPr>
              <a:t>Documentation, Dissemination &amp; Extension Services</a:t>
            </a:r>
          </a:p>
        </p:txBody>
      </p:sp>
      <p:sp>
        <p:nvSpPr>
          <p:cNvPr id="73" name="Rectangle 72">
            <a:extLst>
              <a:ext uri="{FF2B5EF4-FFF2-40B4-BE49-F238E27FC236}">
                <a16:creationId xmlns:a16="http://schemas.microsoft.com/office/drawing/2014/main" id="{0AF3DD18-9CB1-4D31-A70C-16E2936CED02}"/>
              </a:ext>
            </a:extLst>
          </p:cNvPr>
          <p:cNvSpPr/>
          <p:nvPr/>
        </p:nvSpPr>
        <p:spPr>
          <a:xfrm>
            <a:off x="2720900" y="4957481"/>
            <a:ext cx="1974305" cy="1107996"/>
          </a:xfrm>
          <a:prstGeom prst="rect">
            <a:avLst/>
          </a:prstGeom>
        </p:spPr>
        <p:txBody>
          <a:bodyPr wrap="square" lIns="0" tIns="0" rIns="0" bIns="0">
            <a:spAutoFit/>
          </a:bodyPr>
          <a:lstStyle/>
          <a:p>
            <a:pPr algn="ctr">
              <a:spcBef>
                <a:spcPts val="600"/>
              </a:spcBef>
            </a:pPr>
            <a:r>
              <a:rPr lang="en-US" b="1" dirty="0">
                <a:latin typeface="Aptos Display" panose="020B0004020202020204" pitchFamily="34" charset="0"/>
                <a:cs typeface="Arial" panose="020B0604020202020204" pitchFamily="34" charset="0"/>
              </a:rPr>
              <a:t>Entrepreneurship &amp; Skill Development for MSME Promotion</a:t>
            </a:r>
          </a:p>
        </p:txBody>
      </p:sp>
      <p:sp>
        <p:nvSpPr>
          <p:cNvPr id="74" name="Rectangle 73">
            <a:extLst>
              <a:ext uri="{FF2B5EF4-FFF2-40B4-BE49-F238E27FC236}">
                <a16:creationId xmlns:a16="http://schemas.microsoft.com/office/drawing/2014/main" id="{426EDF9C-5FE4-4F38-B245-1179226167FC}"/>
              </a:ext>
            </a:extLst>
          </p:cNvPr>
          <p:cNvSpPr/>
          <p:nvPr/>
        </p:nvSpPr>
        <p:spPr>
          <a:xfrm>
            <a:off x="5108848" y="4818982"/>
            <a:ext cx="1974305" cy="1107996"/>
          </a:xfrm>
          <a:prstGeom prst="rect">
            <a:avLst/>
          </a:prstGeom>
        </p:spPr>
        <p:txBody>
          <a:bodyPr wrap="square" lIns="0" tIns="0" rIns="0" bIns="0">
            <a:spAutoFit/>
          </a:bodyPr>
          <a:lstStyle/>
          <a:p>
            <a:pPr algn="ctr">
              <a:spcBef>
                <a:spcPts val="600"/>
              </a:spcBef>
            </a:pPr>
            <a:r>
              <a:rPr lang="en-US" b="1" dirty="0">
                <a:latin typeface="Aptos Display" panose="020B0004020202020204" pitchFamily="34" charset="0"/>
                <a:cs typeface="Arial" panose="020B0604020202020204" pitchFamily="34" charset="0"/>
              </a:rPr>
              <a:t>Consultancy, Research, Information &amp; Advisory Services</a:t>
            </a:r>
          </a:p>
        </p:txBody>
      </p:sp>
      <p:sp>
        <p:nvSpPr>
          <p:cNvPr id="75" name="Rectangle 74">
            <a:extLst>
              <a:ext uri="{FF2B5EF4-FFF2-40B4-BE49-F238E27FC236}">
                <a16:creationId xmlns:a16="http://schemas.microsoft.com/office/drawing/2014/main" id="{BC220B92-6102-4F0F-9E8D-8C0B3B26099A}"/>
              </a:ext>
            </a:extLst>
          </p:cNvPr>
          <p:cNvSpPr/>
          <p:nvPr/>
        </p:nvSpPr>
        <p:spPr>
          <a:xfrm>
            <a:off x="7496796" y="4957481"/>
            <a:ext cx="1974305" cy="1107996"/>
          </a:xfrm>
          <a:prstGeom prst="rect">
            <a:avLst/>
          </a:prstGeom>
        </p:spPr>
        <p:txBody>
          <a:bodyPr wrap="square" lIns="0" tIns="0" rIns="0" bIns="0">
            <a:spAutoFit/>
          </a:bodyPr>
          <a:lstStyle/>
          <a:p>
            <a:pPr algn="ctr">
              <a:spcBef>
                <a:spcPts val="600"/>
              </a:spcBef>
            </a:pPr>
            <a:r>
              <a:rPr lang="en-US" b="1" dirty="0">
                <a:latin typeface="Aptos Display" panose="020B0004020202020204" pitchFamily="34" charset="0"/>
                <a:cs typeface="Arial" panose="020B0604020202020204" pitchFamily="34" charset="0"/>
              </a:rPr>
              <a:t>Diagnostic &amp; Research Studies for Policy Formulation</a:t>
            </a:r>
          </a:p>
        </p:txBody>
      </p:sp>
      <p:cxnSp>
        <p:nvCxnSpPr>
          <p:cNvPr id="76" name="Straight Connector 75">
            <a:extLst>
              <a:ext uri="{FF2B5EF4-FFF2-40B4-BE49-F238E27FC236}">
                <a16:creationId xmlns:a16="http://schemas.microsoft.com/office/drawing/2014/main" id="{65D81DFF-9030-4902-A037-51C42B88A8CC}"/>
              </a:ext>
            </a:extLst>
          </p:cNvPr>
          <p:cNvCxnSpPr>
            <a:cxnSpLocks/>
          </p:cNvCxnSpPr>
          <p:nvPr/>
        </p:nvCxnSpPr>
        <p:spPr>
          <a:xfrm>
            <a:off x="2499366" y="4631630"/>
            <a:ext cx="0" cy="1828237"/>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A09ECA6-87C4-475C-B6F0-C677EF0B5D0E}"/>
              </a:ext>
            </a:extLst>
          </p:cNvPr>
          <p:cNvCxnSpPr>
            <a:cxnSpLocks/>
          </p:cNvCxnSpPr>
          <p:nvPr/>
        </p:nvCxnSpPr>
        <p:spPr>
          <a:xfrm>
            <a:off x="4906016" y="4631630"/>
            <a:ext cx="0" cy="1828237"/>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E661FA2-3581-4B14-8849-5BAED4E4C792}"/>
              </a:ext>
            </a:extLst>
          </p:cNvPr>
          <p:cNvCxnSpPr>
            <a:cxnSpLocks/>
          </p:cNvCxnSpPr>
          <p:nvPr/>
        </p:nvCxnSpPr>
        <p:spPr>
          <a:xfrm>
            <a:off x="7312666" y="4631630"/>
            <a:ext cx="0" cy="1828237"/>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4DD91DE-A6E2-4CFC-9792-4B15C8941FE1}"/>
              </a:ext>
            </a:extLst>
          </p:cNvPr>
          <p:cNvCxnSpPr>
            <a:cxnSpLocks/>
          </p:cNvCxnSpPr>
          <p:nvPr/>
        </p:nvCxnSpPr>
        <p:spPr>
          <a:xfrm>
            <a:off x="9719316" y="4631630"/>
            <a:ext cx="0" cy="1828237"/>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1411D515-D28D-E643-22C0-0FF006849D48}"/>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3" name="Oval 27">
            <a:extLst>
              <a:ext uri="{FF2B5EF4-FFF2-40B4-BE49-F238E27FC236}">
                <a16:creationId xmlns:a16="http://schemas.microsoft.com/office/drawing/2014/main" id="{093D6BC1-93CD-9E69-FE97-959EEF9839EF}"/>
              </a:ext>
            </a:extLst>
          </p:cNvPr>
          <p:cNvSpPr>
            <a:spLocks noChangeArrowheads="1"/>
          </p:cNvSpPr>
          <p:nvPr/>
        </p:nvSpPr>
        <p:spPr bwMode="auto">
          <a:xfrm>
            <a:off x="11363643" y="1199618"/>
            <a:ext cx="584096" cy="585466"/>
          </a:xfrm>
          <a:prstGeom prst="ellipse">
            <a:avLst/>
          </a:prstGeom>
          <a:solidFill>
            <a:schemeClr val="accent1">
              <a:lumMod val="5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ADE31F35-5AC4-FC20-40AE-49C35F020313}"/>
              </a:ext>
            </a:extLst>
          </p:cNvPr>
          <p:cNvSpPr/>
          <p:nvPr/>
        </p:nvSpPr>
        <p:spPr>
          <a:xfrm>
            <a:off x="11400365" y="1337739"/>
            <a:ext cx="507903" cy="215444"/>
          </a:xfrm>
          <a:prstGeom prst="rect">
            <a:avLst/>
          </a:prstGeom>
        </p:spPr>
        <p:txBody>
          <a:bodyPr wrap="square" lIns="0" tIns="0" rIns="0" bIns="0">
            <a:spAutoFit/>
          </a:bodyPr>
          <a:lstStyle/>
          <a:p>
            <a:pPr algn="ctr"/>
            <a:r>
              <a:rPr lang="en-US" sz="1400" b="1" dirty="0">
                <a:solidFill>
                  <a:srgbClr val="FFFFFF"/>
                </a:solidFill>
                <a:latin typeface="Aptos Display" panose="020B0004020202020204" pitchFamily="34" charset="0"/>
                <a:cs typeface="Arial" panose="020B0604020202020204" pitchFamily="34" charset="0"/>
              </a:rPr>
              <a:t>2022</a:t>
            </a:r>
            <a:endParaRPr lang="en-US" sz="1100" b="1" dirty="0">
              <a:solidFill>
                <a:schemeClr val="bg1"/>
              </a:solidFill>
              <a:latin typeface="Aptos Display" panose="020B0004020202020204" pitchFamily="34" charset="0"/>
              <a:cs typeface="Arial" panose="020B0604020202020204" pitchFamily="34" charset="0"/>
            </a:endParaRPr>
          </a:p>
        </p:txBody>
      </p:sp>
      <p:sp>
        <p:nvSpPr>
          <p:cNvPr id="13" name="Rectangle 31">
            <a:extLst>
              <a:ext uri="{FF2B5EF4-FFF2-40B4-BE49-F238E27FC236}">
                <a16:creationId xmlns:a16="http://schemas.microsoft.com/office/drawing/2014/main" id="{DD9FEFA1-8250-745A-4E71-153A4B211EFF}"/>
              </a:ext>
            </a:extLst>
          </p:cNvPr>
          <p:cNvSpPr>
            <a:spLocks noChangeArrowheads="1"/>
          </p:cNvSpPr>
          <p:nvPr/>
        </p:nvSpPr>
        <p:spPr bwMode="auto">
          <a:xfrm flipV="1">
            <a:off x="10614839" y="2148648"/>
            <a:ext cx="1413201" cy="45719"/>
          </a:xfrm>
          <a:prstGeom prst="rect">
            <a:avLst/>
          </a:prstGeom>
          <a:solidFill>
            <a:srgbClr val="0033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14" name="Oval 32">
            <a:extLst>
              <a:ext uri="{FF2B5EF4-FFF2-40B4-BE49-F238E27FC236}">
                <a16:creationId xmlns:a16="http://schemas.microsoft.com/office/drawing/2014/main" id="{68D43DB3-D03C-6C99-C286-713485657789}"/>
              </a:ext>
            </a:extLst>
          </p:cNvPr>
          <p:cNvSpPr>
            <a:spLocks noChangeArrowheads="1"/>
          </p:cNvSpPr>
          <p:nvPr/>
        </p:nvSpPr>
        <p:spPr bwMode="auto">
          <a:xfrm>
            <a:off x="12008095" y="2108873"/>
            <a:ext cx="98066" cy="98066"/>
          </a:xfrm>
          <a:prstGeom prst="ellipse">
            <a:avLst/>
          </a:prstGeom>
          <a:solidFill>
            <a:srgbClr val="0033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15" name="Freeform 25">
            <a:extLst>
              <a:ext uri="{FF2B5EF4-FFF2-40B4-BE49-F238E27FC236}">
                <a16:creationId xmlns:a16="http://schemas.microsoft.com/office/drawing/2014/main" id="{90C6D2E3-582B-8A00-F63C-307F17380A93}"/>
              </a:ext>
            </a:extLst>
          </p:cNvPr>
          <p:cNvSpPr>
            <a:spLocks/>
          </p:cNvSpPr>
          <p:nvPr/>
        </p:nvSpPr>
        <p:spPr bwMode="auto">
          <a:xfrm>
            <a:off x="11594832" y="1748324"/>
            <a:ext cx="317959" cy="432172"/>
          </a:xfrm>
          <a:custGeom>
            <a:avLst/>
            <a:gdLst>
              <a:gd name="T0" fmla="*/ 8 w 104"/>
              <a:gd name="T1" fmla="*/ 457 h 457"/>
              <a:gd name="T2" fmla="*/ 0 w 104"/>
              <a:gd name="T3" fmla="*/ 457 h 457"/>
              <a:gd name="T4" fmla="*/ 0 w 104"/>
              <a:gd name="T5" fmla="*/ 75 h 457"/>
              <a:gd name="T6" fmla="*/ 76 w 104"/>
              <a:gd name="T7" fmla="*/ 0 h 457"/>
              <a:gd name="T8" fmla="*/ 104 w 104"/>
              <a:gd name="T9" fmla="*/ 0 h 457"/>
              <a:gd name="T10" fmla="*/ 104 w 104"/>
              <a:gd name="T11" fmla="*/ 8 h 457"/>
              <a:gd name="T12" fmla="*/ 76 w 104"/>
              <a:gd name="T13" fmla="*/ 8 h 457"/>
              <a:gd name="T14" fmla="*/ 8 w 104"/>
              <a:gd name="T15" fmla="*/ 75 h 457"/>
              <a:gd name="T16" fmla="*/ 8 w 104"/>
              <a:gd name="T17"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457">
                <a:moveTo>
                  <a:pt x="8" y="457"/>
                </a:moveTo>
                <a:cubicBezTo>
                  <a:pt x="0" y="457"/>
                  <a:pt x="0" y="457"/>
                  <a:pt x="0" y="457"/>
                </a:cubicBezTo>
                <a:cubicBezTo>
                  <a:pt x="0" y="75"/>
                  <a:pt x="0" y="75"/>
                  <a:pt x="0" y="75"/>
                </a:cubicBezTo>
                <a:cubicBezTo>
                  <a:pt x="0" y="34"/>
                  <a:pt x="34" y="0"/>
                  <a:pt x="76" y="0"/>
                </a:cubicBezTo>
                <a:cubicBezTo>
                  <a:pt x="104" y="0"/>
                  <a:pt x="104" y="0"/>
                  <a:pt x="104" y="0"/>
                </a:cubicBezTo>
                <a:cubicBezTo>
                  <a:pt x="104" y="8"/>
                  <a:pt x="104" y="8"/>
                  <a:pt x="104" y="8"/>
                </a:cubicBezTo>
                <a:cubicBezTo>
                  <a:pt x="76" y="8"/>
                  <a:pt x="76" y="8"/>
                  <a:pt x="76" y="8"/>
                </a:cubicBezTo>
                <a:cubicBezTo>
                  <a:pt x="39" y="8"/>
                  <a:pt x="8" y="38"/>
                  <a:pt x="8" y="75"/>
                </a:cubicBezTo>
                <a:lnTo>
                  <a:pt x="8" y="457"/>
                </a:lnTo>
                <a:close/>
              </a:path>
            </a:pathLst>
          </a:custGeom>
          <a:solidFill>
            <a:srgbClr val="4836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400" dirty="0">
              <a:latin typeface="Aptos Display" panose="020B00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0CA00BF0-29EA-EE7D-448B-696A295F4414}"/>
              </a:ext>
            </a:extLst>
          </p:cNvPr>
          <p:cNvSpPr/>
          <p:nvPr/>
        </p:nvSpPr>
        <p:spPr>
          <a:xfrm>
            <a:off x="10813207" y="2367639"/>
            <a:ext cx="1318104" cy="369332"/>
          </a:xfrm>
          <a:prstGeom prst="rect">
            <a:avLst/>
          </a:prstGeom>
        </p:spPr>
        <p:txBody>
          <a:bodyPr wrap="square" lIns="0" tIns="0" rIns="0" bIns="0">
            <a:spAutoFit/>
          </a:bodyPr>
          <a:lstStyle/>
          <a:p>
            <a:pPr algn="ctr">
              <a:spcBef>
                <a:spcPts val="600"/>
              </a:spcBef>
            </a:pPr>
            <a:r>
              <a:rPr lang="en-US" sz="1200" b="1" dirty="0">
                <a:latin typeface="Aptos Display" panose="020B0004020202020204" pitchFamily="34" charset="0"/>
                <a:cs typeface="Arial" panose="020B0604020202020204" pitchFamily="34" charset="0"/>
              </a:rPr>
              <a:t>Diamond Jubilee Celebrations </a:t>
            </a:r>
            <a:endParaRPr lang="en-US" sz="1200" dirty="0">
              <a:latin typeface="Aptos Display" panose="020B0004020202020204" pitchFamily="34" charset="0"/>
              <a:cs typeface="Arial" panose="020B0604020202020204" pitchFamily="34" charset="0"/>
            </a:endParaRPr>
          </a:p>
        </p:txBody>
      </p:sp>
      <p:sp>
        <p:nvSpPr>
          <p:cNvPr id="11" name="Slide Number Placeholder 9">
            <a:extLst>
              <a:ext uri="{FF2B5EF4-FFF2-40B4-BE49-F238E27FC236}">
                <a16:creationId xmlns:a16="http://schemas.microsoft.com/office/drawing/2014/main" id="{F4572D4F-3461-2386-3632-87AF05226D68}"/>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67ABCF6-1F50-45EB-A042-A2497CB1CA42}" type="slidenum">
              <a:rPr lang="en-IN" sz="1800" b="1" smtClean="0">
                <a:solidFill>
                  <a:srgbClr val="00338D"/>
                </a:solidFill>
                <a:latin typeface="Aptos Display" panose="020B0004020202020204" pitchFamily="34" charset="0"/>
              </a:rPr>
              <a:pPr algn="ctr"/>
              <a:t>7</a:t>
            </a:fld>
            <a:endParaRPr lang="en-IN" sz="1800" b="1" dirty="0">
              <a:solidFill>
                <a:srgbClr val="00338D"/>
              </a:solidFill>
              <a:latin typeface="Aptos Display" panose="020B0004020202020204" pitchFamily="34" charset="0"/>
            </a:endParaRPr>
          </a:p>
        </p:txBody>
      </p:sp>
      <p:pic>
        <p:nvPicPr>
          <p:cNvPr id="10" name="Picture 9" descr="A black background with white spots&#10;&#10;Description automatically generated">
            <a:extLst>
              <a:ext uri="{FF2B5EF4-FFF2-40B4-BE49-F238E27FC236}">
                <a16:creationId xmlns:a16="http://schemas.microsoft.com/office/drawing/2014/main" id="{E7A24A0C-E05F-D0CE-6F0D-9164A6E3A51E}"/>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3211778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E81AA8-92CD-440F-B9A8-03DDA93949DF}"/>
              </a:ext>
            </a:extLst>
          </p:cNvPr>
          <p:cNvGrpSpPr/>
          <p:nvPr/>
        </p:nvGrpSpPr>
        <p:grpSpPr>
          <a:xfrm>
            <a:off x="-1" y="2934"/>
            <a:ext cx="12026900" cy="661181"/>
            <a:chOff x="-1" y="2934"/>
            <a:chExt cx="12026900" cy="661181"/>
          </a:xfrm>
        </p:grpSpPr>
        <p:sp>
          <p:nvSpPr>
            <p:cNvPr id="5" name="Rectangle 4">
              <a:extLst>
                <a:ext uri="{FF2B5EF4-FFF2-40B4-BE49-F238E27FC236}">
                  <a16:creationId xmlns:a16="http://schemas.microsoft.com/office/drawing/2014/main" id="{8E210E43-6FDB-4057-923E-08BF9C4340B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6" name="Right Triangle 5">
              <a:extLst>
                <a:ext uri="{FF2B5EF4-FFF2-40B4-BE49-F238E27FC236}">
                  <a16:creationId xmlns:a16="http://schemas.microsoft.com/office/drawing/2014/main" id="{1CB363A7-158C-4B9B-9410-9434905AD425}"/>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7" name="Rectangle 6">
              <a:extLst>
                <a:ext uri="{FF2B5EF4-FFF2-40B4-BE49-F238E27FC236}">
                  <a16:creationId xmlns:a16="http://schemas.microsoft.com/office/drawing/2014/main" id="{9747C4B1-FD62-4036-82F8-490E85D334AB}"/>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ni-msme Vision &amp; Mission</a:t>
              </a:r>
            </a:p>
          </p:txBody>
        </p:sp>
      </p:grpSp>
      <p:sp>
        <p:nvSpPr>
          <p:cNvPr id="8" name="object 6">
            <a:extLst>
              <a:ext uri="{FF2B5EF4-FFF2-40B4-BE49-F238E27FC236}">
                <a16:creationId xmlns:a16="http://schemas.microsoft.com/office/drawing/2014/main" id="{45A0796A-EECF-4B9B-8A4A-62A88324B954}"/>
              </a:ext>
            </a:extLst>
          </p:cNvPr>
          <p:cNvSpPr/>
          <p:nvPr/>
        </p:nvSpPr>
        <p:spPr>
          <a:xfrm>
            <a:off x="341905" y="983343"/>
            <a:ext cx="1184567" cy="1184567"/>
          </a:xfrm>
          <a:prstGeom prst="rect">
            <a:avLst/>
          </a:prstGeom>
          <a:blipFill>
            <a:blip r:embed="rId2" cstate="print"/>
            <a:stretch>
              <a:fillRect/>
            </a:stretch>
          </a:blipFill>
        </p:spPr>
        <p:txBody>
          <a:bodyPr wrap="square" lIns="0" tIns="0" rIns="0" bIns="0" rtlCol="0"/>
          <a:lstStyle/>
          <a:p>
            <a:endParaRPr>
              <a:latin typeface="Aptos Display" panose="020B0004020202020204" pitchFamily="34" charset="0"/>
            </a:endParaRPr>
          </a:p>
        </p:txBody>
      </p:sp>
      <p:sp>
        <p:nvSpPr>
          <p:cNvPr id="3" name="Rectangle 2">
            <a:extLst>
              <a:ext uri="{FF2B5EF4-FFF2-40B4-BE49-F238E27FC236}">
                <a16:creationId xmlns:a16="http://schemas.microsoft.com/office/drawing/2014/main" id="{3F9EA758-7944-48C3-878C-4F9DA7D394AF}"/>
              </a:ext>
            </a:extLst>
          </p:cNvPr>
          <p:cNvSpPr/>
          <p:nvPr/>
        </p:nvSpPr>
        <p:spPr>
          <a:xfrm>
            <a:off x="1741714" y="1183263"/>
            <a:ext cx="10116457" cy="770377"/>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chemeClr val="tx1"/>
                </a:solidFill>
                <a:latin typeface="Aptos Display" panose="020B0004020202020204" pitchFamily="34" charset="0"/>
                <a:cs typeface="Arial" panose="020B0604020202020204" pitchFamily="34" charset="0"/>
              </a:rPr>
              <a:t>To emerge as Centre of Excellence in  Innovation and Entrepreneurship for sustainable growth of MSMEs while conforming to national priorities for attaining global standards</a:t>
            </a:r>
          </a:p>
        </p:txBody>
      </p:sp>
      <p:sp>
        <p:nvSpPr>
          <p:cNvPr id="10" name="Rectangle: Top Corners Rounded 9">
            <a:extLst>
              <a:ext uri="{FF2B5EF4-FFF2-40B4-BE49-F238E27FC236}">
                <a16:creationId xmlns:a16="http://schemas.microsoft.com/office/drawing/2014/main" id="{C7FBA1DB-E662-4D56-9CE1-038F47F76179}"/>
              </a:ext>
            </a:extLst>
          </p:cNvPr>
          <p:cNvSpPr/>
          <p:nvPr/>
        </p:nvSpPr>
        <p:spPr>
          <a:xfrm>
            <a:off x="1741714" y="841829"/>
            <a:ext cx="1872343" cy="337419"/>
          </a:xfrm>
          <a:prstGeom prst="round2Same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ptos Display" panose="020B0004020202020204" pitchFamily="34" charset="0"/>
                <a:cs typeface="Arial" panose="020B0604020202020204" pitchFamily="34" charset="0"/>
              </a:rPr>
              <a:t>Vision</a:t>
            </a:r>
          </a:p>
        </p:txBody>
      </p:sp>
      <p:sp>
        <p:nvSpPr>
          <p:cNvPr id="11" name="Rectangle 10">
            <a:extLst>
              <a:ext uri="{FF2B5EF4-FFF2-40B4-BE49-F238E27FC236}">
                <a16:creationId xmlns:a16="http://schemas.microsoft.com/office/drawing/2014/main" id="{B88C0026-877C-4D64-A47F-7762188CAF54}"/>
              </a:ext>
            </a:extLst>
          </p:cNvPr>
          <p:cNvSpPr/>
          <p:nvPr/>
        </p:nvSpPr>
        <p:spPr>
          <a:xfrm>
            <a:off x="1737178" y="2657166"/>
            <a:ext cx="10116457" cy="565806"/>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
            </a:pPr>
            <a:r>
              <a:rPr lang="en-US" dirty="0">
                <a:solidFill>
                  <a:schemeClr val="tx1"/>
                </a:solidFill>
                <a:latin typeface="Aptos Display" panose="020B0004020202020204" pitchFamily="34" charset="0"/>
                <a:cs typeface="Arial" panose="020B0604020202020204" pitchFamily="34" charset="0"/>
              </a:rPr>
              <a:t>To play an active role in  MSME policy formulation  and implementation in  priority sectors aligned with Sustainable Development Goals (SDGs)</a:t>
            </a:r>
          </a:p>
        </p:txBody>
      </p:sp>
      <p:sp>
        <p:nvSpPr>
          <p:cNvPr id="12" name="Rectangle: Top Corners Rounded 11">
            <a:extLst>
              <a:ext uri="{FF2B5EF4-FFF2-40B4-BE49-F238E27FC236}">
                <a16:creationId xmlns:a16="http://schemas.microsoft.com/office/drawing/2014/main" id="{F206F6B1-44A2-4571-AAC8-89EB32FE86F3}"/>
              </a:ext>
            </a:extLst>
          </p:cNvPr>
          <p:cNvSpPr/>
          <p:nvPr/>
        </p:nvSpPr>
        <p:spPr>
          <a:xfrm>
            <a:off x="1741714" y="2321465"/>
            <a:ext cx="1872343" cy="335701"/>
          </a:xfrm>
          <a:prstGeom prst="round2Same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ptos Display" panose="020B0004020202020204" pitchFamily="34" charset="0"/>
                <a:cs typeface="Arial" panose="020B0604020202020204" pitchFamily="34" charset="0"/>
              </a:rPr>
              <a:t>Mission</a:t>
            </a:r>
          </a:p>
        </p:txBody>
      </p:sp>
      <p:sp>
        <p:nvSpPr>
          <p:cNvPr id="13" name="object 10">
            <a:extLst>
              <a:ext uri="{FF2B5EF4-FFF2-40B4-BE49-F238E27FC236}">
                <a16:creationId xmlns:a16="http://schemas.microsoft.com/office/drawing/2014/main" id="{AFC224AA-4FEB-489F-B3B9-26F0B641CD8E}"/>
              </a:ext>
            </a:extLst>
          </p:cNvPr>
          <p:cNvSpPr/>
          <p:nvPr/>
        </p:nvSpPr>
        <p:spPr>
          <a:xfrm>
            <a:off x="333829" y="3721642"/>
            <a:ext cx="1200721" cy="1200721"/>
          </a:xfrm>
          <a:prstGeom prst="rect">
            <a:avLst/>
          </a:prstGeom>
          <a:blipFill>
            <a:blip r:embed="rId3" cstate="print"/>
            <a:stretch>
              <a:fillRect/>
            </a:stretch>
          </a:blipFill>
        </p:spPr>
        <p:txBody>
          <a:bodyPr wrap="square" lIns="0" tIns="0" rIns="0" bIns="0" rtlCol="0"/>
          <a:lstStyle/>
          <a:p>
            <a:endParaRPr dirty="0">
              <a:latin typeface="Aptos Display" panose="020B0004020202020204" pitchFamily="34" charset="0"/>
            </a:endParaRPr>
          </a:p>
        </p:txBody>
      </p:sp>
      <p:sp>
        <p:nvSpPr>
          <p:cNvPr id="14" name="Rectangle 13">
            <a:extLst>
              <a:ext uri="{FF2B5EF4-FFF2-40B4-BE49-F238E27FC236}">
                <a16:creationId xmlns:a16="http://schemas.microsoft.com/office/drawing/2014/main" id="{8F4C6AB6-D5C8-4E2E-8CFB-593CB6F1F9EC}"/>
              </a:ext>
            </a:extLst>
          </p:cNvPr>
          <p:cNvSpPr/>
          <p:nvPr/>
        </p:nvSpPr>
        <p:spPr>
          <a:xfrm>
            <a:off x="1737178" y="3288059"/>
            <a:ext cx="10116457" cy="565806"/>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
            </a:pPr>
            <a:r>
              <a:rPr lang="en-US" dirty="0">
                <a:solidFill>
                  <a:schemeClr val="tx1"/>
                </a:solidFill>
                <a:latin typeface="Aptos Display" panose="020B0004020202020204" pitchFamily="34" charset="0"/>
                <a:cs typeface="Arial" panose="020B0604020202020204" pitchFamily="34" charset="0"/>
              </a:rPr>
              <a:t>To undertake demand driven Training, Research &amp; Consultancy involving Industry and Academia</a:t>
            </a:r>
          </a:p>
        </p:txBody>
      </p:sp>
      <p:sp>
        <p:nvSpPr>
          <p:cNvPr id="15" name="Rectangle 14">
            <a:extLst>
              <a:ext uri="{FF2B5EF4-FFF2-40B4-BE49-F238E27FC236}">
                <a16:creationId xmlns:a16="http://schemas.microsoft.com/office/drawing/2014/main" id="{603E34DD-871C-42A3-87B7-AC2B0DC164EE}"/>
              </a:ext>
            </a:extLst>
          </p:cNvPr>
          <p:cNvSpPr/>
          <p:nvPr/>
        </p:nvSpPr>
        <p:spPr>
          <a:xfrm>
            <a:off x="1737178" y="3918952"/>
            <a:ext cx="10116457" cy="565806"/>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
            </a:pPr>
            <a:r>
              <a:rPr lang="en-US" dirty="0">
                <a:solidFill>
                  <a:schemeClr val="tx1"/>
                </a:solidFill>
                <a:latin typeface="Aptos Display" panose="020B0004020202020204" pitchFamily="34" charset="0"/>
                <a:cs typeface="Arial" panose="020B0604020202020204" pitchFamily="34" charset="0"/>
              </a:rPr>
              <a:t>To develop curriculum, offer short/ long term courses and executive education </a:t>
            </a:r>
            <a:r>
              <a:rPr lang="en-US" dirty="0" err="1">
                <a:solidFill>
                  <a:schemeClr val="tx1"/>
                </a:solidFill>
                <a:latin typeface="Aptos Display" panose="020B0004020202020204" pitchFamily="34" charset="0"/>
                <a:cs typeface="Arial" panose="020B0604020202020204" pitchFamily="34" charset="0"/>
              </a:rPr>
              <a:t>programmes</a:t>
            </a:r>
            <a:r>
              <a:rPr lang="en-US" dirty="0">
                <a:solidFill>
                  <a:schemeClr val="tx1"/>
                </a:solidFill>
                <a:latin typeface="Aptos Display" panose="020B0004020202020204" pitchFamily="34" charset="0"/>
                <a:cs typeface="Arial" panose="020B0604020202020204" pitchFamily="34" charset="0"/>
              </a:rPr>
              <a:t> on  entrepreneurship and MSME development as part of lifelong learning</a:t>
            </a:r>
          </a:p>
        </p:txBody>
      </p:sp>
      <p:sp>
        <p:nvSpPr>
          <p:cNvPr id="16" name="Rectangle 15">
            <a:extLst>
              <a:ext uri="{FF2B5EF4-FFF2-40B4-BE49-F238E27FC236}">
                <a16:creationId xmlns:a16="http://schemas.microsoft.com/office/drawing/2014/main" id="{F93FF139-B5E3-4D55-9148-058D39CCAFEF}"/>
              </a:ext>
            </a:extLst>
          </p:cNvPr>
          <p:cNvSpPr/>
          <p:nvPr/>
        </p:nvSpPr>
        <p:spPr>
          <a:xfrm>
            <a:off x="1737178" y="4549845"/>
            <a:ext cx="10116457" cy="565806"/>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
            </a:pPr>
            <a:r>
              <a:rPr lang="en-US" dirty="0">
                <a:solidFill>
                  <a:schemeClr val="tx1"/>
                </a:solidFill>
                <a:latin typeface="Aptos Display" panose="020B0004020202020204" pitchFamily="34" charset="0"/>
                <a:cs typeface="Arial" panose="020B0604020202020204" pitchFamily="34" charset="0"/>
              </a:rPr>
              <a:t>To impart innovative skills, support incubation, facilitate  technology transfer, multiplication and  commercialization including evolving Innovations &amp; Pilot Testing</a:t>
            </a:r>
          </a:p>
        </p:txBody>
      </p:sp>
      <p:sp>
        <p:nvSpPr>
          <p:cNvPr id="17" name="Rectangle 16">
            <a:extLst>
              <a:ext uri="{FF2B5EF4-FFF2-40B4-BE49-F238E27FC236}">
                <a16:creationId xmlns:a16="http://schemas.microsoft.com/office/drawing/2014/main" id="{2484CFBD-DFF5-4559-821D-05246889DDF3}"/>
              </a:ext>
            </a:extLst>
          </p:cNvPr>
          <p:cNvSpPr/>
          <p:nvPr/>
        </p:nvSpPr>
        <p:spPr>
          <a:xfrm>
            <a:off x="1737178" y="5180738"/>
            <a:ext cx="10116457" cy="565806"/>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
            </a:pPr>
            <a:r>
              <a:rPr lang="en-US" dirty="0">
                <a:solidFill>
                  <a:schemeClr val="tx1"/>
                </a:solidFill>
                <a:latin typeface="Aptos Display" panose="020B0004020202020204" pitchFamily="34" charset="0"/>
                <a:cs typeface="Arial" panose="020B0604020202020204" pitchFamily="34" charset="0"/>
              </a:rPr>
              <a:t>To create Master Trainers for providing mentoring &amp; hand-holding services to potential and practicing entrepreneurs</a:t>
            </a:r>
          </a:p>
        </p:txBody>
      </p:sp>
      <p:sp>
        <p:nvSpPr>
          <p:cNvPr id="18" name="Rectangle 17">
            <a:extLst>
              <a:ext uri="{FF2B5EF4-FFF2-40B4-BE49-F238E27FC236}">
                <a16:creationId xmlns:a16="http://schemas.microsoft.com/office/drawing/2014/main" id="{FC8FBE11-5ADC-4B14-85CA-EF3B16165348}"/>
              </a:ext>
            </a:extLst>
          </p:cNvPr>
          <p:cNvSpPr/>
          <p:nvPr/>
        </p:nvSpPr>
        <p:spPr>
          <a:xfrm>
            <a:off x="1737178" y="5811633"/>
            <a:ext cx="10116457" cy="586047"/>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
            </a:pPr>
            <a:r>
              <a:rPr lang="en-US" dirty="0">
                <a:solidFill>
                  <a:schemeClr val="tx1"/>
                </a:solidFill>
                <a:latin typeface="Aptos Display" panose="020B0004020202020204" pitchFamily="34" charset="0"/>
                <a:cs typeface="Arial" panose="020B0604020202020204" pitchFamily="34" charset="0"/>
              </a:rPr>
              <a:t>To establish linkages with international agencies, different Ministries of Government of India, and state governments where demand exists for MSME development</a:t>
            </a:r>
          </a:p>
        </p:txBody>
      </p:sp>
      <p:sp>
        <p:nvSpPr>
          <p:cNvPr id="2" name="Rectangle 1">
            <a:extLst>
              <a:ext uri="{FF2B5EF4-FFF2-40B4-BE49-F238E27FC236}">
                <a16:creationId xmlns:a16="http://schemas.microsoft.com/office/drawing/2014/main" id="{5BB889C4-8BBD-780A-067D-EC818EAC5119}"/>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21" name="Slide Number Placeholder 9">
            <a:extLst>
              <a:ext uri="{FF2B5EF4-FFF2-40B4-BE49-F238E27FC236}">
                <a16:creationId xmlns:a16="http://schemas.microsoft.com/office/drawing/2014/main" id="{C69C0D7C-DA57-B16F-EE10-497F399F1119}"/>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67ABCF6-1F50-45EB-A042-A2497CB1CA42}" type="slidenum">
              <a:rPr lang="en-IN" sz="1800" b="1" smtClean="0">
                <a:solidFill>
                  <a:srgbClr val="00338D"/>
                </a:solidFill>
                <a:latin typeface="Aptos Display" panose="020B0004020202020204" pitchFamily="34" charset="0"/>
              </a:rPr>
              <a:pPr algn="ctr"/>
              <a:t>8</a:t>
            </a:fld>
            <a:endParaRPr lang="en-IN" sz="1800" b="1" dirty="0">
              <a:solidFill>
                <a:srgbClr val="00338D"/>
              </a:solidFill>
              <a:latin typeface="Aptos Display" panose="020B0004020202020204" pitchFamily="34" charset="0"/>
            </a:endParaRPr>
          </a:p>
        </p:txBody>
      </p:sp>
      <p:pic>
        <p:nvPicPr>
          <p:cNvPr id="22" name="Picture 21" descr="A black background with white spots&#10;&#10;Description automatically generated">
            <a:extLst>
              <a:ext uri="{FF2B5EF4-FFF2-40B4-BE49-F238E27FC236}">
                <a16:creationId xmlns:a16="http://schemas.microsoft.com/office/drawing/2014/main" id="{E85B19DB-D548-6AF1-9B02-44CE70D1B7F0}"/>
              </a:ext>
            </a:extLst>
          </p:cNvPr>
          <p:cNvPicPr>
            <a:picLocks noChangeAspect="1"/>
          </p:cNvPicPr>
          <p:nvPr/>
        </p:nvPicPr>
        <p:blipFill>
          <a:blip r:embed="rId4"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4107553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E81AA8-92CD-440F-B9A8-03DDA93949DF}"/>
              </a:ext>
            </a:extLst>
          </p:cNvPr>
          <p:cNvGrpSpPr/>
          <p:nvPr/>
        </p:nvGrpSpPr>
        <p:grpSpPr>
          <a:xfrm>
            <a:off x="-1" y="2934"/>
            <a:ext cx="12026900" cy="661181"/>
            <a:chOff x="-1" y="2934"/>
            <a:chExt cx="12026900" cy="661181"/>
          </a:xfrm>
        </p:grpSpPr>
        <p:sp>
          <p:nvSpPr>
            <p:cNvPr id="5" name="Rectangle 4">
              <a:extLst>
                <a:ext uri="{FF2B5EF4-FFF2-40B4-BE49-F238E27FC236}">
                  <a16:creationId xmlns:a16="http://schemas.microsoft.com/office/drawing/2014/main" id="{8E210E43-6FDB-4057-923E-08BF9C4340B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rial" panose="020B0604020202020204" pitchFamily="34" charset="0"/>
                <a:cs typeface="Arial" panose="020B0604020202020204" pitchFamily="34" charset="0"/>
              </a:endParaRPr>
            </a:p>
          </p:txBody>
        </p:sp>
        <p:sp>
          <p:nvSpPr>
            <p:cNvPr id="6" name="Right Triangle 5">
              <a:extLst>
                <a:ext uri="{FF2B5EF4-FFF2-40B4-BE49-F238E27FC236}">
                  <a16:creationId xmlns:a16="http://schemas.microsoft.com/office/drawing/2014/main" id="{1CB363A7-158C-4B9B-9410-9434905AD425}"/>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747C4B1-FD62-4036-82F8-490E85D334AB}"/>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rial" panose="020B0604020202020204" pitchFamily="34" charset="0"/>
                  <a:cs typeface="Arial" panose="020B0604020202020204" pitchFamily="34" charset="0"/>
                </a:rPr>
                <a:t>ni-msme Services</a:t>
              </a:r>
            </a:p>
          </p:txBody>
        </p:sp>
      </p:grpSp>
      <p:sp>
        <p:nvSpPr>
          <p:cNvPr id="143" name="Content Placeholder 4">
            <a:extLst>
              <a:ext uri="{FF2B5EF4-FFF2-40B4-BE49-F238E27FC236}">
                <a16:creationId xmlns:a16="http://schemas.microsoft.com/office/drawing/2014/main" id="{D1BE017F-2FE1-4BF3-AF0F-3D4A905F612E}"/>
              </a:ext>
            </a:extLst>
          </p:cNvPr>
          <p:cNvSpPr txBox="1">
            <a:spLocks/>
          </p:cNvSpPr>
          <p:nvPr/>
        </p:nvSpPr>
        <p:spPr>
          <a:xfrm>
            <a:off x="1369253" y="1577340"/>
            <a:ext cx="5303520" cy="1015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a:p>
            <a:endParaRPr lang="en-US" dirty="0"/>
          </a:p>
        </p:txBody>
      </p:sp>
      <p:graphicFrame>
        <p:nvGraphicFramePr>
          <p:cNvPr id="144" name="Content Placeholder 7">
            <a:extLst>
              <a:ext uri="{FF2B5EF4-FFF2-40B4-BE49-F238E27FC236}">
                <a16:creationId xmlns:a16="http://schemas.microsoft.com/office/drawing/2014/main" id="{B32E0A7A-489C-4876-B4D8-C42B3CB087E6}"/>
              </a:ext>
            </a:extLst>
          </p:cNvPr>
          <p:cNvGraphicFramePr>
            <a:graphicFrameLocks/>
          </p:cNvGraphicFramePr>
          <p:nvPr/>
        </p:nvGraphicFramePr>
        <p:xfrm>
          <a:off x="1028111" y="1256666"/>
          <a:ext cx="5151120" cy="48319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45" name="Diagram 144">
            <a:extLst>
              <a:ext uri="{FF2B5EF4-FFF2-40B4-BE49-F238E27FC236}">
                <a16:creationId xmlns:a16="http://schemas.microsoft.com/office/drawing/2014/main" id="{10017CF0-4810-425B-8A8B-D40B2709CCA7}"/>
              </a:ext>
            </a:extLst>
          </p:cNvPr>
          <p:cNvGraphicFramePr/>
          <p:nvPr/>
        </p:nvGraphicFramePr>
        <p:xfrm>
          <a:off x="6672772" y="1577340"/>
          <a:ext cx="4889308" cy="364876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Rectangle 7">
            <a:extLst>
              <a:ext uri="{FF2B5EF4-FFF2-40B4-BE49-F238E27FC236}">
                <a16:creationId xmlns:a16="http://schemas.microsoft.com/office/drawing/2014/main" id="{404702D2-6EA1-F973-B23D-B2736FB483E8}"/>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t>National Institute for Micro, Small and Medium Enterprises (ni-msme), Hyderabad</a:t>
            </a:r>
            <a:endParaRPr lang="en-US" sz="2000" dirty="0"/>
          </a:p>
        </p:txBody>
      </p:sp>
      <p:pic>
        <p:nvPicPr>
          <p:cNvPr id="9" name="Picture 3" descr="C:\Users\HP\Desktop\nimsme logo.jpg">
            <a:extLst>
              <a:ext uri="{FF2B5EF4-FFF2-40B4-BE49-F238E27FC236}">
                <a16:creationId xmlns:a16="http://schemas.microsoft.com/office/drawing/2014/main" id="{6E44A008-9F14-8867-E3F1-9053381171D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32953" y="6419384"/>
            <a:ext cx="377764" cy="406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9">
            <a:extLst>
              <a:ext uri="{FF2B5EF4-FFF2-40B4-BE49-F238E27FC236}">
                <a16:creationId xmlns:a16="http://schemas.microsoft.com/office/drawing/2014/main" id="{B7EFC0FC-ABC9-F856-4983-3336A5B8D151}"/>
              </a:ext>
            </a:extLst>
          </p:cNvPr>
          <p:cNvSpPr txBox="1">
            <a:spLocks/>
          </p:cNvSpPr>
          <p:nvPr/>
        </p:nvSpPr>
        <p:spPr>
          <a:xfrm>
            <a:off x="11682665" y="6451293"/>
            <a:ext cx="39578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67ABCF6-1F50-45EB-A042-A2497CB1CA42}" type="slidenum">
              <a:rPr lang="en-IN" sz="1800" b="1" smtClean="0">
                <a:solidFill>
                  <a:srgbClr val="00338D"/>
                </a:solidFill>
              </a:rPr>
              <a:pPr algn="ctr"/>
              <a:t>9</a:t>
            </a:fld>
            <a:endParaRPr lang="en-IN" sz="1800" b="1" dirty="0">
              <a:solidFill>
                <a:srgbClr val="00338D"/>
              </a:solidFill>
            </a:endParaRPr>
          </a:p>
        </p:txBody>
      </p:sp>
    </p:spTree>
    <p:extLst>
      <p:ext uri="{BB962C8B-B14F-4D97-AF65-F5344CB8AC3E}">
        <p14:creationId xmlns:p14="http://schemas.microsoft.com/office/powerpoint/2010/main" val="3904229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4517D-7BA0-18A5-92B9-B2EF98F9EB8E}"/>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B10C8AD0-7DE8-0674-DBDF-414BFE5C8F1B}"/>
              </a:ext>
            </a:extLst>
          </p:cNvPr>
          <p:cNvGrpSpPr/>
          <p:nvPr/>
        </p:nvGrpSpPr>
        <p:grpSpPr>
          <a:xfrm>
            <a:off x="-1" y="2934"/>
            <a:ext cx="12026900" cy="661181"/>
            <a:chOff x="-1" y="2934"/>
            <a:chExt cx="12026900" cy="661181"/>
          </a:xfrm>
        </p:grpSpPr>
        <p:sp>
          <p:nvSpPr>
            <p:cNvPr id="5" name="Rectangle 4">
              <a:extLst>
                <a:ext uri="{FF2B5EF4-FFF2-40B4-BE49-F238E27FC236}">
                  <a16:creationId xmlns:a16="http://schemas.microsoft.com/office/drawing/2014/main" id="{9A9063AF-44D8-53CC-FAEC-468E5843801A}"/>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rial" panose="020B0604020202020204" pitchFamily="34" charset="0"/>
                <a:cs typeface="Arial" panose="020B0604020202020204" pitchFamily="34" charset="0"/>
              </a:endParaRPr>
            </a:p>
          </p:txBody>
        </p:sp>
        <p:sp>
          <p:nvSpPr>
            <p:cNvPr id="6" name="Right Triangle 5">
              <a:extLst>
                <a:ext uri="{FF2B5EF4-FFF2-40B4-BE49-F238E27FC236}">
                  <a16:creationId xmlns:a16="http://schemas.microsoft.com/office/drawing/2014/main" id="{E82F92C2-4528-349B-128B-EE766531F4DF}"/>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D7A323B-8DB9-B964-E210-3ED4CA812F45}"/>
                </a:ext>
              </a:extLst>
            </p:cNvPr>
            <p:cNvSpPr/>
            <p:nvPr/>
          </p:nvSpPr>
          <p:spPr>
            <a:xfrm>
              <a:off x="163149" y="96752"/>
              <a:ext cx="11582094" cy="523220"/>
            </a:xfrm>
            <a:prstGeom prst="rect">
              <a:avLst/>
            </a:prstGeom>
          </p:spPr>
          <p:txBody>
            <a:bodyPr wrap="square">
              <a:spAutoFit/>
            </a:bodyPr>
            <a:lstStyle/>
            <a:p>
              <a:r>
                <a:rPr lang="en-US" sz="2800" b="1" dirty="0">
                  <a:solidFill>
                    <a:schemeClr val="bg1"/>
                  </a:solidFill>
                  <a:latin typeface="Arial" panose="020B0604020202020204" pitchFamily="34" charset="0"/>
                  <a:cs typeface="Arial" panose="020B0604020202020204" pitchFamily="34" charset="0"/>
                </a:rPr>
                <a:t>National Recognition</a:t>
              </a:r>
            </a:p>
          </p:txBody>
        </p:sp>
      </p:grpSp>
      <p:sp>
        <p:nvSpPr>
          <p:cNvPr id="143" name="Content Placeholder 4">
            <a:extLst>
              <a:ext uri="{FF2B5EF4-FFF2-40B4-BE49-F238E27FC236}">
                <a16:creationId xmlns:a16="http://schemas.microsoft.com/office/drawing/2014/main" id="{8A0AF8E8-D7EF-4BE8-F70E-39985765FC75}"/>
              </a:ext>
            </a:extLst>
          </p:cNvPr>
          <p:cNvSpPr txBox="1">
            <a:spLocks/>
          </p:cNvSpPr>
          <p:nvPr/>
        </p:nvSpPr>
        <p:spPr>
          <a:xfrm>
            <a:off x="1369253" y="1577340"/>
            <a:ext cx="5303520" cy="1015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a:p>
            <a:endParaRPr lang="en-US" dirty="0"/>
          </a:p>
        </p:txBody>
      </p:sp>
      <p:sp>
        <p:nvSpPr>
          <p:cNvPr id="8" name="Rectangle 7">
            <a:extLst>
              <a:ext uri="{FF2B5EF4-FFF2-40B4-BE49-F238E27FC236}">
                <a16:creationId xmlns:a16="http://schemas.microsoft.com/office/drawing/2014/main" id="{DD593503-C1F7-81CA-3A35-4B42636DBBA1}"/>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t>National Institute for Micro, Small and Medium Enterprises (ni-msme), Hyderabad</a:t>
            </a:r>
            <a:endParaRPr lang="en-US" sz="2000" dirty="0"/>
          </a:p>
        </p:txBody>
      </p:sp>
      <p:pic>
        <p:nvPicPr>
          <p:cNvPr id="9" name="Picture 3" descr="C:\Users\HP\Desktop\nimsme logo.jpg">
            <a:extLst>
              <a:ext uri="{FF2B5EF4-FFF2-40B4-BE49-F238E27FC236}">
                <a16:creationId xmlns:a16="http://schemas.microsoft.com/office/drawing/2014/main" id="{1A541F29-DABC-A98D-220B-1749BCE6EA8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953" y="6419384"/>
            <a:ext cx="377764" cy="406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9">
            <a:extLst>
              <a:ext uri="{FF2B5EF4-FFF2-40B4-BE49-F238E27FC236}">
                <a16:creationId xmlns:a16="http://schemas.microsoft.com/office/drawing/2014/main" id="{6EF7A039-CF11-155B-8291-AF75647C4B61}"/>
              </a:ext>
            </a:extLst>
          </p:cNvPr>
          <p:cNvSpPr txBox="1">
            <a:spLocks/>
          </p:cNvSpPr>
          <p:nvPr/>
        </p:nvSpPr>
        <p:spPr>
          <a:xfrm>
            <a:off x="11610975" y="6451293"/>
            <a:ext cx="46747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rPr>
              <a:pPr/>
              <a:t>10</a:t>
            </a:fld>
            <a:endParaRPr lang="en-IN" sz="1800" b="1" dirty="0">
              <a:solidFill>
                <a:srgbClr val="00338D"/>
              </a:solidFill>
            </a:endParaRPr>
          </a:p>
        </p:txBody>
      </p:sp>
      <p:pic>
        <p:nvPicPr>
          <p:cNvPr id="2" name="Picture 2">
            <a:extLst>
              <a:ext uri="{FF2B5EF4-FFF2-40B4-BE49-F238E27FC236}">
                <a16:creationId xmlns:a16="http://schemas.microsoft.com/office/drawing/2014/main" id="{9E148D27-4B26-AC3C-B5DF-2A0102D4AB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5749" y="839244"/>
            <a:ext cx="3500502" cy="3507517"/>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4A115C53-4FCA-23FE-6739-0FF8C6BBD0D5}"/>
              </a:ext>
            </a:extLst>
          </p:cNvPr>
          <p:cNvSpPr>
            <a:spLocks noGrp="1"/>
          </p:cNvSpPr>
          <p:nvPr>
            <p:ph type="title"/>
          </p:nvPr>
        </p:nvSpPr>
        <p:spPr>
          <a:xfrm>
            <a:off x="978052" y="4543540"/>
            <a:ext cx="10515600" cy="1325563"/>
          </a:xfrm>
        </p:spPr>
        <p:txBody>
          <a:bodyPr>
            <a:normAutofit fontScale="90000"/>
          </a:bodyPr>
          <a:lstStyle/>
          <a:p>
            <a:pPr algn="ctr"/>
            <a:r>
              <a:rPr lang="en-IN" sz="2700" kern="0" dirty="0">
                <a:solidFill>
                  <a:srgbClr val="0033CC"/>
                </a:solidFill>
                <a:latin typeface="Arial" panose="020B0604020202020204" pitchFamily="34" charset="0"/>
                <a:ea typeface="Times New Roman" panose="02020603050405020304" pitchFamily="18" charset="0"/>
                <a:cs typeface="Arial" panose="020B0604020202020204" pitchFamily="34" charset="0"/>
              </a:rPr>
              <a:t>ni-msme is awarded with </a:t>
            </a:r>
            <a:r>
              <a:rPr lang="en-IN" sz="2700" kern="0" dirty="0">
                <a:solidFill>
                  <a:srgbClr val="0033CC"/>
                </a:solidFill>
                <a:effectLst/>
                <a:latin typeface="Arial" panose="020B0604020202020204" pitchFamily="34" charset="0"/>
                <a:ea typeface="Times New Roman" panose="02020603050405020304" pitchFamily="18" charset="0"/>
                <a:cs typeface="Arial" panose="020B0604020202020204" pitchFamily="34" charset="0"/>
              </a:rPr>
              <a:t>National Standards for Civil Services Training Institutions</a:t>
            </a:r>
            <a:r>
              <a:rPr lang="en-IN" sz="2700" b="1" kern="0" dirty="0">
                <a:solidFill>
                  <a:srgbClr val="0033CC"/>
                </a:solidFill>
                <a:effectLst/>
                <a:latin typeface="Arial" panose="020B0604020202020204" pitchFamily="34" charset="0"/>
                <a:ea typeface="Times New Roman" panose="02020603050405020304" pitchFamily="18" charset="0"/>
                <a:cs typeface="Arial" panose="020B0604020202020204" pitchFamily="34" charset="0"/>
              </a:rPr>
              <a:t> (NSCSTI) A</a:t>
            </a:r>
            <a:r>
              <a:rPr lang="en-IN" sz="2700" kern="0" dirty="0">
                <a:solidFill>
                  <a:srgbClr val="0033CC"/>
                </a:solidFill>
                <a:effectLst/>
                <a:latin typeface="Arial" panose="020B0604020202020204" pitchFamily="34" charset="0"/>
                <a:ea typeface="Times New Roman" panose="02020603050405020304" pitchFamily="18" charset="0"/>
                <a:cs typeface="Arial" panose="020B0604020202020204" pitchFamily="34" charset="0"/>
              </a:rPr>
              <a:t>ccreditation Certificate as</a:t>
            </a:r>
            <a:r>
              <a:rPr lang="en-IN" sz="2700" b="1" kern="0" dirty="0">
                <a:solidFill>
                  <a:srgbClr val="0033CC"/>
                </a:solidFill>
                <a:effectLst/>
                <a:latin typeface="Arial" panose="020B0604020202020204" pitchFamily="34" charset="0"/>
                <a:ea typeface="Times New Roman" panose="02020603050405020304" pitchFamily="18" charset="0"/>
                <a:cs typeface="Arial" panose="020B0604020202020204" pitchFamily="34" charset="0"/>
              </a:rPr>
              <a:t> “UTKRISHT”/ </a:t>
            </a:r>
            <a:r>
              <a:rPr lang="en-IN" sz="2700" b="1" kern="0" dirty="0" err="1">
                <a:solidFill>
                  <a:srgbClr val="0033CC"/>
                </a:solidFill>
                <a:effectLst/>
                <a:latin typeface="Arial" panose="020B0604020202020204" pitchFamily="34" charset="0"/>
                <a:ea typeface="Times New Roman" panose="02020603050405020304" pitchFamily="18" charset="0"/>
                <a:cs typeface="Arial" panose="020B0604020202020204" pitchFamily="34" charset="0"/>
              </a:rPr>
              <a:t>उत्कृष्ट</a:t>
            </a:r>
            <a:r>
              <a:rPr lang="en-IN" sz="2700" b="1" kern="0" dirty="0">
                <a:solidFill>
                  <a:srgbClr val="0033CC"/>
                </a:solidFill>
                <a:effectLst/>
                <a:latin typeface="Arial" panose="020B0604020202020204" pitchFamily="34" charset="0"/>
                <a:ea typeface="Times New Roman" panose="02020603050405020304" pitchFamily="18" charset="0"/>
                <a:cs typeface="Arial" panose="020B0604020202020204" pitchFamily="34" charset="0"/>
              </a:rPr>
              <a:t>,                  3-Star Rating </a:t>
            </a:r>
            <a:r>
              <a:rPr lang="en-IN" sz="2700" kern="0" dirty="0">
                <a:solidFill>
                  <a:srgbClr val="0033CC"/>
                </a:solidFill>
                <a:effectLst/>
                <a:latin typeface="Arial" panose="020B0604020202020204" pitchFamily="34" charset="0"/>
                <a:ea typeface="Times New Roman" panose="02020603050405020304" pitchFamily="18" charset="0"/>
                <a:cs typeface="Arial" panose="020B0604020202020204" pitchFamily="34" charset="0"/>
              </a:rPr>
              <a:t>by Capacity Building Commission </a:t>
            </a:r>
            <a:r>
              <a:rPr lang="en-IN" sz="2700" b="1" kern="0" dirty="0">
                <a:solidFill>
                  <a:srgbClr val="0033CC"/>
                </a:solidFill>
                <a:effectLst/>
                <a:latin typeface="Arial" panose="020B0604020202020204" pitchFamily="34" charset="0"/>
                <a:ea typeface="Times New Roman" panose="02020603050405020304" pitchFamily="18" charset="0"/>
                <a:cs typeface="Arial" panose="020B0604020202020204" pitchFamily="34" charset="0"/>
              </a:rPr>
              <a:t>(CBC)</a:t>
            </a:r>
            <a:br>
              <a:rPr lang="en-IN" sz="2200" kern="100" dirty="0">
                <a:solidFill>
                  <a:srgbClr val="0033CC"/>
                </a:solidFill>
                <a:effectLst/>
                <a:latin typeface="Aptos" panose="020B0004020202020204" pitchFamily="34" charset="0"/>
                <a:ea typeface="Aptos" panose="020B0004020202020204" pitchFamily="34" charset="0"/>
                <a:cs typeface="Times New Roman" panose="02020603050405020304" pitchFamily="18" charset="0"/>
              </a:rPr>
            </a:br>
            <a:endParaRPr lang="en-IN" sz="2200" dirty="0">
              <a:solidFill>
                <a:srgbClr val="0033CC"/>
              </a:solidFill>
            </a:endParaRPr>
          </a:p>
        </p:txBody>
      </p:sp>
    </p:spTree>
    <p:extLst>
      <p:ext uri="{BB962C8B-B14F-4D97-AF65-F5344CB8AC3E}">
        <p14:creationId xmlns:p14="http://schemas.microsoft.com/office/powerpoint/2010/main" val="1694662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apezoid 3"/>
          <p:cNvSpPr/>
          <p:nvPr/>
        </p:nvSpPr>
        <p:spPr>
          <a:xfrm>
            <a:off x="406400" y="2249803"/>
            <a:ext cx="2540000" cy="1524000"/>
          </a:xfrm>
          <a:prstGeom prst="trapezoid">
            <a:avLst/>
          </a:prstGeom>
          <a:solidFill>
            <a:schemeClr val="accent1">
              <a:lumMod val="40000"/>
              <a:lumOff val="60000"/>
            </a:schemeClr>
          </a:solidFill>
          <a:ln>
            <a:solidFill>
              <a:schemeClr val="accent5">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b="1" dirty="0">
                <a:solidFill>
                  <a:schemeClr val="tx1"/>
                </a:solidFill>
                <a:latin typeface="Aptos Display" panose="020B0004020202020204" pitchFamily="34" charset="0"/>
                <a:cs typeface="Arial" pitchFamily="34" charset="0"/>
              </a:rPr>
              <a:t>School of Enterprise Development</a:t>
            </a:r>
          </a:p>
        </p:txBody>
      </p:sp>
      <p:sp>
        <p:nvSpPr>
          <p:cNvPr id="8" name="Trapezoid 7"/>
          <p:cNvSpPr/>
          <p:nvPr/>
        </p:nvSpPr>
        <p:spPr>
          <a:xfrm>
            <a:off x="3403600" y="2233988"/>
            <a:ext cx="2438400" cy="1524000"/>
          </a:xfrm>
          <a:prstGeom prst="trapezoid">
            <a:avLst/>
          </a:prstGeom>
          <a:solidFill>
            <a:schemeClr val="accent1">
              <a:lumMod val="40000"/>
              <a:lumOff val="60000"/>
            </a:schemeClr>
          </a:solidFill>
          <a:ln>
            <a:solidFill>
              <a:schemeClr val="accent5">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buNone/>
            </a:pPr>
            <a:r>
              <a:rPr lang="en-US" sz="1600" b="1" dirty="0">
                <a:solidFill>
                  <a:schemeClr val="tx1"/>
                </a:solidFill>
                <a:latin typeface="Aptos Display" panose="020B0004020202020204" pitchFamily="34" charset="0"/>
                <a:cs typeface="Arial" pitchFamily="34" charset="0"/>
              </a:rPr>
              <a:t>School of Enterprise Management</a:t>
            </a:r>
            <a:endParaRPr lang="en-US" sz="1600" dirty="0">
              <a:solidFill>
                <a:schemeClr val="tx1"/>
              </a:solidFill>
              <a:latin typeface="Aptos Display" panose="020B0004020202020204" pitchFamily="34" charset="0"/>
            </a:endParaRPr>
          </a:p>
        </p:txBody>
      </p:sp>
      <p:sp>
        <p:nvSpPr>
          <p:cNvPr id="9" name="Trapezoid 8"/>
          <p:cNvSpPr/>
          <p:nvPr/>
        </p:nvSpPr>
        <p:spPr>
          <a:xfrm>
            <a:off x="6299200" y="2233988"/>
            <a:ext cx="2641600" cy="1524000"/>
          </a:xfrm>
          <a:prstGeom prst="trapezoid">
            <a:avLst/>
          </a:prstGeom>
          <a:solidFill>
            <a:schemeClr val="accent1">
              <a:lumMod val="40000"/>
              <a:lumOff val="60000"/>
            </a:schemeClr>
          </a:solidFill>
          <a:ln>
            <a:solidFill>
              <a:schemeClr val="accent5">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b="1" dirty="0">
                <a:solidFill>
                  <a:schemeClr val="tx1"/>
                </a:solidFill>
                <a:latin typeface="Aptos Display" panose="020B0004020202020204" pitchFamily="34" charset="0"/>
                <a:cs typeface="Arial" pitchFamily="34" charset="0"/>
              </a:rPr>
              <a:t>School of Entrepreneurship &amp; Extension </a:t>
            </a:r>
          </a:p>
          <a:p>
            <a:pPr algn="ctr"/>
            <a:endParaRPr lang="en-US" sz="1400" b="1" dirty="0">
              <a:solidFill>
                <a:schemeClr val="tx1"/>
              </a:solidFill>
              <a:latin typeface="Aptos Display" panose="020B0004020202020204" pitchFamily="34" charset="0"/>
              <a:cs typeface="Arial" pitchFamily="34" charset="0"/>
            </a:endParaRPr>
          </a:p>
        </p:txBody>
      </p:sp>
      <p:sp>
        <p:nvSpPr>
          <p:cNvPr id="10" name="Trapezoid 9"/>
          <p:cNvSpPr/>
          <p:nvPr/>
        </p:nvSpPr>
        <p:spPr>
          <a:xfrm>
            <a:off x="9448800" y="2249803"/>
            <a:ext cx="2540000" cy="1524000"/>
          </a:xfrm>
          <a:prstGeom prst="trapezoid">
            <a:avLst/>
          </a:prstGeom>
          <a:solidFill>
            <a:schemeClr val="accent1">
              <a:lumMod val="40000"/>
              <a:lumOff val="60000"/>
            </a:schemeClr>
          </a:solidFill>
          <a:ln>
            <a:solidFill>
              <a:schemeClr val="accent5">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b="1" dirty="0">
                <a:solidFill>
                  <a:schemeClr val="tx1"/>
                </a:solidFill>
                <a:latin typeface="Aptos Display" panose="020B0004020202020204" pitchFamily="34" charset="0"/>
                <a:cs typeface="Arial" pitchFamily="34" charset="0"/>
              </a:rPr>
              <a:t>School of Enterprise Information &amp; Communication </a:t>
            </a:r>
          </a:p>
        </p:txBody>
      </p:sp>
      <p:sp>
        <p:nvSpPr>
          <p:cNvPr id="15" name="Down Ribbon 14"/>
          <p:cNvSpPr/>
          <p:nvPr/>
        </p:nvSpPr>
        <p:spPr>
          <a:xfrm>
            <a:off x="183777" y="1676400"/>
            <a:ext cx="2743200" cy="381000"/>
          </a:xfrm>
          <a:prstGeom prst="ribbon">
            <a:avLst/>
          </a:prstGeom>
          <a:solidFill>
            <a:schemeClr val="accent5">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lvl="0" algn="ctr"/>
            <a:r>
              <a:rPr lang="en-US" b="1" dirty="0">
                <a:solidFill>
                  <a:schemeClr val="bg2">
                    <a:lumMod val="90000"/>
                    <a:lumOff val="10000"/>
                  </a:schemeClr>
                </a:solidFill>
                <a:latin typeface="Aptos Display" panose="020B0004020202020204" pitchFamily="34" charset="0"/>
                <a:cs typeface="Arial" pitchFamily="34" charset="0"/>
              </a:rPr>
              <a:t>SED</a:t>
            </a:r>
            <a:endParaRPr lang="en-US" dirty="0">
              <a:latin typeface="Aptos Display" panose="020B0004020202020204" pitchFamily="34" charset="0"/>
            </a:endParaRPr>
          </a:p>
        </p:txBody>
      </p:sp>
      <p:sp>
        <p:nvSpPr>
          <p:cNvPr id="16" name="Down Ribbon 15"/>
          <p:cNvSpPr/>
          <p:nvPr/>
        </p:nvSpPr>
        <p:spPr>
          <a:xfrm>
            <a:off x="3048000" y="1676400"/>
            <a:ext cx="3048000" cy="381000"/>
          </a:xfrm>
          <a:prstGeom prst="ribbon">
            <a:avLst/>
          </a:prstGeom>
          <a:solidFill>
            <a:schemeClr val="accent5">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US" b="1" dirty="0">
                <a:solidFill>
                  <a:schemeClr val="bg2">
                    <a:lumMod val="90000"/>
                    <a:lumOff val="10000"/>
                  </a:schemeClr>
                </a:solidFill>
                <a:latin typeface="Aptos Display" panose="020B0004020202020204" pitchFamily="34" charset="0"/>
                <a:cs typeface="Arial" pitchFamily="34" charset="0"/>
              </a:rPr>
              <a:t>SEM</a:t>
            </a:r>
            <a:endParaRPr lang="en-US" dirty="0">
              <a:latin typeface="Aptos Display" panose="020B0004020202020204" pitchFamily="34" charset="0"/>
            </a:endParaRPr>
          </a:p>
        </p:txBody>
      </p:sp>
      <p:sp>
        <p:nvSpPr>
          <p:cNvPr id="17" name="Down Ribbon 16"/>
          <p:cNvSpPr/>
          <p:nvPr/>
        </p:nvSpPr>
        <p:spPr>
          <a:xfrm>
            <a:off x="6197600" y="1676400"/>
            <a:ext cx="3048000" cy="381000"/>
          </a:xfrm>
          <a:prstGeom prst="ribbon">
            <a:avLst/>
          </a:prstGeom>
          <a:solidFill>
            <a:schemeClr val="accent5">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US" b="1" dirty="0">
                <a:solidFill>
                  <a:schemeClr val="bg2">
                    <a:lumMod val="90000"/>
                    <a:lumOff val="10000"/>
                  </a:schemeClr>
                </a:solidFill>
                <a:latin typeface="Aptos Display" panose="020B0004020202020204" pitchFamily="34" charset="0"/>
                <a:cs typeface="Arial" pitchFamily="34" charset="0"/>
              </a:rPr>
              <a:t>SEE</a:t>
            </a:r>
            <a:endParaRPr lang="en-US" dirty="0">
              <a:latin typeface="Aptos Display" panose="020B0004020202020204" pitchFamily="34" charset="0"/>
            </a:endParaRPr>
          </a:p>
        </p:txBody>
      </p:sp>
      <p:sp>
        <p:nvSpPr>
          <p:cNvPr id="18" name="Down Ribbon 17"/>
          <p:cNvSpPr/>
          <p:nvPr/>
        </p:nvSpPr>
        <p:spPr>
          <a:xfrm>
            <a:off x="9347200" y="1682151"/>
            <a:ext cx="2844800" cy="381000"/>
          </a:xfrm>
          <a:prstGeom prst="ribbon">
            <a:avLst/>
          </a:prstGeom>
          <a:solidFill>
            <a:schemeClr val="accent5">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US" b="1" dirty="0">
                <a:solidFill>
                  <a:schemeClr val="bg2">
                    <a:lumMod val="90000"/>
                    <a:lumOff val="10000"/>
                  </a:schemeClr>
                </a:solidFill>
                <a:latin typeface="Aptos Display" panose="020B0004020202020204" pitchFamily="34" charset="0"/>
                <a:cs typeface="Arial" pitchFamily="34" charset="0"/>
              </a:rPr>
              <a:t>SEIC</a:t>
            </a:r>
            <a:endParaRPr lang="en-US" dirty="0">
              <a:latin typeface="Aptos Display" panose="020B0004020202020204"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5841" y="4025570"/>
            <a:ext cx="2921000" cy="1689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00" y="4025570"/>
            <a:ext cx="2921000" cy="1689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3484282" y="4138462"/>
            <a:ext cx="2692400" cy="1492716"/>
          </a:xfrm>
          <a:prstGeom prst="rect">
            <a:avLst/>
          </a:prstGeom>
        </p:spPr>
        <p:txBody>
          <a:bodyPr wrap="square">
            <a:spAutoFit/>
          </a:bodyPr>
          <a:lstStyle/>
          <a:p>
            <a:r>
              <a:rPr lang="en-US" sz="1300" b="1" dirty="0" err="1">
                <a:solidFill>
                  <a:srgbClr val="00338D"/>
                </a:solidFill>
                <a:latin typeface="Aptos Display" panose="020B0004020202020204" pitchFamily="34" charset="0"/>
              </a:rPr>
              <a:t>FinRISE</a:t>
            </a:r>
            <a:endParaRPr lang="en-US" sz="1300" b="1" dirty="0">
              <a:solidFill>
                <a:srgbClr val="00338D"/>
              </a:solidFill>
              <a:latin typeface="Aptos Display" panose="020B0004020202020204" pitchFamily="34" charset="0"/>
            </a:endParaRPr>
          </a:p>
          <a:p>
            <a:r>
              <a:rPr lang="en-US" sz="1300" b="1" dirty="0">
                <a:solidFill>
                  <a:srgbClr val="00338D"/>
                </a:solidFill>
                <a:latin typeface="Aptos Display" panose="020B0004020202020204" pitchFamily="34" charset="0"/>
              </a:rPr>
              <a:t>Intellectual Property Rights </a:t>
            </a:r>
          </a:p>
          <a:p>
            <a:r>
              <a:rPr lang="en-US" sz="1300" b="1" dirty="0">
                <a:solidFill>
                  <a:srgbClr val="00338D"/>
                </a:solidFill>
                <a:latin typeface="Aptos Display" panose="020B0004020202020204" pitchFamily="34" charset="0"/>
              </a:rPr>
              <a:t>Import and Export Principles</a:t>
            </a:r>
          </a:p>
          <a:p>
            <a:pPr lvl="0"/>
            <a:r>
              <a:rPr lang="en-US" sz="1300" b="1" dirty="0">
                <a:solidFill>
                  <a:srgbClr val="00338D"/>
                </a:solidFill>
                <a:latin typeface="Aptos Display" panose="020B0004020202020204" pitchFamily="34" charset="0"/>
              </a:rPr>
              <a:t>Training Methodologies</a:t>
            </a:r>
          </a:p>
          <a:p>
            <a:pPr lvl="0"/>
            <a:r>
              <a:rPr lang="en-US" sz="1300" b="1" dirty="0">
                <a:solidFill>
                  <a:srgbClr val="00338D"/>
                </a:solidFill>
                <a:latin typeface="Aptos Display" panose="020B0004020202020204" pitchFamily="34" charset="0"/>
              </a:rPr>
              <a:t>Productivity and Quality</a:t>
            </a:r>
          </a:p>
          <a:p>
            <a:r>
              <a:rPr lang="en-US" sz="1300" b="1" dirty="0">
                <a:solidFill>
                  <a:srgbClr val="00338D"/>
                </a:solidFill>
                <a:latin typeface="Aptos Display" panose="020B0004020202020204" pitchFamily="34" charset="0"/>
              </a:rPr>
              <a:t>General Management </a:t>
            </a:r>
          </a:p>
          <a:p>
            <a:pPr lvl="0"/>
            <a:endParaRPr lang="en-US" sz="1300" b="1" dirty="0">
              <a:solidFill>
                <a:srgbClr val="C00000"/>
              </a:solidFill>
              <a:latin typeface="Aptos Display" panose="020B0004020202020204" pitchFamily="34" charset="0"/>
            </a:endParaRPr>
          </a:p>
        </p:txBody>
      </p:sp>
      <p:sp>
        <p:nvSpPr>
          <p:cNvPr id="12" name="Rectangle 11"/>
          <p:cNvSpPr/>
          <p:nvPr/>
        </p:nvSpPr>
        <p:spPr>
          <a:xfrm>
            <a:off x="6439334" y="4141309"/>
            <a:ext cx="2810296" cy="1292662"/>
          </a:xfrm>
          <a:prstGeom prst="rect">
            <a:avLst/>
          </a:prstGeom>
        </p:spPr>
        <p:txBody>
          <a:bodyPr wrap="square">
            <a:spAutoFit/>
          </a:bodyPr>
          <a:lstStyle/>
          <a:p>
            <a:pPr lvl="0"/>
            <a:r>
              <a:rPr lang="en-US" sz="1300" b="1" dirty="0">
                <a:solidFill>
                  <a:srgbClr val="00338D"/>
                </a:solidFill>
                <a:latin typeface="Aptos Display" panose="020B0004020202020204" pitchFamily="34" charset="0"/>
              </a:rPr>
              <a:t>Entrepreneurship Development</a:t>
            </a:r>
          </a:p>
          <a:p>
            <a:pPr lvl="0"/>
            <a:r>
              <a:rPr lang="en-US" sz="1300" b="1" dirty="0">
                <a:solidFill>
                  <a:srgbClr val="00338D"/>
                </a:solidFill>
                <a:latin typeface="Aptos Display" panose="020B0004020202020204" pitchFamily="34" charset="0"/>
              </a:rPr>
              <a:t>Training of Trainers </a:t>
            </a:r>
          </a:p>
          <a:p>
            <a:pPr lvl="0"/>
            <a:r>
              <a:rPr lang="en-US" sz="1300" b="1" dirty="0">
                <a:solidFill>
                  <a:srgbClr val="00338D"/>
                </a:solidFill>
                <a:latin typeface="Aptos Display" panose="020B0004020202020204" pitchFamily="34" charset="0"/>
              </a:rPr>
              <a:t>Curriculum Development</a:t>
            </a:r>
          </a:p>
          <a:p>
            <a:pPr lvl="0"/>
            <a:r>
              <a:rPr lang="en-US" sz="1300" b="1" dirty="0">
                <a:solidFill>
                  <a:srgbClr val="00338D"/>
                </a:solidFill>
                <a:latin typeface="Aptos Display" panose="020B0004020202020204" pitchFamily="34" charset="0"/>
              </a:rPr>
              <a:t>Training Techniques</a:t>
            </a:r>
          </a:p>
          <a:p>
            <a:pPr lvl="0"/>
            <a:r>
              <a:rPr lang="en-US" sz="1300" b="1" dirty="0">
                <a:solidFill>
                  <a:srgbClr val="00338D"/>
                </a:solidFill>
                <a:latin typeface="Aptos Display" panose="020B0004020202020204" pitchFamily="34" charset="0"/>
              </a:rPr>
              <a:t>Women Empowerment</a:t>
            </a:r>
          </a:p>
          <a:p>
            <a:r>
              <a:rPr lang="en-US" sz="1300" b="1" dirty="0">
                <a:solidFill>
                  <a:srgbClr val="00338D"/>
                </a:solidFill>
                <a:latin typeface="Aptos Display" panose="020B0004020202020204" pitchFamily="34" charset="0"/>
              </a:rPr>
              <a:t>Evaluation Studies</a:t>
            </a:r>
          </a:p>
        </p:txBody>
      </p:sp>
      <p:grpSp>
        <p:nvGrpSpPr>
          <p:cNvPr id="13" name="Group 12"/>
          <p:cNvGrpSpPr/>
          <p:nvPr/>
        </p:nvGrpSpPr>
        <p:grpSpPr>
          <a:xfrm>
            <a:off x="215900" y="4005260"/>
            <a:ext cx="2997468" cy="1709740"/>
            <a:chOff x="161925" y="4005260"/>
            <a:chExt cx="2248101" cy="1552575"/>
          </a:xfrm>
        </p:grpSpPr>
        <p:pic>
          <p:nvPicPr>
            <p:cNvPr id="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4005260"/>
              <a:ext cx="2190750" cy="15525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Rectangle 29"/>
            <p:cNvSpPr/>
            <p:nvPr/>
          </p:nvSpPr>
          <p:spPr>
            <a:xfrm>
              <a:off x="390726" y="4182482"/>
              <a:ext cx="2019300" cy="1355501"/>
            </a:xfrm>
            <a:prstGeom prst="rect">
              <a:avLst/>
            </a:prstGeom>
          </p:spPr>
          <p:txBody>
            <a:bodyPr wrap="square">
              <a:spAutoFit/>
            </a:bodyPr>
            <a:lstStyle/>
            <a:p>
              <a:pPr lvl="0"/>
              <a:r>
                <a:rPr lang="en-US" sz="1300" b="1" dirty="0">
                  <a:solidFill>
                    <a:srgbClr val="00338D"/>
                  </a:solidFill>
                  <a:latin typeface="Aptos Display" panose="020B0004020202020204" pitchFamily="34" charset="0"/>
                </a:rPr>
                <a:t>Economic Investigation</a:t>
              </a:r>
            </a:p>
            <a:p>
              <a:pPr lvl="0"/>
              <a:r>
                <a:rPr lang="en-US" sz="1300" b="1" dirty="0">
                  <a:solidFill>
                    <a:srgbClr val="00338D"/>
                  </a:solidFill>
                  <a:latin typeface="Aptos Display" panose="020B0004020202020204" pitchFamily="34" charset="0"/>
                </a:rPr>
                <a:t>Industrial Potential</a:t>
              </a:r>
            </a:p>
            <a:p>
              <a:pPr lvl="0"/>
              <a:r>
                <a:rPr lang="en-US" sz="1300" b="1" dirty="0">
                  <a:solidFill>
                    <a:srgbClr val="00338D"/>
                  </a:solidFill>
                  <a:latin typeface="Aptos Display" panose="020B0004020202020204" pitchFamily="34" charset="0"/>
                </a:rPr>
                <a:t>Cluster Development</a:t>
              </a:r>
            </a:p>
            <a:p>
              <a:pPr lvl="0"/>
              <a:r>
                <a:rPr lang="en-US" sz="1300" b="1" dirty="0">
                  <a:solidFill>
                    <a:srgbClr val="00338D"/>
                  </a:solidFill>
                  <a:latin typeface="Aptos Display" panose="020B0004020202020204" pitchFamily="34" charset="0"/>
                </a:rPr>
                <a:t>Green Energy Initiatives</a:t>
              </a:r>
            </a:p>
            <a:p>
              <a:pPr lvl="0"/>
              <a:r>
                <a:rPr lang="en-US" sz="1300" b="1" dirty="0">
                  <a:solidFill>
                    <a:srgbClr val="00338D"/>
                  </a:solidFill>
                  <a:latin typeface="Aptos Display" panose="020B0004020202020204" pitchFamily="34" charset="0"/>
                </a:rPr>
                <a:t>Micro Finance</a:t>
              </a:r>
            </a:p>
            <a:p>
              <a:pPr lvl="0"/>
              <a:r>
                <a:rPr lang="en-US" sz="1300" b="1" dirty="0">
                  <a:solidFill>
                    <a:srgbClr val="00338D"/>
                  </a:solidFill>
                  <a:latin typeface="Aptos Display" panose="020B0004020202020204" pitchFamily="34" charset="0"/>
                </a:rPr>
                <a:t>NGO Networking</a:t>
              </a:r>
            </a:p>
            <a:p>
              <a:pPr lvl="0"/>
              <a:r>
                <a:rPr lang="en-US" sz="1300" b="1" dirty="0">
                  <a:solidFill>
                    <a:srgbClr val="00338D"/>
                  </a:solidFill>
                  <a:latin typeface="Aptos Display" panose="020B0004020202020204" pitchFamily="34" charset="0"/>
                </a:rPr>
                <a:t>Biochar</a:t>
              </a:r>
            </a:p>
          </p:txBody>
        </p:sp>
      </p:grpSp>
      <p:grpSp>
        <p:nvGrpSpPr>
          <p:cNvPr id="14" name="Group 13"/>
          <p:cNvGrpSpPr/>
          <p:nvPr/>
        </p:nvGrpSpPr>
        <p:grpSpPr>
          <a:xfrm>
            <a:off x="9144005" y="4025570"/>
            <a:ext cx="3115235" cy="1689431"/>
            <a:chOff x="6858000" y="4025569"/>
            <a:chExt cx="2336425" cy="1552575"/>
          </a:xfrm>
        </p:grpSpPr>
        <p:pic>
          <p:nvPicPr>
            <p:cNvPr id="2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4025569"/>
              <a:ext cx="21907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p:cNvSpPr/>
            <p:nvPr/>
          </p:nvSpPr>
          <p:spPr>
            <a:xfrm>
              <a:off x="7086703" y="4156668"/>
              <a:ext cx="2107722" cy="1004098"/>
            </a:xfrm>
            <a:prstGeom prst="rect">
              <a:avLst/>
            </a:prstGeom>
          </p:spPr>
          <p:txBody>
            <a:bodyPr wrap="square">
              <a:spAutoFit/>
            </a:bodyPr>
            <a:lstStyle/>
            <a:p>
              <a:pPr lvl="0"/>
              <a:r>
                <a:rPr lang="en-US" sz="1300" b="1" dirty="0">
                  <a:solidFill>
                    <a:srgbClr val="00338D"/>
                  </a:solidFill>
                  <a:latin typeface="Aptos Display" panose="020B0004020202020204" pitchFamily="34" charset="0"/>
                </a:rPr>
                <a:t>Informational Needs of MSMEs</a:t>
              </a:r>
            </a:p>
            <a:p>
              <a:pPr lvl="0"/>
              <a:r>
                <a:rPr lang="en-US" sz="1300" b="1" dirty="0">
                  <a:solidFill>
                    <a:srgbClr val="00338D"/>
                  </a:solidFill>
                  <a:latin typeface="Aptos Display" panose="020B0004020202020204" pitchFamily="34" charset="0"/>
                </a:rPr>
                <a:t>Communication </a:t>
              </a:r>
            </a:p>
            <a:p>
              <a:pPr lvl="0"/>
              <a:r>
                <a:rPr lang="en-US" sz="1300" b="1" dirty="0">
                  <a:solidFill>
                    <a:srgbClr val="00338D"/>
                  </a:solidFill>
                  <a:latin typeface="Aptos Display" panose="020B0004020202020204" pitchFamily="34" charset="0"/>
                </a:rPr>
                <a:t>Information Technology</a:t>
              </a:r>
            </a:p>
            <a:p>
              <a:pPr lvl="0"/>
              <a:r>
                <a:rPr lang="en-US" sz="1300" b="1" dirty="0">
                  <a:solidFill>
                    <a:srgbClr val="00338D"/>
                  </a:solidFill>
                  <a:latin typeface="Aptos Display" panose="020B0004020202020204" pitchFamily="34" charset="0"/>
                </a:rPr>
                <a:t>Documentation</a:t>
              </a:r>
            </a:p>
            <a:p>
              <a:pPr lvl="0"/>
              <a:r>
                <a:rPr lang="en-US" sz="1300" b="1" dirty="0">
                  <a:solidFill>
                    <a:srgbClr val="00338D"/>
                  </a:solidFill>
                  <a:latin typeface="Aptos Display" panose="020B0004020202020204" pitchFamily="34" charset="0"/>
                </a:rPr>
                <a:t>Report Preparation</a:t>
              </a:r>
            </a:p>
          </p:txBody>
        </p:sp>
      </p:grpSp>
      <p:grpSp>
        <p:nvGrpSpPr>
          <p:cNvPr id="6" name="Group 5">
            <a:extLst>
              <a:ext uri="{FF2B5EF4-FFF2-40B4-BE49-F238E27FC236}">
                <a16:creationId xmlns:a16="http://schemas.microsoft.com/office/drawing/2014/main" id="{5DC94A36-CF71-C410-1200-949D491745F1}"/>
              </a:ext>
            </a:extLst>
          </p:cNvPr>
          <p:cNvGrpSpPr/>
          <p:nvPr/>
        </p:nvGrpSpPr>
        <p:grpSpPr>
          <a:xfrm>
            <a:off x="0" y="0"/>
            <a:ext cx="12026900" cy="661181"/>
            <a:chOff x="-1" y="2934"/>
            <a:chExt cx="12026900" cy="661181"/>
          </a:xfrm>
        </p:grpSpPr>
        <p:sp>
          <p:nvSpPr>
            <p:cNvPr id="7" name="Rectangle 6">
              <a:extLst>
                <a:ext uri="{FF2B5EF4-FFF2-40B4-BE49-F238E27FC236}">
                  <a16:creationId xmlns:a16="http://schemas.microsoft.com/office/drawing/2014/main" id="{FF509393-CB4E-4383-8B69-265C7635F4A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19" name="Right Triangle 18">
              <a:extLst>
                <a:ext uri="{FF2B5EF4-FFF2-40B4-BE49-F238E27FC236}">
                  <a16:creationId xmlns:a16="http://schemas.microsoft.com/office/drawing/2014/main" id="{CC622AC2-B85E-B643-0286-C82136829030}"/>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0" name="Rectangle 19">
              <a:extLst>
                <a:ext uri="{FF2B5EF4-FFF2-40B4-BE49-F238E27FC236}">
                  <a16:creationId xmlns:a16="http://schemas.microsoft.com/office/drawing/2014/main" id="{D737DC8E-6E6A-12E9-F97A-FA085D51232D}"/>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Schools of Excellence</a:t>
              </a:r>
            </a:p>
          </p:txBody>
        </p:sp>
      </p:grpSp>
      <p:sp>
        <p:nvSpPr>
          <p:cNvPr id="5" name="Rectangle 4">
            <a:extLst>
              <a:ext uri="{FF2B5EF4-FFF2-40B4-BE49-F238E27FC236}">
                <a16:creationId xmlns:a16="http://schemas.microsoft.com/office/drawing/2014/main" id="{81F4EC61-00EE-EB6B-3D5A-B5DF57F0044B}"/>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22" name="Slide Number Placeholder 9">
            <a:extLst>
              <a:ext uri="{FF2B5EF4-FFF2-40B4-BE49-F238E27FC236}">
                <a16:creationId xmlns:a16="http://schemas.microsoft.com/office/drawing/2014/main" id="{4A568A32-01CA-7D98-61F8-522756F6BC91}"/>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11</a:t>
            </a:fld>
            <a:endParaRPr lang="en-IN" sz="1800" b="1" dirty="0">
              <a:solidFill>
                <a:srgbClr val="00338D"/>
              </a:solidFill>
              <a:latin typeface="Aptos Display" panose="020B0004020202020204" pitchFamily="34" charset="0"/>
            </a:endParaRPr>
          </a:p>
        </p:txBody>
      </p:sp>
      <p:pic>
        <p:nvPicPr>
          <p:cNvPr id="23" name="Picture 22" descr="A black background with white spots&#10;&#10;Description automatically generated">
            <a:extLst>
              <a:ext uri="{FF2B5EF4-FFF2-40B4-BE49-F238E27FC236}">
                <a16:creationId xmlns:a16="http://schemas.microsoft.com/office/drawing/2014/main" id="{1B45A33D-BDF3-9B32-A76B-E5F24851A3C7}"/>
              </a:ext>
            </a:extLst>
          </p:cNvPr>
          <p:cNvPicPr>
            <a:picLocks noChangeAspect="1"/>
          </p:cNvPicPr>
          <p:nvPr/>
        </p:nvPicPr>
        <p:blipFill>
          <a:blip r:embed="rId3"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51725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145020" y="1726039"/>
            <a:ext cx="2148467" cy="1226351"/>
            <a:chOff x="152400" y="2181267"/>
            <a:chExt cx="1676400" cy="1052201"/>
          </a:xfrm>
          <a:solidFill>
            <a:schemeClr val="accent1">
              <a:lumMod val="20000"/>
              <a:lumOff val="80000"/>
            </a:schemeClr>
          </a:solidFill>
        </p:grpSpPr>
        <p:sp>
          <p:nvSpPr>
            <p:cNvPr id="61" name="Flowchart: Delay 60"/>
            <p:cNvSpPr/>
            <p:nvPr/>
          </p:nvSpPr>
          <p:spPr>
            <a:xfrm rot="16200000">
              <a:off x="464499" y="1869168"/>
              <a:ext cx="1052201" cy="1676400"/>
            </a:xfrm>
            <a:prstGeom prst="flowChartDelay">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dirty="0">
                <a:latin typeface="Aptos Display" panose="020B0004020202020204" pitchFamily="34" charset="0"/>
              </a:endParaRPr>
            </a:p>
          </p:txBody>
        </p:sp>
        <p:sp>
          <p:nvSpPr>
            <p:cNvPr id="62" name="Rectangle 61"/>
            <p:cNvSpPr/>
            <p:nvPr/>
          </p:nvSpPr>
          <p:spPr>
            <a:xfrm>
              <a:off x="245266" y="2369354"/>
              <a:ext cx="1503399" cy="6139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50" b="1" dirty="0">
                  <a:solidFill>
                    <a:srgbClr val="002060"/>
                  </a:solidFill>
                  <a:latin typeface="Aptos Display" panose="020B0004020202020204" pitchFamily="34" charset="0"/>
                  <a:cs typeface="Arial" panose="020B0604020202020204" pitchFamily="34" charset="0"/>
                </a:rPr>
                <a:t>National Resource Centre for </a:t>
              </a:r>
            </a:p>
            <a:p>
              <a:pPr algn="ctr">
                <a:defRPr/>
              </a:pPr>
              <a:r>
                <a:rPr lang="en-US" sz="1350" b="1" dirty="0">
                  <a:solidFill>
                    <a:srgbClr val="002060"/>
                  </a:solidFill>
                  <a:latin typeface="Aptos Display" panose="020B0004020202020204" pitchFamily="34" charset="0"/>
                  <a:cs typeface="Arial" panose="020B0604020202020204" pitchFamily="34" charset="0"/>
                </a:rPr>
                <a:t>Cluster Development</a:t>
              </a:r>
              <a:r>
                <a:rPr lang="en-US" sz="1350" b="1" dirty="0">
                  <a:solidFill>
                    <a:srgbClr val="002060"/>
                  </a:solidFill>
                  <a:latin typeface="Aptos Display" panose="020B0004020202020204" pitchFamily="34" charset="0"/>
                  <a:cs typeface="Times New Roman" pitchFamily="18" charset="0"/>
                </a:rPr>
                <a:t> </a:t>
              </a:r>
            </a:p>
          </p:txBody>
        </p:sp>
      </p:grpSp>
      <p:grpSp>
        <p:nvGrpSpPr>
          <p:cNvPr id="39" name="Group 38"/>
          <p:cNvGrpSpPr/>
          <p:nvPr/>
        </p:nvGrpSpPr>
        <p:grpSpPr>
          <a:xfrm>
            <a:off x="2523205" y="1726039"/>
            <a:ext cx="2235200" cy="1234551"/>
            <a:chOff x="134663" y="2362200"/>
            <a:chExt cx="1676400" cy="871268"/>
          </a:xfrm>
          <a:solidFill>
            <a:schemeClr val="accent1">
              <a:lumMod val="20000"/>
              <a:lumOff val="80000"/>
            </a:schemeClr>
          </a:solidFill>
        </p:grpSpPr>
        <p:sp>
          <p:nvSpPr>
            <p:cNvPr id="59" name="Flowchart: Delay 58"/>
            <p:cNvSpPr/>
            <p:nvPr/>
          </p:nvSpPr>
          <p:spPr>
            <a:xfrm rot="16200000">
              <a:off x="537229" y="1959634"/>
              <a:ext cx="871268" cy="1676400"/>
            </a:xfrm>
            <a:prstGeom prst="flowChartDelay">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dirty="0">
                <a:latin typeface="Aptos Display" panose="020B0004020202020204" pitchFamily="34" charset="0"/>
              </a:endParaRPr>
            </a:p>
          </p:txBody>
        </p:sp>
        <p:sp>
          <p:nvSpPr>
            <p:cNvPr id="60" name="Rectangle 59"/>
            <p:cNvSpPr/>
            <p:nvPr/>
          </p:nvSpPr>
          <p:spPr>
            <a:xfrm>
              <a:off x="238799" y="2630061"/>
              <a:ext cx="1495646" cy="36925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b="1" dirty="0">
                  <a:solidFill>
                    <a:srgbClr val="002060"/>
                  </a:solidFill>
                  <a:latin typeface="Aptos Display" panose="020B0004020202020204" pitchFamily="34" charset="0"/>
                  <a:cs typeface="Arial" panose="020B0604020202020204" pitchFamily="34" charset="0"/>
                </a:rPr>
                <a:t>Intellectual</a:t>
              </a:r>
              <a:r>
                <a:rPr lang="en-US" sz="1400" b="1" dirty="0">
                  <a:solidFill>
                    <a:schemeClr val="tx2">
                      <a:lumMod val="50000"/>
                    </a:schemeClr>
                  </a:solidFill>
                  <a:latin typeface="Aptos Display" panose="020B0004020202020204" pitchFamily="34" charset="0"/>
                  <a:cs typeface="Arial" panose="020B0604020202020204" pitchFamily="34" charset="0"/>
                </a:rPr>
                <a:t> </a:t>
              </a:r>
              <a:r>
                <a:rPr lang="en-US" sz="1400" b="1" dirty="0">
                  <a:solidFill>
                    <a:srgbClr val="002060"/>
                  </a:solidFill>
                  <a:latin typeface="Aptos Display" panose="020B0004020202020204" pitchFamily="34" charset="0"/>
                  <a:cs typeface="Arial" panose="020B0604020202020204" pitchFamily="34" charset="0"/>
                </a:rPr>
                <a:t>Property Facilitation Centre</a:t>
              </a:r>
            </a:p>
          </p:txBody>
        </p:sp>
      </p:grpSp>
      <p:grpSp>
        <p:nvGrpSpPr>
          <p:cNvPr id="40" name="Group 39"/>
          <p:cNvGrpSpPr/>
          <p:nvPr/>
        </p:nvGrpSpPr>
        <p:grpSpPr>
          <a:xfrm>
            <a:off x="4883655" y="1726040"/>
            <a:ext cx="2235200" cy="1234549"/>
            <a:chOff x="152400" y="2362200"/>
            <a:chExt cx="1676400" cy="871268"/>
          </a:xfrm>
          <a:solidFill>
            <a:schemeClr val="accent1">
              <a:lumMod val="20000"/>
              <a:lumOff val="80000"/>
            </a:schemeClr>
          </a:solidFill>
        </p:grpSpPr>
        <p:sp>
          <p:nvSpPr>
            <p:cNvPr id="57" name="Flowchart: Delay 56"/>
            <p:cNvSpPr/>
            <p:nvPr/>
          </p:nvSpPr>
          <p:spPr>
            <a:xfrm rot="16200000">
              <a:off x="554966" y="1959634"/>
              <a:ext cx="871268" cy="1676400"/>
            </a:xfrm>
            <a:prstGeom prst="flowChartDelay">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dirty="0">
                <a:latin typeface="Aptos Display" panose="020B0004020202020204" pitchFamily="34" charset="0"/>
              </a:endParaRPr>
            </a:p>
          </p:txBody>
        </p:sp>
        <p:sp>
          <p:nvSpPr>
            <p:cNvPr id="58" name="Rectangle 57"/>
            <p:cNvSpPr/>
            <p:nvPr/>
          </p:nvSpPr>
          <p:spPr>
            <a:xfrm>
              <a:off x="266142" y="2638783"/>
              <a:ext cx="1454003" cy="36925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b="1" dirty="0">
                  <a:solidFill>
                    <a:srgbClr val="002060"/>
                  </a:solidFill>
                  <a:latin typeface="Aptos Display" panose="020B0004020202020204" pitchFamily="34" charset="0"/>
                  <a:cs typeface="Arial" panose="020B0604020202020204" pitchFamily="34" charset="0"/>
                </a:rPr>
                <a:t>Livelihood Business </a:t>
              </a:r>
            </a:p>
            <a:p>
              <a:pPr algn="ctr">
                <a:defRPr/>
              </a:pPr>
              <a:r>
                <a:rPr lang="en-US" sz="1400" b="1" dirty="0">
                  <a:solidFill>
                    <a:srgbClr val="002060"/>
                  </a:solidFill>
                  <a:latin typeface="Aptos Display" panose="020B0004020202020204" pitchFamily="34" charset="0"/>
                  <a:cs typeface="Arial" panose="020B0604020202020204" pitchFamily="34" charset="0"/>
                </a:rPr>
                <a:t>Incubator </a:t>
              </a:r>
            </a:p>
          </p:txBody>
        </p:sp>
      </p:grpSp>
      <p:grpSp>
        <p:nvGrpSpPr>
          <p:cNvPr id="41" name="Group 40"/>
          <p:cNvGrpSpPr/>
          <p:nvPr/>
        </p:nvGrpSpPr>
        <p:grpSpPr>
          <a:xfrm>
            <a:off x="7214105" y="1726040"/>
            <a:ext cx="2313149" cy="1234549"/>
            <a:chOff x="147638" y="2362200"/>
            <a:chExt cx="1734862" cy="871268"/>
          </a:xfrm>
          <a:solidFill>
            <a:schemeClr val="accent1">
              <a:lumMod val="20000"/>
              <a:lumOff val="80000"/>
            </a:schemeClr>
          </a:solidFill>
        </p:grpSpPr>
        <p:sp>
          <p:nvSpPr>
            <p:cNvPr id="55" name="Flowchart: Delay 54"/>
            <p:cNvSpPr/>
            <p:nvPr/>
          </p:nvSpPr>
          <p:spPr>
            <a:xfrm rot="16200000">
              <a:off x="554966" y="1959634"/>
              <a:ext cx="871268" cy="1676400"/>
            </a:xfrm>
            <a:prstGeom prst="flowChartDelay">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dirty="0">
                <a:latin typeface="Aptos Display" panose="020B0004020202020204" pitchFamily="34" charset="0"/>
              </a:endParaRPr>
            </a:p>
          </p:txBody>
        </p:sp>
        <p:sp>
          <p:nvSpPr>
            <p:cNvPr id="56" name="Rectangle 55"/>
            <p:cNvSpPr/>
            <p:nvPr/>
          </p:nvSpPr>
          <p:spPr>
            <a:xfrm>
              <a:off x="147638" y="2540057"/>
              <a:ext cx="1734862" cy="52130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b="1" dirty="0">
                  <a:solidFill>
                    <a:srgbClr val="002060"/>
                  </a:solidFill>
                  <a:latin typeface="Aptos Display" panose="020B0004020202020204" pitchFamily="34" charset="0"/>
                  <a:cs typeface="Arial" panose="020B0604020202020204" pitchFamily="34" charset="0"/>
                </a:rPr>
                <a:t>Financial Innovation &amp; Research for Sustainable  Enterprises</a:t>
              </a:r>
            </a:p>
          </p:txBody>
        </p:sp>
      </p:grpSp>
      <p:grpSp>
        <p:nvGrpSpPr>
          <p:cNvPr id="42" name="Group 41"/>
          <p:cNvGrpSpPr/>
          <p:nvPr/>
        </p:nvGrpSpPr>
        <p:grpSpPr>
          <a:xfrm>
            <a:off x="9632290" y="1800468"/>
            <a:ext cx="2294159" cy="1160120"/>
            <a:chOff x="170688" y="2362200"/>
            <a:chExt cx="1676400" cy="871268"/>
          </a:xfrm>
          <a:solidFill>
            <a:schemeClr val="accent1">
              <a:lumMod val="20000"/>
              <a:lumOff val="80000"/>
            </a:schemeClr>
          </a:solidFill>
        </p:grpSpPr>
        <p:sp>
          <p:nvSpPr>
            <p:cNvPr id="53" name="Flowchart: Delay 52"/>
            <p:cNvSpPr/>
            <p:nvPr/>
          </p:nvSpPr>
          <p:spPr>
            <a:xfrm rot="16200000">
              <a:off x="573254" y="1959634"/>
              <a:ext cx="871268" cy="1676400"/>
            </a:xfrm>
            <a:prstGeom prst="flowChartDelay">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dirty="0">
                <a:latin typeface="Aptos Display" panose="020B0004020202020204" pitchFamily="34" charset="0"/>
              </a:endParaRPr>
            </a:p>
          </p:txBody>
        </p:sp>
        <p:sp>
          <p:nvSpPr>
            <p:cNvPr id="54" name="Rectangle 53"/>
            <p:cNvSpPr/>
            <p:nvPr/>
          </p:nvSpPr>
          <p:spPr>
            <a:xfrm>
              <a:off x="294659" y="2603854"/>
              <a:ext cx="1421816" cy="231145"/>
            </a:xfrm>
            <a:prstGeom prst="rect">
              <a:avLst/>
            </a:prstGeom>
            <a:grp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b="1" dirty="0">
                  <a:solidFill>
                    <a:srgbClr val="002060"/>
                  </a:solidFill>
                  <a:latin typeface="Aptos Display" panose="020B0004020202020204" pitchFamily="34" charset="0"/>
                  <a:cs typeface="Arial" panose="020B0604020202020204" pitchFamily="34" charset="0"/>
                </a:rPr>
                <a:t>Digital Branding</a:t>
              </a:r>
            </a:p>
          </p:txBody>
        </p:sp>
      </p:grpSp>
      <p:sp>
        <p:nvSpPr>
          <p:cNvPr id="43" name="Rectangle 42"/>
          <p:cNvSpPr/>
          <p:nvPr/>
        </p:nvSpPr>
        <p:spPr>
          <a:xfrm>
            <a:off x="145018" y="2681456"/>
            <a:ext cx="2139899" cy="27146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b="1" dirty="0">
                <a:solidFill>
                  <a:schemeClr val="bg1"/>
                </a:solidFill>
                <a:latin typeface="Aptos Display" panose="020B0004020202020204" pitchFamily="34" charset="0"/>
                <a:cs typeface="Arial" pitchFamily="34" charset="0"/>
              </a:rPr>
              <a:t>NRCD</a:t>
            </a:r>
            <a:endParaRPr lang="en-US" dirty="0">
              <a:solidFill>
                <a:schemeClr val="bg1"/>
              </a:solidFill>
              <a:latin typeface="Aptos Display" panose="020B0004020202020204" pitchFamily="34" charset="0"/>
            </a:endParaRPr>
          </a:p>
        </p:txBody>
      </p:sp>
      <p:sp>
        <p:nvSpPr>
          <p:cNvPr id="44" name="Rectangle 43"/>
          <p:cNvSpPr/>
          <p:nvPr/>
        </p:nvSpPr>
        <p:spPr>
          <a:xfrm>
            <a:off x="2546855" y="2681456"/>
            <a:ext cx="2235200" cy="27146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b="1" dirty="0">
                <a:solidFill>
                  <a:schemeClr val="bg1"/>
                </a:solidFill>
                <a:latin typeface="Aptos Display" panose="020B0004020202020204" pitchFamily="34" charset="0"/>
                <a:cs typeface="Arial" pitchFamily="34" charset="0"/>
              </a:rPr>
              <a:t>IPFC</a:t>
            </a:r>
          </a:p>
        </p:txBody>
      </p:sp>
      <p:sp>
        <p:nvSpPr>
          <p:cNvPr id="45" name="Rectangle 44"/>
          <p:cNvSpPr/>
          <p:nvPr/>
        </p:nvSpPr>
        <p:spPr>
          <a:xfrm>
            <a:off x="4877305" y="2681456"/>
            <a:ext cx="2235200" cy="27146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b="1" dirty="0">
                <a:solidFill>
                  <a:schemeClr val="bg1"/>
                </a:solidFill>
                <a:latin typeface="Aptos Display" panose="020B0004020202020204" pitchFamily="34" charset="0"/>
                <a:cs typeface="Arial" pitchFamily="34" charset="0"/>
              </a:rPr>
              <a:t>LBI</a:t>
            </a:r>
          </a:p>
        </p:txBody>
      </p:sp>
      <p:sp>
        <p:nvSpPr>
          <p:cNvPr id="46" name="Rectangle 45"/>
          <p:cNvSpPr/>
          <p:nvPr/>
        </p:nvSpPr>
        <p:spPr>
          <a:xfrm>
            <a:off x="7241093" y="2681456"/>
            <a:ext cx="2235200" cy="27146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b="1" dirty="0" err="1">
                <a:solidFill>
                  <a:schemeClr val="bg1"/>
                </a:solidFill>
                <a:latin typeface="Aptos Display" panose="020B0004020202020204" pitchFamily="34" charset="0"/>
                <a:cs typeface="Arial" pitchFamily="34" charset="0"/>
              </a:rPr>
              <a:t>FinRISE</a:t>
            </a:r>
            <a:endParaRPr lang="en-US" b="1" dirty="0">
              <a:solidFill>
                <a:schemeClr val="bg1"/>
              </a:solidFill>
              <a:latin typeface="Aptos Display" panose="020B0004020202020204" pitchFamily="34" charset="0"/>
              <a:cs typeface="Arial" pitchFamily="34" charset="0"/>
            </a:endParaRPr>
          </a:p>
        </p:txBody>
      </p:sp>
      <p:sp>
        <p:nvSpPr>
          <p:cNvPr id="47" name="Rectangle 46"/>
          <p:cNvSpPr/>
          <p:nvPr/>
        </p:nvSpPr>
        <p:spPr>
          <a:xfrm>
            <a:off x="9632289" y="2681456"/>
            <a:ext cx="2280307" cy="27146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b="1" dirty="0">
                <a:solidFill>
                  <a:schemeClr val="bg1"/>
                </a:solidFill>
                <a:latin typeface="Aptos Display" panose="020B0004020202020204" pitchFamily="34" charset="0"/>
                <a:cs typeface="Arial" pitchFamily="34" charset="0"/>
              </a:rPr>
              <a:t>CDB</a:t>
            </a:r>
          </a:p>
        </p:txBody>
      </p:sp>
      <p:pic>
        <p:nvPicPr>
          <p:cNvPr id="48" name="Picture 47"/>
          <p:cNvPicPr/>
          <p:nvPr/>
        </p:nvPicPr>
        <p:blipFill>
          <a:blip r:embed="rId3">
            <a:extLst>
              <a:ext uri="{28A0092B-C50C-407E-A947-70E740481C1C}">
                <a14:useLocalDpi xmlns:a14="http://schemas.microsoft.com/office/drawing/2010/main" val="0"/>
              </a:ext>
            </a:extLst>
          </a:blip>
          <a:srcRect l="12366" r="12366"/>
          <a:stretch/>
        </p:blipFill>
        <p:spPr bwMode="auto">
          <a:xfrm>
            <a:off x="2375277" y="3270337"/>
            <a:ext cx="2430428" cy="2159730"/>
          </a:xfrm>
          <a:prstGeom prst="hexagon">
            <a:avLst/>
          </a:prstGeom>
          <a:noFill/>
          <a:ln>
            <a:noFill/>
          </a:ln>
        </p:spPr>
      </p:pic>
      <p:pic>
        <p:nvPicPr>
          <p:cNvPr id="50" name="Picture 49"/>
          <p:cNvPicPr>
            <a:picLocks noChangeAspect="1" noChangeArrowheads="1"/>
          </p:cNvPicPr>
          <p:nvPr/>
        </p:nvPicPr>
        <p:blipFill>
          <a:blip r:embed="rId4" cstate="print">
            <a:extLst>
              <a:ext uri="{28A0092B-C50C-407E-A947-70E740481C1C}">
                <a14:useLocalDpi xmlns:a14="http://schemas.microsoft.com/office/drawing/2010/main" val="0"/>
              </a:ext>
            </a:extLst>
          </a:blip>
          <a:srcRect l="12627" r="12627"/>
          <a:stretch/>
        </p:blipFill>
        <p:spPr bwMode="auto">
          <a:xfrm>
            <a:off x="4832707" y="3286986"/>
            <a:ext cx="2430427" cy="2160258"/>
          </a:xfrm>
          <a:prstGeom prst="hexagon">
            <a:avLst/>
          </a:prstGeom>
          <a:noFill/>
          <a:extLst>
            <a:ext uri="{909E8E84-426E-40DD-AFC4-6F175D3DCCD1}">
              <a14:hiddenFill xmlns:a14="http://schemas.microsoft.com/office/drawing/2010/main">
                <a:solidFill>
                  <a:srgbClr val="FFFFFF"/>
                </a:solidFill>
              </a14:hiddenFill>
            </a:ext>
          </a:extLst>
        </p:spPr>
      </p:pic>
      <p:pic>
        <p:nvPicPr>
          <p:cNvPr id="51" name="Picture 50"/>
          <p:cNvPicPr/>
          <p:nvPr/>
        </p:nvPicPr>
        <p:blipFill>
          <a:blip r:embed="rId5">
            <a:extLst>
              <a:ext uri="{28A0092B-C50C-407E-A947-70E740481C1C}">
                <a14:useLocalDpi xmlns:a14="http://schemas.microsoft.com/office/drawing/2010/main" val="0"/>
              </a:ext>
            </a:extLst>
          </a:blip>
          <a:srcRect l="24796" r="24796"/>
          <a:stretch/>
        </p:blipFill>
        <p:spPr bwMode="auto">
          <a:xfrm>
            <a:off x="7263134" y="3286986"/>
            <a:ext cx="2399629" cy="2143081"/>
          </a:xfrm>
          <a:prstGeom prst="hexagon">
            <a:avLst/>
          </a:prstGeom>
          <a:noFill/>
          <a:ln w="9525">
            <a:noFill/>
            <a:miter lim="800000"/>
            <a:headEnd/>
            <a:tailEnd/>
          </a:ln>
        </p:spPr>
      </p:pic>
      <p:pic>
        <p:nvPicPr>
          <p:cNvPr id="52" name="Picture 51"/>
          <p:cNvPicPr/>
          <p:nvPr/>
        </p:nvPicPr>
        <p:blipFill>
          <a:blip r:embed="rId6" cstate="print">
            <a:extLst>
              <a:ext uri="{28A0092B-C50C-407E-A947-70E740481C1C}">
                <a14:useLocalDpi xmlns:a14="http://schemas.microsoft.com/office/drawing/2010/main" val="0"/>
              </a:ext>
            </a:extLst>
          </a:blip>
          <a:srcRect l="12654" r="12654"/>
          <a:stretch/>
        </p:blipFill>
        <p:spPr bwMode="auto">
          <a:xfrm>
            <a:off x="4038" y="3286986"/>
            <a:ext cx="2430427" cy="2167930"/>
          </a:xfrm>
          <a:prstGeom prst="hexagon">
            <a:avLst/>
          </a:prstGeom>
          <a:noFill/>
          <a:ln>
            <a:noFill/>
          </a:ln>
        </p:spPr>
      </p:pic>
      <p:grpSp>
        <p:nvGrpSpPr>
          <p:cNvPr id="8" name="Group 7">
            <a:extLst>
              <a:ext uri="{FF2B5EF4-FFF2-40B4-BE49-F238E27FC236}">
                <a16:creationId xmlns:a16="http://schemas.microsoft.com/office/drawing/2014/main" id="{28C9AF73-8EC2-5C03-132C-1B6DB189BCFB}"/>
              </a:ext>
            </a:extLst>
          </p:cNvPr>
          <p:cNvGrpSpPr/>
          <p:nvPr/>
        </p:nvGrpSpPr>
        <p:grpSpPr>
          <a:xfrm>
            <a:off x="2089" y="-345"/>
            <a:ext cx="12026900" cy="661181"/>
            <a:chOff x="-1" y="2934"/>
            <a:chExt cx="12026900" cy="661181"/>
          </a:xfrm>
        </p:grpSpPr>
        <p:sp>
          <p:nvSpPr>
            <p:cNvPr id="9" name="Rectangle 8">
              <a:extLst>
                <a:ext uri="{FF2B5EF4-FFF2-40B4-BE49-F238E27FC236}">
                  <a16:creationId xmlns:a16="http://schemas.microsoft.com/office/drawing/2014/main" id="{B3878EF2-4A16-1449-2C0B-82BEE8C29F0E}"/>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10" name="Right Triangle 9">
              <a:extLst>
                <a:ext uri="{FF2B5EF4-FFF2-40B4-BE49-F238E27FC236}">
                  <a16:creationId xmlns:a16="http://schemas.microsoft.com/office/drawing/2014/main" id="{01F05C76-54D0-1964-11E0-80AEDC995F97}"/>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1" name="Rectangle 10">
              <a:extLst>
                <a:ext uri="{FF2B5EF4-FFF2-40B4-BE49-F238E27FC236}">
                  <a16:creationId xmlns:a16="http://schemas.microsoft.com/office/drawing/2014/main" id="{F737A0D0-D585-9450-33C2-C31724DBD47F}"/>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Centers of Excellence</a:t>
              </a:r>
            </a:p>
          </p:txBody>
        </p:sp>
      </p:grpSp>
      <p:pic>
        <p:nvPicPr>
          <p:cNvPr id="12" name="Picture 11" descr="A logo with blue text and orange sun&#10;&#10;Description automatically generated">
            <a:extLst>
              <a:ext uri="{FF2B5EF4-FFF2-40B4-BE49-F238E27FC236}">
                <a16:creationId xmlns:a16="http://schemas.microsoft.com/office/drawing/2014/main" id="{01E2E9E8-A6A9-02F9-3A55-E9F3A55088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63134" y="3286985"/>
            <a:ext cx="2398242" cy="2159730"/>
          </a:xfrm>
          <a:prstGeom prst="hexagon">
            <a:avLst/>
          </a:prstGeom>
          <a:noFill/>
          <a:ln w="9525">
            <a:solidFill>
              <a:srgbClr val="00338D"/>
            </a:solidFill>
            <a:miter lim="800000"/>
            <a:headEnd/>
            <a:tailEnd/>
          </a:ln>
        </p:spPr>
      </p:pic>
      <p:sp>
        <p:nvSpPr>
          <p:cNvPr id="4" name="Rectangle 3">
            <a:extLst>
              <a:ext uri="{FF2B5EF4-FFF2-40B4-BE49-F238E27FC236}">
                <a16:creationId xmlns:a16="http://schemas.microsoft.com/office/drawing/2014/main" id="{C9F947A4-365E-A2E6-5693-707307F4B694}"/>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5" name="Slide Number Placeholder 9">
            <a:extLst>
              <a:ext uri="{FF2B5EF4-FFF2-40B4-BE49-F238E27FC236}">
                <a16:creationId xmlns:a16="http://schemas.microsoft.com/office/drawing/2014/main" id="{931298FD-4797-5CC0-BBBC-48E2F8E22EE3}"/>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12</a:t>
            </a:fld>
            <a:endParaRPr lang="en-IN" sz="1800" b="1" dirty="0">
              <a:solidFill>
                <a:srgbClr val="00338D"/>
              </a:solidFill>
              <a:latin typeface="Aptos Display" panose="020B0004020202020204" pitchFamily="34" charset="0"/>
            </a:endParaRPr>
          </a:p>
        </p:txBody>
      </p:sp>
      <p:pic>
        <p:nvPicPr>
          <p:cNvPr id="7" name="Picture 6" descr="A black background with white spots&#10;&#10;Description automatically generated">
            <a:extLst>
              <a:ext uri="{FF2B5EF4-FFF2-40B4-BE49-F238E27FC236}">
                <a16:creationId xmlns:a16="http://schemas.microsoft.com/office/drawing/2014/main" id="{F3024789-3B23-A898-AD90-24503F057B41}"/>
              </a:ext>
            </a:extLst>
          </p:cNvPr>
          <p:cNvPicPr>
            <a:picLocks noChangeAspect="1"/>
          </p:cNvPicPr>
          <p:nvPr/>
        </p:nvPicPr>
        <p:blipFill>
          <a:blip r:embed="rId8"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pic>
        <p:nvPicPr>
          <p:cNvPr id="2" name="Picture 1">
            <a:extLst>
              <a:ext uri="{FF2B5EF4-FFF2-40B4-BE49-F238E27FC236}">
                <a16:creationId xmlns:a16="http://schemas.microsoft.com/office/drawing/2014/main" id="{A1C951A6-AF93-422E-9168-D3F6A61BFFF0}"/>
              </a:ext>
            </a:extLst>
          </p:cNvPr>
          <p:cNvPicPr>
            <a:picLocks noChangeAspect="1"/>
          </p:cNvPicPr>
          <p:nvPr/>
        </p:nvPicPr>
        <p:blipFill>
          <a:blip r:embed="rId9"/>
          <a:stretch>
            <a:fillRect/>
          </a:stretch>
        </p:blipFill>
        <p:spPr>
          <a:xfrm>
            <a:off x="9632289" y="3593393"/>
            <a:ext cx="2508582" cy="1513617"/>
          </a:xfrm>
          <a:prstGeom prst="rect">
            <a:avLst/>
          </a:prstGeom>
        </p:spPr>
      </p:pic>
    </p:spTree>
    <p:extLst>
      <p:ext uri="{BB962C8B-B14F-4D97-AF65-F5344CB8AC3E}">
        <p14:creationId xmlns:p14="http://schemas.microsoft.com/office/powerpoint/2010/main" val="47548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E81AA8-92CD-440F-B9A8-03DDA93949DF}"/>
              </a:ext>
            </a:extLst>
          </p:cNvPr>
          <p:cNvGrpSpPr/>
          <p:nvPr/>
        </p:nvGrpSpPr>
        <p:grpSpPr>
          <a:xfrm>
            <a:off x="-1" y="2934"/>
            <a:ext cx="12026900" cy="661181"/>
            <a:chOff x="-1" y="2934"/>
            <a:chExt cx="12026900" cy="661181"/>
          </a:xfrm>
        </p:grpSpPr>
        <p:sp>
          <p:nvSpPr>
            <p:cNvPr id="5" name="Rectangle 4">
              <a:extLst>
                <a:ext uri="{FF2B5EF4-FFF2-40B4-BE49-F238E27FC236}">
                  <a16:creationId xmlns:a16="http://schemas.microsoft.com/office/drawing/2014/main" id="{8E210E43-6FDB-4057-923E-08BF9C4340B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6" name="Right Triangle 5">
              <a:extLst>
                <a:ext uri="{FF2B5EF4-FFF2-40B4-BE49-F238E27FC236}">
                  <a16:creationId xmlns:a16="http://schemas.microsoft.com/office/drawing/2014/main" id="{1CB363A7-158C-4B9B-9410-9434905AD425}"/>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7" name="Rectangle 6">
              <a:extLst>
                <a:ext uri="{FF2B5EF4-FFF2-40B4-BE49-F238E27FC236}">
                  <a16:creationId xmlns:a16="http://schemas.microsoft.com/office/drawing/2014/main" id="{9747C4B1-FD62-4036-82F8-490E85D334AB}"/>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Core Competencies &amp; Achievements</a:t>
              </a:r>
            </a:p>
          </p:txBody>
        </p:sp>
      </p:grpSp>
      <p:sp>
        <p:nvSpPr>
          <p:cNvPr id="24" name="Rectangle 23">
            <a:extLst>
              <a:ext uri="{FF2B5EF4-FFF2-40B4-BE49-F238E27FC236}">
                <a16:creationId xmlns:a16="http://schemas.microsoft.com/office/drawing/2014/main" id="{0117EE80-7A19-4FE1-9EC3-35755C632332}"/>
              </a:ext>
            </a:extLst>
          </p:cNvPr>
          <p:cNvSpPr/>
          <p:nvPr/>
        </p:nvSpPr>
        <p:spPr>
          <a:xfrm>
            <a:off x="242955" y="785941"/>
            <a:ext cx="5792708" cy="541376"/>
          </a:xfrm>
          <a:prstGeom prst="rect">
            <a:avLst/>
          </a:prstGeom>
          <a:solidFill>
            <a:schemeClr val="accent1">
              <a:lumMod val="20000"/>
              <a:lumOff val="80000"/>
            </a:schemeClr>
          </a:solidFill>
          <a:ln w="19050">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Aptos Display" panose="020B0004020202020204" pitchFamily="34" charset="0"/>
                <a:cs typeface="Arial" panose="020B0604020202020204" pitchFamily="34" charset="0"/>
              </a:rPr>
              <a:t>Core Competencies</a:t>
            </a:r>
          </a:p>
        </p:txBody>
      </p:sp>
      <p:sp>
        <p:nvSpPr>
          <p:cNvPr id="25" name="Rectangle 24">
            <a:extLst>
              <a:ext uri="{FF2B5EF4-FFF2-40B4-BE49-F238E27FC236}">
                <a16:creationId xmlns:a16="http://schemas.microsoft.com/office/drawing/2014/main" id="{9F668B72-2D59-4FA0-A0FB-DCB6EE9391AA}"/>
              </a:ext>
            </a:extLst>
          </p:cNvPr>
          <p:cNvSpPr/>
          <p:nvPr/>
        </p:nvSpPr>
        <p:spPr>
          <a:xfrm>
            <a:off x="6165927" y="785941"/>
            <a:ext cx="5783118" cy="541376"/>
          </a:xfrm>
          <a:prstGeom prst="rect">
            <a:avLst/>
          </a:prstGeom>
          <a:solidFill>
            <a:schemeClr val="accent1">
              <a:lumMod val="20000"/>
              <a:lumOff val="80000"/>
            </a:schemeClr>
          </a:solidFill>
          <a:ln w="19050">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Aptos Display" panose="020B0004020202020204" pitchFamily="34" charset="0"/>
                <a:cs typeface="Arial" panose="020B0604020202020204" pitchFamily="34" charset="0"/>
              </a:rPr>
              <a:t>Achievements </a:t>
            </a:r>
            <a:r>
              <a:rPr lang="en-US" b="1" dirty="0">
                <a:solidFill>
                  <a:srgbClr val="002060"/>
                </a:solidFill>
                <a:latin typeface="Aptos Display" panose="020B0004020202020204" pitchFamily="34" charset="0"/>
                <a:cs typeface="Arial" panose="020B0604020202020204" pitchFamily="34" charset="0"/>
              </a:rPr>
              <a:t>(since inception)</a:t>
            </a:r>
            <a:endParaRPr lang="en-US" sz="2400" b="1" dirty="0">
              <a:solidFill>
                <a:srgbClr val="002060"/>
              </a:solidFill>
              <a:latin typeface="Aptos Display" panose="020B00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3FED6B31-F58E-4EDA-B275-446649566C56}"/>
              </a:ext>
            </a:extLst>
          </p:cNvPr>
          <p:cNvCxnSpPr>
            <a:cxnSpLocks/>
          </p:cNvCxnSpPr>
          <p:nvPr/>
        </p:nvCxnSpPr>
        <p:spPr>
          <a:xfrm>
            <a:off x="6096000" y="1327317"/>
            <a:ext cx="0" cy="5530683"/>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graphicFrame>
        <p:nvGraphicFramePr>
          <p:cNvPr id="29" name="Chart 28">
            <a:extLst>
              <a:ext uri="{FF2B5EF4-FFF2-40B4-BE49-F238E27FC236}">
                <a16:creationId xmlns:a16="http://schemas.microsoft.com/office/drawing/2014/main" id="{2F8AE072-AFF7-4332-9EAF-02FFEFE1E329}"/>
              </a:ext>
            </a:extLst>
          </p:cNvPr>
          <p:cNvGraphicFramePr/>
          <p:nvPr>
            <p:extLst>
              <p:ext uri="{D42A27DB-BD31-4B8C-83A1-F6EECF244321}">
                <p14:modId xmlns:p14="http://schemas.microsoft.com/office/powerpoint/2010/main" val="3399101816"/>
              </p:ext>
            </p:extLst>
          </p:nvPr>
        </p:nvGraphicFramePr>
        <p:xfrm>
          <a:off x="6165927" y="1811998"/>
          <a:ext cx="2876475" cy="20055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a:extLst>
              <a:ext uri="{FF2B5EF4-FFF2-40B4-BE49-F238E27FC236}">
                <a16:creationId xmlns:a16="http://schemas.microsoft.com/office/drawing/2014/main" id="{1A0AEE1D-CC75-40B9-B341-B5B563A04005}"/>
              </a:ext>
            </a:extLst>
          </p:cNvPr>
          <p:cNvGraphicFramePr/>
          <p:nvPr>
            <p:extLst>
              <p:ext uri="{D42A27DB-BD31-4B8C-83A1-F6EECF244321}">
                <p14:modId xmlns:p14="http://schemas.microsoft.com/office/powerpoint/2010/main" val="217069399"/>
              </p:ext>
            </p:extLst>
          </p:nvPr>
        </p:nvGraphicFramePr>
        <p:xfrm>
          <a:off x="9072570" y="1811998"/>
          <a:ext cx="2956281" cy="20055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2" name="Chart 31">
            <a:extLst>
              <a:ext uri="{FF2B5EF4-FFF2-40B4-BE49-F238E27FC236}">
                <a16:creationId xmlns:a16="http://schemas.microsoft.com/office/drawing/2014/main" id="{C94267F4-F11B-451C-A18B-846FC88C8C4D}"/>
              </a:ext>
            </a:extLst>
          </p:cNvPr>
          <p:cNvGraphicFramePr/>
          <p:nvPr>
            <p:extLst>
              <p:ext uri="{D42A27DB-BD31-4B8C-83A1-F6EECF244321}">
                <p14:modId xmlns:p14="http://schemas.microsoft.com/office/powerpoint/2010/main" val="3748443115"/>
              </p:ext>
            </p:extLst>
          </p:nvPr>
        </p:nvGraphicFramePr>
        <p:xfrm>
          <a:off x="6156338" y="4141617"/>
          <a:ext cx="2809358" cy="2005519"/>
        </p:xfrm>
        <a:graphic>
          <a:graphicData uri="http://schemas.openxmlformats.org/drawingml/2006/chart">
            <c:chart xmlns:c="http://schemas.openxmlformats.org/drawingml/2006/chart" xmlns:r="http://schemas.openxmlformats.org/officeDocument/2006/relationships" r:id="rId5"/>
          </a:graphicData>
        </a:graphic>
      </p:graphicFrame>
      <p:grpSp>
        <p:nvGrpSpPr>
          <p:cNvPr id="17" name="Group 24">
            <a:extLst>
              <a:ext uri="{FF2B5EF4-FFF2-40B4-BE49-F238E27FC236}">
                <a16:creationId xmlns:a16="http://schemas.microsoft.com/office/drawing/2014/main" id="{4468BCA9-0336-4932-A4FB-F6F15ECFAB94}"/>
              </a:ext>
            </a:extLst>
          </p:cNvPr>
          <p:cNvGrpSpPr>
            <a:grpSpLocks/>
          </p:cNvGrpSpPr>
          <p:nvPr/>
        </p:nvGrpSpPr>
        <p:grpSpPr bwMode="auto">
          <a:xfrm>
            <a:off x="242955" y="1379053"/>
            <a:ext cx="5711826" cy="4693007"/>
            <a:chOff x="1084" y="549"/>
            <a:chExt cx="3598" cy="3152"/>
          </a:xfrm>
        </p:grpSpPr>
        <p:sp>
          <p:nvSpPr>
            <p:cNvPr id="18" name="Freeform 3">
              <a:extLst>
                <a:ext uri="{FF2B5EF4-FFF2-40B4-BE49-F238E27FC236}">
                  <a16:creationId xmlns:a16="http://schemas.microsoft.com/office/drawing/2014/main" id="{94742BD3-6ABB-4B12-B1AC-41D8BAF91F98}"/>
                </a:ext>
              </a:extLst>
            </p:cNvPr>
            <p:cNvSpPr>
              <a:spLocks/>
            </p:cNvSpPr>
            <p:nvPr/>
          </p:nvSpPr>
          <p:spPr bwMode="auto">
            <a:xfrm>
              <a:off x="1087" y="1808"/>
              <a:ext cx="3570" cy="808"/>
            </a:xfrm>
            <a:custGeom>
              <a:avLst/>
              <a:gdLst>
                <a:gd name="T0" fmla="*/ 0 w 2738"/>
                <a:gd name="T1" fmla="*/ 2147483647 h 841"/>
                <a:gd name="T2" fmla="*/ 2147483647 w 2738"/>
                <a:gd name="T3" fmla="*/ 2147483647 h 841"/>
                <a:gd name="T4" fmla="*/ 2147483647 w 2738"/>
                <a:gd name="T5" fmla="*/ 2147483647 h 841"/>
                <a:gd name="T6" fmla="*/ 2147483647 w 2738"/>
                <a:gd name="T7" fmla="*/ 2147483647 h 841"/>
                <a:gd name="T8" fmla="*/ 2147483647 w 2738"/>
                <a:gd name="T9" fmla="*/ 2147483647 h 841"/>
                <a:gd name="T10" fmla="*/ 2147483647 w 2738"/>
                <a:gd name="T11" fmla="*/ 2147483647 h 841"/>
                <a:gd name="T12" fmla="*/ 2147483647 w 2738"/>
                <a:gd name="T13" fmla="*/ 2147483647 h 841"/>
                <a:gd name="T14" fmla="*/ 2147483647 w 2738"/>
                <a:gd name="T15" fmla="*/ 2147483647 h 841"/>
                <a:gd name="T16" fmla="*/ 2147483647 w 2738"/>
                <a:gd name="T17" fmla="*/ 2147483647 h 841"/>
                <a:gd name="T18" fmla="*/ 2147483647 w 2738"/>
                <a:gd name="T19" fmla="*/ 2147483647 h 841"/>
                <a:gd name="T20" fmla="*/ 2147483647 w 2738"/>
                <a:gd name="T21" fmla="*/ 2147483647 h 841"/>
                <a:gd name="T22" fmla="*/ 2147483647 w 2738"/>
                <a:gd name="T23" fmla="*/ 2147483647 h 841"/>
                <a:gd name="T24" fmla="*/ 2147483647 w 2738"/>
                <a:gd name="T25" fmla="*/ 2147483647 h 841"/>
                <a:gd name="T26" fmla="*/ 2147483647 w 2738"/>
                <a:gd name="T27" fmla="*/ 2147483647 h 841"/>
                <a:gd name="T28" fmla="*/ 2147483647 w 2738"/>
                <a:gd name="T29" fmla="*/ 0 h 841"/>
                <a:gd name="T30" fmla="*/ 2147483647 w 2738"/>
                <a:gd name="T31" fmla="*/ 2147483647 h 841"/>
                <a:gd name="T32" fmla="*/ 2147483647 w 2738"/>
                <a:gd name="T33" fmla="*/ 2147483647 h 841"/>
                <a:gd name="T34" fmla="*/ 2147483647 w 2738"/>
                <a:gd name="T35" fmla="*/ 2147483647 h 841"/>
                <a:gd name="T36" fmla="*/ 2147483647 w 2738"/>
                <a:gd name="T37" fmla="*/ 2147483647 h 841"/>
                <a:gd name="T38" fmla="*/ 2147483647 w 2738"/>
                <a:gd name="T39" fmla="*/ 2147483647 h 841"/>
                <a:gd name="T40" fmla="*/ 2147483647 w 2738"/>
                <a:gd name="T41" fmla="*/ 2147483647 h 841"/>
                <a:gd name="T42" fmla="*/ 2147483647 w 2738"/>
                <a:gd name="T43" fmla="*/ 2147483647 h 841"/>
                <a:gd name="T44" fmla="*/ 2147483647 w 2738"/>
                <a:gd name="T45" fmla="*/ 2147483647 h 841"/>
                <a:gd name="T46" fmla="*/ 2147483647 w 2738"/>
                <a:gd name="T47" fmla="*/ 2147483647 h 841"/>
                <a:gd name="T48" fmla="*/ 2147483647 w 2738"/>
                <a:gd name="T49" fmla="*/ 2147483647 h 841"/>
                <a:gd name="T50" fmla="*/ 2147483647 w 2738"/>
                <a:gd name="T51" fmla="*/ 2147483647 h 841"/>
                <a:gd name="T52" fmla="*/ 2147483647 w 2738"/>
                <a:gd name="T53" fmla="*/ 2147483647 h 841"/>
                <a:gd name="T54" fmla="*/ 2147483647 w 2738"/>
                <a:gd name="T55" fmla="*/ 2147483647 h 841"/>
                <a:gd name="T56" fmla="*/ 2147483647 w 2738"/>
                <a:gd name="T57" fmla="*/ 2147483647 h 841"/>
                <a:gd name="T58" fmla="*/ 2147483647 w 2738"/>
                <a:gd name="T59" fmla="*/ 2147483647 h 841"/>
                <a:gd name="T60" fmla="*/ 2147483647 w 2738"/>
                <a:gd name="T61" fmla="*/ 2147483647 h 8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8"/>
                <a:gd name="T94" fmla="*/ 0 h 841"/>
                <a:gd name="T95" fmla="*/ 2738 w 2738"/>
                <a:gd name="T96" fmla="*/ 841 h 84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8" h="841">
                  <a:moveTo>
                    <a:pt x="0" y="840"/>
                  </a:moveTo>
                  <a:lnTo>
                    <a:pt x="396" y="840"/>
                  </a:lnTo>
                  <a:lnTo>
                    <a:pt x="416" y="837"/>
                  </a:lnTo>
                  <a:lnTo>
                    <a:pt x="435" y="832"/>
                  </a:lnTo>
                  <a:lnTo>
                    <a:pt x="453" y="824"/>
                  </a:lnTo>
                  <a:lnTo>
                    <a:pt x="468" y="815"/>
                  </a:lnTo>
                  <a:lnTo>
                    <a:pt x="483" y="803"/>
                  </a:lnTo>
                  <a:lnTo>
                    <a:pt x="495" y="790"/>
                  </a:lnTo>
                  <a:lnTo>
                    <a:pt x="505" y="777"/>
                  </a:lnTo>
                  <a:lnTo>
                    <a:pt x="513" y="761"/>
                  </a:lnTo>
                  <a:lnTo>
                    <a:pt x="518" y="745"/>
                  </a:lnTo>
                  <a:lnTo>
                    <a:pt x="520" y="729"/>
                  </a:lnTo>
                  <a:lnTo>
                    <a:pt x="520" y="291"/>
                  </a:lnTo>
                  <a:lnTo>
                    <a:pt x="370" y="290"/>
                  </a:lnTo>
                  <a:lnTo>
                    <a:pt x="1397" y="0"/>
                  </a:lnTo>
                  <a:lnTo>
                    <a:pt x="2447" y="290"/>
                  </a:lnTo>
                  <a:lnTo>
                    <a:pt x="2253" y="290"/>
                  </a:lnTo>
                  <a:lnTo>
                    <a:pt x="2253" y="681"/>
                  </a:lnTo>
                  <a:lnTo>
                    <a:pt x="2253" y="698"/>
                  </a:lnTo>
                  <a:lnTo>
                    <a:pt x="2255" y="716"/>
                  </a:lnTo>
                  <a:lnTo>
                    <a:pt x="2261" y="734"/>
                  </a:lnTo>
                  <a:lnTo>
                    <a:pt x="2270" y="750"/>
                  </a:lnTo>
                  <a:lnTo>
                    <a:pt x="2281" y="766"/>
                  </a:lnTo>
                  <a:lnTo>
                    <a:pt x="2295" y="780"/>
                  </a:lnTo>
                  <a:lnTo>
                    <a:pt x="2311" y="794"/>
                  </a:lnTo>
                  <a:lnTo>
                    <a:pt x="2330" y="804"/>
                  </a:lnTo>
                  <a:lnTo>
                    <a:pt x="2349" y="814"/>
                  </a:lnTo>
                  <a:lnTo>
                    <a:pt x="2370" y="822"/>
                  </a:lnTo>
                  <a:lnTo>
                    <a:pt x="2392" y="826"/>
                  </a:lnTo>
                  <a:lnTo>
                    <a:pt x="2415" y="830"/>
                  </a:lnTo>
                  <a:lnTo>
                    <a:pt x="2737" y="830"/>
                  </a:lnTo>
                </a:path>
              </a:pathLst>
            </a:custGeom>
            <a:noFill/>
            <a:ln w="6350" cap="rnd">
              <a:solidFill>
                <a:srgbClr val="00A3A1"/>
              </a:solidFill>
              <a:round/>
              <a:headEnd type="none" w="sm" len="sm"/>
              <a:tailEnd type="none" w="sm" len="sm"/>
            </a:ln>
          </p:spPr>
          <p:txBody>
            <a:bodyPr lIns="45720" rIns="45720"/>
            <a:lstStyle/>
            <a:p>
              <a:pPr algn="ctr" fontAlgn="base">
                <a:spcBef>
                  <a:spcPct val="0"/>
                </a:spcBef>
                <a:spcAft>
                  <a:spcPct val="0"/>
                </a:spcAft>
              </a:pPr>
              <a:endParaRPr lang="en-US" sz="1600">
                <a:solidFill>
                  <a:srgbClr val="FFFFFF"/>
                </a:solidFill>
                <a:latin typeface="Aptos Display" panose="020B0004020202020204" pitchFamily="34" charset="0"/>
              </a:endParaRPr>
            </a:p>
          </p:txBody>
        </p:sp>
        <p:sp>
          <p:nvSpPr>
            <p:cNvPr id="19" name="Freeform 5">
              <a:extLst>
                <a:ext uri="{FF2B5EF4-FFF2-40B4-BE49-F238E27FC236}">
                  <a16:creationId xmlns:a16="http://schemas.microsoft.com/office/drawing/2014/main" id="{336DF712-4B58-4EB9-8B55-1B8D6FF0E16A}"/>
                </a:ext>
              </a:extLst>
            </p:cNvPr>
            <p:cNvSpPr>
              <a:spLocks/>
            </p:cNvSpPr>
            <p:nvPr/>
          </p:nvSpPr>
          <p:spPr bwMode="auto">
            <a:xfrm>
              <a:off x="1091" y="2356"/>
              <a:ext cx="959" cy="582"/>
            </a:xfrm>
            <a:custGeom>
              <a:avLst/>
              <a:gdLst>
                <a:gd name="T0" fmla="*/ 0 w 735"/>
                <a:gd name="T1" fmla="*/ 81 h 358"/>
                <a:gd name="T2" fmla="*/ 2436 w 735"/>
                <a:gd name="T3" fmla="*/ 81 h 358"/>
                <a:gd name="T4" fmla="*/ 2512 w 735"/>
                <a:gd name="T5" fmla="*/ 80 h 358"/>
                <a:gd name="T6" fmla="*/ 2588 w 735"/>
                <a:gd name="T7" fmla="*/ 79 h 358"/>
                <a:gd name="T8" fmla="*/ 2656 w 735"/>
                <a:gd name="T9" fmla="*/ 77 h 358"/>
                <a:gd name="T10" fmla="*/ 2720 w 735"/>
                <a:gd name="T11" fmla="*/ 75 h 358"/>
                <a:gd name="T12" fmla="*/ 2773 w 735"/>
                <a:gd name="T13" fmla="*/ 72 h 358"/>
                <a:gd name="T14" fmla="*/ 2827 w 735"/>
                <a:gd name="T15" fmla="*/ 70 h 358"/>
                <a:gd name="T16" fmla="*/ 2868 w 735"/>
                <a:gd name="T17" fmla="*/ 66 h 358"/>
                <a:gd name="T18" fmla="*/ 2895 w 735"/>
                <a:gd name="T19" fmla="*/ 63 h 358"/>
                <a:gd name="T20" fmla="*/ 2915 w 735"/>
                <a:gd name="T21" fmla="*/ 59 h 358"/>
                <a:gd name="T22" fmla="*/ 2926 w 735"/>
                <a:gd name="T23" fmla="*/ 56 h 358"/>
                <a:gd name="T24" fmla="*/ 2932 w 735"/>
                <a:gd name="T25" fmla="*/ 0 h 3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35"/>
                <a:gd name="T40" fmla="*/ 0 h 358"/>
                <a:gd name="T41" fmla="*/ 735 w 735"/>
                <a:gd name="T42" fmla="*/ 358 h 35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35" h="358">
                  <a:moveTo>
                    <a:pt x="0" y="357"/>
                  </a:moveTo>
                  <a:lnTo>
                    <a:pt x="610" y="357"/>
                  </a:lnTo>
                  <a:lnTo>
                    <a:pt x="629" y="353"/>
                  </a:lnTo>
                  <a:lnTo>
                    <a:pt x="648" y="349"/>
                  </a:lnTo>
                  <a:lnTo>
                    <a:pt x="665" y="341"/>
                  </a:lnTo>
                  <a:lnTo>
                    <a:pt x="681" y="331"/>
                  </a:lnTo>
                  <a:lnTo>
                    <a:pt x="695" y="320"/>
                  </a:lnTo>
                  <a:lnTo>
                    <a:pt x="708" y="307"/>
                  </a:lnTo>
                  <a:lnTo>
                    <a:pt x="718" y="293"/>
                  </a:lnTo>
                  <a:lnTo>
                    <a:pt x="725" y="278"/>
                  </a:lnTo>
                  <a:lnTo>
                    <a:pt x="730" y="262"/>
                  </a:lnTo>
                  <a:lnTo>
                    <a:pt x="733" y="245"/>
                  </a:lnTo>
                  <a:lnTo>
                    <a:pt x="734" y="0"/>
                  </a:lnTo>
                </a:path>
              </a:pathLst>
            </a:custGeom>
            <a:noFill/>
            <a:ln w="6350" cap="rnd">
              <a:solidFill>
                <a:srgbClr val="646464"/>
              </a:solidFill>
              <a:round/>
              <a:headEnd type="none" w="sm" len="sm"/>
              <a:tailEnd type="none" w="sm" len="sm"/>
            </a:ln>
          </p:spPr>
          <p:txBody>
            <a:bodyPr lIns="45720" rIns="45720"/>
            <a:lstStyle/>
            <a:p>
              <a:pPr algn="ctr" fontAlgn="base">
                <a:spcBef>
                  <a:spcPct val="0"/>
                </a:spcBef>
                <a:spcAft>
                  <a:spcPct val="0"/>
                </a:spcAft>
              </a:pPr>
              <a:endParaRPr lang="en-US" sz="1600">
                <a:solidFill>
                  <a:srgbClr val="FFFFFF"/>
                </a:solidFill>
                <a:latin typeface="Aptos Display" panose="020B0004020202020204" pitchFamily="34" charset="0"/>
              </a:endParaRPr>
            </a:p>
          </p:txBody>
        </p:sp>
        <p:sp>
          <p:nvSpPr>
            <p:cNvPr id="20" name="Freeform 6">
              <a:extLst>
                <a:ext uri="{FF2B5EF4-FFF2-40B4-BE49-F238E27FC236}">
                  <a16:creationId xmlns:a16="http://schemas.microsoft.com/office/drawing/2014/main" id="{0279CB39-1CA7-4126-8DFD-6B80FD443447}"/>
                </a:ext>
              </a:extLst>
            </p:cNvPr>
            <p:cNvSpPr>
              <a:spLocks/>
            </p:cNvSpPr>
            <p:nvPr/>
          </p:nvSpPr>
          <p:spPr bwMode="auto">
            <a:xfrm>
              <a:off x="3701" y="2350"/>
              <a:ext cx="958" cy="590"/>
            </a:xfrm>
            <a:custGeom>
              <a:avLst/>
              <a:gdLst>
                <a:gd name="T0" fmla="*/ 2921 w 735"/>
                <a:gd name="T1" fmla="*/ 82 h 357"/>
                <a:gd name="T2" fmla="*/ 490 w 735"/>
                <a:gd name="T3" fmla="*/ 82 h 357"/>
                <a:gd name="T4" fmla="*/ 415 w 735"/>
                <a:gd name="T5" fmla="*/ 81 h 357"/>
                <a:gd name="T6" fmla="*/ 335 w 735"/>
                <a:gd name="T7" fmla="*/ 80 h 357"/>
                <a:gd name="T8" fmla="*/ 267 w 735"/>
                <a:gd name="T9" fmla="*/ 78 h 357"/>
                <a:gd name="T10" fmla="*/ 203 w 735"/>
                <a:gd name="T11" fmla="*/ 75 h 357"/>
                <a:gd name="T12" fmla="*/ 145 w 735"/>
                <a:gd name="T13" fmla="*/ 73 h 357"/>
                <a:gd name="T14" fmla="*/ 96 w 735"/>
                <a:gd name="T15" fmla="*/ 71 h 357"/>
                <a:gd name="T16" fmla="*/ 56 w 735"/>
                <a:gd name="T17" fmla="*/ 67 h 357"/>
                <a:gd name="T18" fmla="*/ 23 w 735"/>
                <a:gd name="T19" fmla="*/ 63 h 357"/>
                <a:gd name="T20" fmla="*/ 8 w 735"/>
                <a:gd name="T21" fmla="*/ 60 h 357"/>
                <a:gd name="T22" fmla="*/ 0 w 735"/>
                <a:gd name="T23" fmla="*/ 56 h 357"/>
                <a:gd name="T24" fmla="*/ 0 w 735"/>
                <a:gd name="T25" fmla="*/ 28 h 357"/>
                <a:gd name="T26" fmla="*/ 0 w 735"/>
                <a:gd name="T27" fmla="*/ 0 h 35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357"/>
                <a:gd name="T44" fmla="*/ 735 w 735"/>
                <a:gd name="T45" fmla="*/ 357 h 35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357">
                  <a:moveTo>
                    <a:pt x="734" y="356"/>
                  </a:moveTo>
                  <a:lnTo>
                    <a:pt x="123" y="356"/>
                  </a:lnTo>
                  <a:lnTo>
                    <a:pt x="104" y="352"/>
                  </a:lnTo>
                  <a:lnTo>
                    <a:pt x="84" y="347"/>
                  </a:lnTo>
                  <a:lnTo>
                    <a:pt x="67" y="340"/>
                  </a:lnTo>
                  <a:lnTo>
                    <a:pt x="51" y="330"/>
                  </a:lnTo>
                  <a:lnTo>
                    <a:pt x="37" y="318"/>
                  </a:lnTo>
                  <a:lnTo>
                    <a:pt x="24" y="306"/>
                  </a:lnTo>
                  <a:lnTo>
                    <a:pt x="14" y="292"/>
                  </a:lnTo>
                  <a:lnTo>
                    <a:pt x="6" y="276"/>
                  </a:lnTo>
                  <a:lnTo>
                    <a:pt x="2" y="261"/>
                  </a:lnTo>
                  <a:lnTo>
                    <a:pt x="0" y="244"/>
                  </a:lnTo>
                  <a:lnTo>
                    <a:pt x="0" y="122"/>
                  </a:lnTo>
                  <a:lnTo>
                    <a:pt x="0" y="0"/>
                  </a:lnTo>
                </a:path>
              </a:pathLst>
            </a:custGeom>
            <a:noFill/>
            <a:ln w="6350" cap="rnd">
              <a:solidFill>
                <a:srgbClr val="646464"/>
              </a:solidFill>
              <a:round/>
              <a:headEnd type="none" w="sm" len="sm"/>
              <a:tailEnd type="none" w="sm" len="sm"/>
            </a:ln>
          </p:spPr>
          <p:txBody>
            <a:bodyPr lIns="45720" rIns="45720"/>
            <a:lstStyle/>
            <a:p>
              <a:pPr algn="ctr" fontAlgn="base">
                <a:spcBef>
                  <a:spcPct val="0"/>
                </a:spcBef>
                <a:spcAft>
                  <a:spcPct val="0"/>
                </a:spcAft>
              </a:pPr>
              <a:endParaRPr lang="en-US" sz="1600">
                <a:solidFill>
                  <a:srgbClr val="FFFFFF"/>
                </a:solidFill>
                <a:latin typeface="Aptos Display" panose="020B0004020202020204" pitchFamily="34" charset="0"/>
              </a:endParaRPr>
            </a:p>
          </p:txBody>
        </p:sp>
        <p:sp>
          <p:nvSpPr>
            <p:cNvPr id="21" name="Freeform 8">
              <a:extLst>
                <a:ext uri="{FF2B5EF4-FFF2-40B4-BE49-F238E27FC236}">
                  <a16:creationId xmlns:a16="http://schemas.microsoft.com/office/drawing/2014/main" id="{F9182ACD-D474-4B29-887D-2ECC1D652653}"/>
                </a:ext>
              </a:extLst>
            </p:cNvPr>
            <p:cNvSpPr>
              <a:spLocks/>
            </p:cNvSpPr>
            <p:nvPr/>
          </p:nvSpPr>
          <p:spPr bwMode="auto">
            <a:xfrm>
              <a:off x="1084" y="2510"/>
              <a:ext cx="1250" cy="793"/>
            </a:xfrm>
            <a:custGeom>
              <a:avLst/>
              <a:gdLst>
                <a:gd name="T0" fmla="*/ 0 w 929"/>
                <a:gd name="T1" fmla="*/ 123 h 539"/>
                <a:gd name="T2" fmla="*/ 3203 w 929"/>
                <a:gd name="T3" fmla="*/ 123 h 539"/>
                <a:gd name="T4" fmla="*/ 3279 w 929"/>
                <a:gd name="T5" fmla="*/ 122 h 539"/>
                <a:gd name="T6" fmla="*/ 3354 w 929"/>
                <a:gd name="T7" fmla="*/ 122 h 539"/>
                <a:gd name="T8" fmla="*/ 3425 w 929"/>
                <a:gd name="T9" fmla="*/ 120 h 539"/>
                <a:gd name="T10" fmla="*/ 3484 w 929"/>
                <a:gd name="T11" fmla="*/ 118 h 539"/>
                <a:gd name="T12" fmla="*/ 3545 w 929"/>
                <a:gd name="T13" fmla="*/ 115 h 539"/>
                <a:gd name="T14" fmla="*/ 3593 w 929"/>
                <a:gd name="T15" fmla="*/ 112 h 539"/>
                <a:gd name="T16" fmla="*/ 3630 w 929"/>
                <a:gd name="T17" fmla="*/ 109 h 539"/>
                <a:gd name="T18" fmla="*/ 3663 w 929"/>
                <a:gd name="T19" fmla="*/ 105 h 539"/>
                <a:gd name="T20" fmla="*/ 3683 w 929"/>
                <a:gd name="T21" fmla="*/ 102 h 539"/>
                <a:gd name="T22" fmla="*/ 3692 w 929"/>
                <a:gd name="T23" fmla="*/ 98 h 539"/>
                <a:gd name="T24" fmla="*/ 3692 w 929"/>
                <a:gd name="T25" fmla="*/ 0 h 5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9"/>
                <a:gd name="T40" fmla="*/ 0 h 539"/>
                <a:gd name="T41" fmla="*/ 929 w 929"/>
                <a:gd name="T42" fmla="*/ 539 h 5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9" h="539">
                  <a:moveTo>
                    <a:pt x="0" y="538"/>
                  </a:moveTo>
                  <a:lnTo>
                    <a:pt x="805" y="538"/>
                  </a:lnTo>
                  <a:lnTo>
                    <a:pt x="824" y="535"/>
                  </a:lnTo>
                  <a:lnTo>
                    <a:pt x="843" y="530"/>
                  </a:lnTo>
                  <a:lnTo>
                    <a:pt x="861" y="522"/>
                  </a:lnTo>
                  <a:lnTo>
                    <a:pt x="876" y="513"/>
                  </a:lnTo>
                  <a:lnTo>
                    <a:pt x="891" y="501"/>
                  </a:lnTo>
                  <a:lnTo>
                    <a:pt x="903" y="489"/>
                  </a:lnTo>
                  <a:lnTo>
                    <a:pt x="913" y="474"/>
                  </a:lnTo>
                  <a:lnTo>
                    <a:pt x="921" y="460"/>
                  </a:lnTo>
                  <a:lnTo>
                    <a:pt x="926" y="443"/>
                  </a:lnTo>
                  <a:lnTo>
                    <a:pt x="928" y="427"/>
                  </a:lnTo>
                  <a:lnTo>
                    <a:pt x="928" y="0"/>
                  </a:lnTo>
                </a:path>
              </a:pathLst>
            </a:custGeom>
            <a:noFill/>
            <a:ln w="6350" cap="rnd">
              <a:solidFill>
                <a:srgbClr val="005EB8"/>
              </a:solidFill>
              <a:round/>
              <a:headEnd type="none" w="sm" len="sm"/>
              <a:tailEnd type="none" w="sm" len="sm"/>
            </a:ln>
          </p:spPr>
          <p:txBody>
            <a:bodyPr lIns="45720" rIns="45720"/>
            <a:lstStyle/>
            <a:p>
              <a:pPr algn="ctr" fontAlgn="base">
                <a:spcBef>
                  <a:spcPct val="0"/>
                </a:spcBef>
                <a:spcAft>
                  <a:spcPct val="0"/>
                </a:spcAft>
              </a:pPr>
              <a:endParaRPr lang="en-US" sz="1600">
                <a:solidFill>
                  <a:srgbClr val="FFFFFF"/>
                </a:solidFill>
                <a:latin typeface="Aptos Display" panose="020B0004020202020204" pitchFamily="34" charset="0"/>
              </a:endParaRPr>
            </a:p>
          </p:txBody>
        </p:sp>
        <p:sp>
          <p:nvSpPr>
            <p:cNvPr id="22" name="Freeform 9">
              <a:extLst>
                <a:ext uri="{FF2B5EF4-FFF2-40B4-BE49-F238E27FC236}">
                  <a16:creationId xmlns:a16="http://schemas.microsoft.com/office/drawing/2014/main" id="{1AFBEA37-4B3D-4797-89E8-17DC8742CECF}"/>
                </a:ext>
              </a:extLst>
            </p:cNvPr>
            <p:cNvSpPr>
              <a:spLocks/>
            </p:cNvSpPr>
            <p:nvPr/>
          </p:nvSpPr>
          <p:spPr bwMode="auto">
            <a:xfrm>
              <a:off x="3410" y="2510"/>
              <a:ext cx="1250" cy="799"/>
            </a:xfrm>
            <a:custGeom>
              <a:avLst/>
              <a:gdLst>
                <a:gd name="T0" fmla="*/ 3703 w 931"/>
                <a:gd name="T1" fmla="*/ 123 h 537"/>
                <a:gd name="T2" fmla="*/ 484 w 931"/>
                <a:gd name="T3" fmla="*/ 123 h 537"/>
                <a:gd name="T4" fmla="*/ 410 w 931"/>
                <a:gd name="T5" fmla="*/ 123 h 537"/>
                <a:gd name="T6" fmla="*/ 335 w 931"/>
                <a:gd name="T7" fmla="*/ 122 h 537"/>
                <a:gd name="T8" fmla="*/ 261 w 931"/>
                <a:gd name="T9" fmla="*/ 119 h 537"/>
                <a:gd name="T10" fmla="*/ 203 w 931"/>
                <a:gd name="T11" fmla="*/ 118 h 537"/>
                <a:gd name="T12" fmla="*/ 145 w 931"/>
                <a:gd name="T13" fmla="*/ 115 h 537"/>
                <a:gd name="T14" fmla="*/ 96 w 931"/>
                <a:gd name="T15" fmla="*/ 112 h 537"/>
                <a:gd name="T16" fmla="*/ 56 w 931"/>
                <a:gd name="T17" fmla="*/ 109 h 537"/>
                <a:gd name="T18" fmla="*/ 23 w 931"/>
                <a:gd name="T19" fmla="*/ 105 h 537"/>
                <a:gd name="T20" fmla="*/ 1 w 931"/>
                <a:gd name="T21" fmla="*/ 101 h 537"/>
                <a:gd name="T22" fmla="*/ 0 w 931"/>
                <a:gd name="T23" fmla="*/ 98 h 537"/>
                <a:gd name="T24" fmla="*/ 0 w 931"/>
                <a:gd name="T25" fmla="*/ 0 h 5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1"/>
                <a:gd name="T40" fmla="*/ 0 h 537"/>
                <a:gd name="T41" fmla="*/ 931 w 931"/>
                <a:gd name="T42" fmla="*/ 537 h 5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1" h="537">
                  <a:moveTo>
                    <a:pt x="930" y="536"/>
                  </a:moveTo>
                  <a:lnTo>
                    <a:pt x="122" y="536"/>
                  </a:lnTo>
                  <a:lnTo>
                    <a:pt x="103" y="533"/>
                  </a:lnTo>
                  <a:lnTo>
                    <a:pt x="84" y="528"/>
                  </a:lnTo>
                  <a:lnTo>
                    <a:pt x="66" y="520"/>
                  </a:lnTo>
                  <a:lnTo>
                    <a:pt x="51" y="511"/>
                  </a:lnTo>
                  <a:lnTo>
                    <a:pt x="37" y="499"/>
                  </a:lnTo>
                  <a:lnTo>
                    <a:pt x="24" y="486"/>
                  </a:lnTo>
                  <a:lnTo>
                    <a:pt x="14" y="472"/>
                  </a:lnTo>
                  <a:lnTo>
                    <a:pt x="6" y="457"/>
                  </a:lnTo>
                  <a:lnTo>
                    <a:pt x="1" y="441"/>
                  </a:lnTo>
                  <a:lnTo>
                    <a:pt x="0" y="425"/>
                  </a:lnTo>
                  <a:lnTo>
                    <a:pt x="0" y="0"/>
                  </a:lnTo>
                </a:path>
              </a:pathLst>
            </a:custGeom>
            <a:noFill/>
            <a:ln w="6350" cap="rnd">
              <a:solidFill>
                <a:srgbClr val="646464"/>
              </a:solidFill>
              <a:round/>
              <a:headEnd type="none" w="sm" len="sm"/>
              <a:tailEnd type="none" w="sm" len="sm"/>
            </a:ln>
          </p:spPr>
          <p:txBody>
            <a:bodyPr lIns="45720" rIns="45720"/>
            <a:lstStyle/>
            <a:p>
              <a:pPr algn="ctr" fontAlgn="base">
                <a:spcBef>
                  <a:spcPct val="0"/>
                </a:spcBef>
                <a:spcAft>
                  <a:spcPct val="0"/>
                </a:spcAft>
              </a:pPr>
              <a:endParaRPr lang="en-US" sz="1600">
                <a:solidFill>
                  <a:srgbClr val="FFFFFF"/>
                </a:solidFill>
                <a:latin typeface="Aptos Display" panose="020B0004020202020204" pitchFamily="34" charset="0"/>
              </a:endParaRPr>
            </a:p>
          </p:txBody>
        </p:sp>
        <p:sp>
          <p:nvSpPr>
            <p:cNvPr id="27" name="Freeform 11">
              <a:extLst>
                <a:ext uri="{FF2B5EF4-FFF2-40B4-BE49-F238E27FC236}">
                  <a16:creationId xmlns:a16="http://schemas.microsoft.com/office/drawing/2014/main" id="{83204F1A-EAC4-4020-9C9B-CA8D3D70AD50}"/>
                </a:ext>
              </a:extLst>
            </p:cNvPr>
            <p:cNvSpPr>
              <a:spLocks/>
            </p:cNvSpPr>
            <p:nvPr/>
          </p:nvSpPr>
          <p:spPr bwMode="auto">
            <a:xfrm>
              <a:off x="1086" y="2757"/>
              <a:ext cx="1543" cy="944"/>
            </a:xfrm>
            <a:custGeom>
              <a:avLst/>
              <a:gdLst>
                <a:gd name="T0" fmla="*/ 0 w 1146"/>
                <a:gd name="T1" fmla="*/ 162 h 713"/>
                <a:gd name="T2" fmla="*/ 4072 w 1146"/>
                <a:gd name="T3" fmla="*/ 162 h 713"/>
                <a:gd name="T4" fmla="*/ 4148 w 1146"/>
                <a:gd name="T5" fmla="*/ 162 h 713"/>
                <a:gd name="T6" fmla="*/ 4227 w 1146"/>
                <a:gd name="T7" fmla="*/ 161 h 713"/>
                <a:gd name="T8" fmla="*/ 4295 w 1146"/>
                <a:gd name="T9" fmla="*/ 159 h 713"/>
                <a:gd name="T10" fmla="*/ 4358 w 1146"/>
                <a:gd name="T11" fmla="*/ 157 h 713"/>
                <a:gd name="T12" fmla="*/ 4413 w 1146"/>
                <a:gd name="T13" fmla="*/ 154 h 713"/>
                <a:gd name="T14" fmla="*/ 4467 w 1146"/>
                <a:gd name="T15" fmla="*/ 151 h 713"/>
                <a:gd name="T16" fmla="*/ 4507 w 1146"/>
                <a:gd name="T17" fmla="*/ 148 h 713"/>
                <a:gd name="T18" fmla="*/ 4535 w 1146"/>
                <a:gd name="T19" fmla="*/ 145 h 713"/>
                <a:gd name="T20" fmla="*/ 4555 w 1146"/>
                <a:gd name="T21" fmla="*/ 141 h 713"/>
                <a:gd name="T22" fmla="*/ 4563 w 1146"/>
                <a:gd name="T23" fmla="*/ 138 h 713"/>
                <a:gd name="T24" fmla="*/ 4563 w 1146"/>
                <a:gd name="T25" fmla="*/ 0 h 7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46"/>
                <a:gd name="T40" fmla="*/ 0 h 713"/>
                <a:gd name="T41" fmla="*/ 1146 w 1146"/>
                <a:gd name="T42" fmla="*/ 713 h 7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46" h="713">
                  <a:moveTo>
                    <a:pt x="0" y="712"/>
                  </a:moveTo>
                  <a:lnTo>
                    <a:pt x="1022" y="712"/>
                  </a:lnTo>
                  <a:lnTo>
                    <a:pt x="1041" y="709"/>
                  </a:lnTo>
                  <a:lnTo>
                    <a:pt x="1061" y="704"/>
                  </a:lnTo>
                  <a:lnTo>
                    <a:pt x="1078" y="697"/>
                  </a:lnTo>
                  <a:lnTo>
                    <a:pt x="1094" y="687"/>
                  </a:lnTo>
                  <a:lnTo>
                    <a:pt x="1108" y="676"/>
                  </a:lnTo>
                  <a:lnTo>
                    <a:pt x="1121" y="662"/>
                  </a:lnTo>
                  <a:lnTo>
                    <a:pt x="1131" y="649"/>
                  </a:lnTo>
                  <a:lnTo>
                    <a:pt x="1138" y="634"/>
                  </a:lnTo>
                  <a:lnTo>
                    <a:pt x="1143" y="617"/>
                  </a:lnTo>
                  <a:lnTo>
                    <a:pt x="1145" y="601"/>
                  </a:lnTo>
                  <a:lnTo>
                    <a:pt x="1145" y="0"/>
                  </a:lnTo>
                </a:path>
              </a:pathLst>
            </a:custGeom>
            <a:noFill/>
            <a:ln w="6350" cap="rnd">
              <a:solidFill>
                <a:srgbClr val="483698"/>
              </a:solidFill>
              <a:round/>
              <a:headEnd type="none" w="sm" len="sm"/>
              <a:tailEnd type="none" w="sm" len="sm"/>
            </a:ln>
          </p:spPr>
          <p:txBody>
            <a:bodyPr lIns="45720" rIns="45720"/>
            <a:lstStyle/>
            <a:p>
              <a:pPr algn="ctr" fontAlgn="base">
                <a:spcBef>
                  <a:spcPct val="0"/>
                </a:spcBef>
                <a:spcAft>
                  <a:spcPct val="0"/>
                </a:spcAft>
              </a:pPr>
              <a:endParaRPr lang="en-US" sz="1600">
                <a:solidFill>
                  <a:srgbClr val="FFFFFF"/>
                </a:solidFill>
                <a:latin typeface="Aptos Display" panose="020B0004020202020204" pitchFamily="34" charset="0"/>
              </a:endParaRPr>
            </a:p>
          </p:txBody>
        </p:sp>
        <p:sp>
          <p:nvSpPr>
            <p:cNvPr id="28" name="Freeform 12">
              <a:extLst>
                <a:ext uri="{FF2B5EF4-FFF2-40B4-BE49-F238E27FC236}">
                  <a16:creationId xmlns:a16="http://schemas.microsoft.com/office/drawing/2014/main" id="{4EAF237B-0684-4D57-B9C7-BF6C36B90FBA}"/>
                </a:ext>
              </a:extLst>
            </p:cNvPr>
            <p:cNvSpPr>
              <a:spLocks/>
            </p:cNvSpPr>
            <p:nvPr/>
          </p:nvSpPr>
          <p:spPr bwMode="auto">
            <a:xfrm>
              <a:off x="3115" y="2757"/>
              <a:ext cx="1542" cy="944"/>
            </a:xfrm>
            <a:custGeom>
              <a:avLst/>
              <a:gdLst>
                <a:gd name="T0" fmla="*/ 4559 w 1148"/>
                <a:gd name="T1" fmla="*/ 163 h 711"/>
                <a:gd name="T2" fmla="*/ 490 w 1148"/>
                <a:gd name="T3" fmla="*/ 163 h 711"/>
                <a:gd name="T4" fmla="*/ 415 w 1148"/>
                <a:gd name="T5" fmla="*/ 162 h 711"/>
                <a:gd name="T6" fmla="*/ 335 w 1148"/>
                <a:gd name="T7" fmla="*/ 161 h 711"/>
                <a:gd name="T8" fmla="*/ 267 w 1148"/>
                <a:gd name="T9" fmla="*/ 159 h 711"/>
                <a:gd name="T10" fmla="*/ 203 w 1148"/>
                <a:gd name="T11" fmla="*/ 157 h 711"/>
                <a:gd name="T12" fmla="*/ 145 w 1148"/>
                <a:gd name="T13" fmla="*/ 154 h 711"/>
                <a:gd name="T14" fmla="*/ 96 w 1148"/>
                <a:gd name="T15" fmla="*/ 152 h 711"/>
                <a:gd name="T16" fmla="*/ 56 w 1148"/>
                <a:gd name="T17" fmla="*/ 148 h 711"/>
                <a:gd name="T18" fmla="*/ 28 w 1148"/>
                <a:gd name="T19" fmla="*/ 145 h 711"/>
                <a:gd name="T20" fmla="*/ 8 w 1148"/>
                <a:gd name="T21" fmla="*/ 141 h 711"/>
                <a:gd name="T22" fmla="*/ 0 w 1148"/>
                <a:gd name="T23" fmla="*/ 137 h 711"/>
                <a:gd name="T24" fmla="*/ 0 w 1148"/>
                <a:gd name="T25" fmla="*/ 0 h 7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48"/>
                <a:gd name="T40" fmla="*/ 0 h 711"/>
                <a:gd name="T41" fmla="*/ 1148 w 1148"/>
                <a:gd name="T42" fmla="*/ 711 h 7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48" h="711">
                  <a:moveTo>
                    <a:pt x="1147" y="710"/>
                  </a:moveTo>
                  <a:lnTo>
                    <a:pt x="123" y="710"/>
                  </a:lnTo>
                  <a:lnTo>
                    <a:pt x="104" y="707"/>
                  </a:lnTo>
                  <a:lnTo>
                    <a:pt x="84" y="702"/>
                  </a:lnTo>
                  <a:lnTo>
                    <a:pt x="67" y="695"/>
                  </a:lnTo>
                  <a:lnTo>
                    <a:pt x="51" y="685"/>
                  </a:lnTo>
                  <a:lnTo>
                    <a:pt x="37" y="673"/>
                  </a:lnTo>
                  <a:lnTo>
                    <a:pt x="24" y="660"/>
                  </a:lnTo>
                  <a:lnTo>
                    <a:pt x="14" y="646"/>
                  </a:lnTo>
                  <a:lnTo>
                    <a:pt x="7" y="632"/>
                  </a:lnTo>
                  <a:lnTo>
                    <a:pt x="2" y="615"/>
                  </a:lnTo>
                  <a:lnTo>
                    <a:pt x="0" y="599"/>
                  </a:lnTo>
                  <a:lnTo>
                    <a:pt x="0" y="0"/>
                  </a:lnTo>
                </a:path>
              </a:pathLst>
            </a:custGeom>
            <a:noFill/>
            <a:ln w="6350" cap="rnd">
              <a:solidFill>
                <a:srgbClr val="00A3A1"/>
              </a:solidFill>
              <a:round/>
              <a:headEnd type="none" w="sm" len="sm"/>
              <a:tailEnd type="none" w="sm" len="sm"/>
            </a:ln>
          </p:spPr>
          <p:txBody>
            <a:bodyPr lIns="45720" rIns="45720"/>
            <a:lstStyle/>
            <a:p>
              <a:pPr algn="ctr" fontAlgn="base">
                <a:spcBef>
                  <a:spcPct val="0"/>
                </a:spcBef>
                <a:spcAft>
                  <a:spcPct val="0"/>
                </a:spcAft>
              </a:pPr>
              <a:endParaRPr lang="en-US" sz="1600">
                <a:solidFill>
                  <a:srgbClr val="FFFFFF"/>
                </a:solidFill>
                <a:latin typeface="Aptos Display" panose="020B0004020202020204" pitchFamily="34" charset="0"/>
              </a:endParaRPr>
            </a:p>
          </p:txBody>
        </p:sp>
        <p:sp>
          <p:nvSpPr>
            <p:cNvPr id="35" name="Rectangle 17">
              <a:extLst>
                <a:ext uri="{FF2B5EF4-FFF2-40B4-BE49-F238E27FC236}">
                  <a16:creationId xmlns:a16="http://schemas.microsoft.com/office/drawing/2014/main" id="{1A209E43-0C2A-42C8-90E1-C3212D8DF42C}"/>
                </a:ext>
              </a:extLst>
            </p:cNvPr>
            <p:cNvSpPr>
              <a:spLocks noChangeArrowheads="1"/>
            </p:cNvSpPr>
            <p:nvPr/>
          </p:nvSpPr>
          <p:spPr bwMode="auto">
            <a:xfrm>
              <a:off x="4030" y="2740"/>
              <a:ext cx="652" cy="173"/>
            </a:xfrm>
            <a:prstGeom prst="rect">
              <a:avLst/>
            </a:prstGeom>
            <a:noFill/>
            <a:ln w="6350">
              <a:noFill/>
              <a:miter lim="800000"/>
              <a:headEnd/>
              <a:tailEnd/>
            </a:ln>
          </p:spPr>
          <p:txBody>
            <a:bodyPr lIns="45720" rIns="45720"/>
            <a:lstStyle/>
            <a:p>
              <a:pPr lvl="0" algn="r"/>
              <a:r>
                <a:rPr lang="en-US" sz="1600" b="1" dirty="0">
                  <a:latin typeface="Aptos Display" panose="020B0004020202020204" pitchFamily="34" charset="0"/>
                  <a:cs typeface="Arial" panose="020B0604020202020204" pitchFamily="34" charset="0"/>
                </a:rPr>
                <a:t>Education</a:t>
              </a:r>
              <a:endParaRPr lang="en-US" sz="1600" b="1" dirty="0">
                <a:latin typeface="Aptos Display" panose="020B0004020202020204" pitchFamily="34" charset="0"/>
              </a:endParaRPr>
            </a:p>
          </p:txBody>
        </p:sp>
        <p:sp>
          <p:nvSpPr>
            <p:cNvPr id="40" name="Rectangle 18">
              <a:extLst>
                <a:ext uri="{FF2B5EF4-FFF2-40B4-BE49-F238E27FC236}">
                  <a16:creationId xmlns:a16="http://schemas.microsoft.com/office/drawing/2014/main" id="{365EBACA-33FB-4F54-83C4-B80FF195C376}"/>
                </a:ext>
              </a:extLst>
            </p:cNvPr>
            <p:cNvSpPr>
              <a:spLocks noChangeArrowheads="1"/>
            </p:cNvSpPr>
            <p:nvPr/>
          </p:nvSpPr>
          <p:spPr bwMode="auto">
            <a:xfrm>
              <a:off x="3626" y="2967"/>
              <a:ext cx="1040" cy="319"/>
            </a:xfrm>
            <a:prstGeom prst="rect">
              <a:avLst/>
            </a:prstGeom>
            <a:noFill/>
            <a:ln w="6350">
              <a:noFill/>
              <a:miter lim="800000"/>
              <a:headEnd/>
              <a:tailEnd/>
            </a:ln>
          </p:spPr>
          <p:txBody>
            <a:bodyPr lIns="45720" rIns="45720"/>
            <a:lstStyle/>
            <a:p>
              <a:pPr algn="r" defTabSz="779463" eaLnBrk="0" fontAlgn="base" hangingPunct="0">
                <a:spcBef>
                  <a:spcPct val="0"/>
                </a:spcBef>
                <a:spcAft>
                  <a:spcPct val="0"/>
                </a:spcAft>
              </a:pPr>
              <a:r>
                <a:rPr lang="en-US" sz="1600" b="1" dirty="0">
                  <a:solidFill>
                    <a:srgbClr val="000000"/>
                  </a:solidFill>
                  <a:latin typeface="Aptos Display" panose="020B0004020202020204" pitchFamily="34" charset="0"/>
                </a:rPr>
                <a:t>Documentation &amp; Publications </a:t>
              </a:r>
            </a:p>
          </p:txBody>
        </p:sp>
        <p:sp>
          <p:nvSpPr>
            <p:cNvPr id="41" name="Rectangle 19">
              <a:extLst>
                <a:ext uri="{FF2B5EF4-FFF2-40B4-BE49-F238E27FC236}">
                  <a16:creationId xmlns:a16="http://schemas.microsoft.com/office/drawing/2014/main" id="{39BE5450-3B9D-40CB-A6B4-D0DCC35511A0}"/>
                </a:ext>
              </a:extLst>
            </p:cNvPr>
            <p:cNvSpPr>
              <a:spLocks noChangeArrowheads="1"/>
            </p:cNvSpPr>
            <p:nvPr/>
          </p:nvSpPr>
          <p:spPr bwMode="auto">
            <a:xfrm>
              <a:off x="3583" y="3352"/>
              <a:ext cx="1083" cy="265"/>
            </a:xfrm>
            <a:prstGeom prst="rect">
              <a:avLst/>
            </a:prstGeom>
            <a:noFill/>
            <a:ln w="6350">
              <a:noFill/>
              <a:miter lim="800000"/>
              <a:headEnd/>
              <a:tailEnd/>
            </a:ln>
          </p:spPr>
          <p:txBody>
            <a:bodyPr lIns="45720" rIns="45720"/>
            <a:lstStyle/>
            <a:p>
              <a:pPr algn="r" defTabSz="779463" eaLnBrk="0" fontAlgn="base" hangingPunct="0">
                <a:spcBef>
                  <a:spcPct val="0"/>
                </a:spcBef>
                <a:spcAft>
                  <a:spcPct val="0"/>
                </a:spcAft>
              </a:pPr>
              <a:r>
                <a:rPr lang="en-US" sz="1600" b="1" dirty="0">
                  <a:solidFill>
                    <a:srgbClr val="000000"/>
                  </a:solidFill>
                  <a:latin typeface="Aptos Display" panose="020B0004020202020204" pitchFamily="34" charset="0"/>
                </a:rPr>
                <a:t>Survey Evaluation &amp; Research</a:t>
              </a:r>
            </a:p>
          </p:txBody>
        </p:sp>
        <p:sp>
          <p:nvSpPr>
            <p:cNvPr id="43" name="Oval 21">
              <a:extLst>
                <a:ext uri="{FF2B5EF4-FFF2-40B4-BE49-F238E27FC236}">
                  <a16:creationId xmlns:a16="http://schemas.microsoft.com/office/drawing/2014/main" id="{5F1207B1-7B67-46A5-9392-931C629778F4}"/>
                </a:ext>
              </a:extLst>
            </p:cNvPr>
            <p:cNvSpPr>
              <a:spLocks noChangeArrowheads="1"/>
            </p:cNvSpPr>
            <p:nvPr/>
          </p:nvSpPr>
          <p:spPr bwMode="auto">
            <a:xfrm>
              <a:off x="2255" y="549"/>
              <a:ext cx="1234" cy="1179"/>
            </a:xfrm>
            <a:prstGeom prst="ellipse">
              <a:avLst/>
            </a:prstGeom>
            <a:solidFill>
              <a:srgbClr val="483698"/>
            </a:solidFill>
            <a:ln w="6350">
              <a:noFill/>
              <a:round/>
              <a:headEnd/>
              <a:tailEnd/>
            </a:ln>
          </p:spPr>
          <p:txBody>
            <a:bodyPr wrap="none" lIns="45720" rIns="45720" anchor="ctr" anchorCtr="1"/>
            <a:lstStyle/>
            <a:p>
              <a:pPr algn="ctr" eaLnBrk="0" fontAlgn="base" hangingPunct="0">
                <a:spcBef>
                  <a:spcPct val="0"/>
                </a:spcBef>
                <a:spcAft>
                  <a:spcPct val="0"/>
                </a:spcAft>
              </a:pPr>
              <a:r>
                <a:rPr lang="en-US" sz="1600" b="1" dirty="0">
                  <a:solidFill>
                    <a:schemeClr val="bg1"/>
                  </a:solidFill>
                  <a:latin typeface="Aptos Display" panose="020B0004020202020204" pitchFamily="34" charset="0"/>
                </a:rPr>
                <a:t>MSME Promotion</a:t>
              </a:r>
            </a:p>
            <a:p>
              <a:pPr algn="ctr" eaLnBrk="0" fontAlgn="base" hangingPunct="0">
                <a:spcBef>
                  <a:spcPct val="0"/>
                </a:spcBef>
                <a:spcAft>
                  <a:spcPct val="0"/>
                </a:spcAft>
              </a:pPr>
              <a:r>
                <a:rPr lang="en-US" sz="1600" b="1" dirty="0">
                  <a:solidFill>
                    <a:schemeClr val="bg1"/>
                  </a:solidFill>
                  <a:latin typeface="Aptos Display" panose="020B0004020202020204" pitchFamily="34" charset="0"/>
                </a:rPr>
                <a:t> &amp; Development </a:t>
              </a:r>
            </a:p>
          </p:txBody>
        </p:sp>
        <p:sp>
          <p:nvSpPr>
            <p:cNvPr id="44" name="Rectangle 22">
              <a:extLst>
                <a:ext uri="{FF2B5EF4-FFF2-40B4-BE49-F238E27FC236}">
                  <a16:creationId xmlns:a16="http://schemas.microsoft.com/office/drawing/2014/main" id="{698D07F7-7788-4736-BB3D-D312CE9DE229}"/>
                </a:ext>
              </a:extLst>
            </p:cNvPr>
            <p:cNvSpPr>
              <a:spLocks noChangeArrowheads="1"/>
            </p:cNvSpPr>
            <p:nvPr/>
          </p:nvSpPr>
          <p:spPr bwMode="auto">
            <a:xfrm>
              <a:off x="1087" y="2740"/>
              <a:ext cx="810" cy="173"/>
            </a:xfrm>
            <a:prstGeom prst="rect">
              <a:avLst/>
            </a:prstGeom>
            <a:noFill/>
            <a:ln w="6350">
              <a:noFill/>
              <a:miter lim="800000"/>
              <a:headEnd/>
              <a:tailEnd/>
            </a:ln>
          </p:spPr>
          <p:txBody>
            <a:bodyPr lIns="45720" rIns="45720"/>
            <a:lstStyle/>
            <a:p>
              <a:pPr defTabSz="779463" eaLnBrk="0" fontAlgn="base" hangingPunct="0">
                <a:spcBef>
                  <a:spcPct val="0"/>
                </a:spcBef>
                <a:spcAft>
                  <a:spcPct val="0"/>
                </a:spcAft>
              </a:pPr>
              <a:r>
                <a:rPr lang="en-US" sz="1600" b="1" dirty="0">
                  <a:solidFill>
                    <a:srgbClr val="000000"/>
                  </a:solidFill>
                  <a:latin typeface="Aptos Display" panose="020B0004020202020204" pitchFamily="34" charset="0"/>
                  <a:cs typeface="Arial" panose="020B0604020202020204" pitchFamily="34" charset="0"/>
                </a:rPr>
                <a:t>Skill Building</a:t>
              </a:r>
            </a:p>
          </p:txBody>
        </p:sp>
        <p:sp>
          <p:nvSpPr>
            <p:cNvPr id="45" name="Rectangle 23">
              <a:extLst>
                <a:ext uri="{FF2B5EF4-FFF2-40B4-BE49-F238E27FC236}">
                  <a16:creationId xmlns:a16="http://schemas.microsoft.com/office/drawing/2014/main" id="{D766130C-63FF-4845-AB42-02F7C79D408E}"/>
                </a:ext>
              </a:extLst>
            </p:cNvPr>
            <p:cNvSpPr>
              <a:spLocks noChangeArrowheads="1"/>
            </p:cNvSpPr>
            <p:nvPr/>
          </p:nvSpPr>
          <p:spPr bwMode="auto">
            <a:xfrm>
              <a:off x="1087" y="2917"/>
              <a:ext cx="1168" cy="335"/>
            </a:xfrm>
            <a:prstGeom prst="rect">
              <a:avLst/>
            </a:prstGeom>
            <a:noFill/>
            <a:ln w="6350">
              <a:noFill/>
              <a:miter lim="800000"/>
              <a:headEnd/>
              <a:tailEnd/>
            </a:ln>
          </p:spPr>
          <p:txBody>
            <a:bodyPr lIns="45720" rIns="45720"/>
            <a:lstStyle/>
            <a:p>
              <a:pPr defTabSz="779463" eaLnBrk="0" fontAlgn="base" hangingPunct="0">
                <a:spcBef>
                  <a:spcPct val="0"/>
                </a:spcBef>
                <a:spcAft>
                  <a:spcPct val="0"/>
                </a:spcAft>
              </a:pPr>
              <a:r>
                <a:rPr lang="en-US" sz="1600" b="1" dirty="0">
                  <a:solidFill>
                    <a:srgbClr val="000000"/>
                  </a:solidFill>
                  <a:latin typeface="Aptos Display" panose="020B0004020202020204" pitchFamily="34" charset="0"/>
                </a:rPr>
                <a:t>Information Dissemination &amp; IT</a:t>
              </a:r>
            </a:p>
          </p:txBody>
        </p:sp>
        <p:sp>
          <p:nvSpPr>
            <p:cNvPr id="46" name="Rectangle 24">
              <a:extLst>
                <a:ext uri="{FF2B5EF4-FFF2-40B4-BE49-F238E27FC236}">
                  <a16:creationId xmlns:a16="http://schemas.microsoft.com/office/drawing/2014/main" id="{2EFEE67B-9687-4E97-9E54-913E4DAFBF80}"/>
                </a:ext>
              </a:extLst>
            </p:cNvPr>
            <p:cNvSpPr>
              <a:spLocks noChangeArrowheads="1"/>
            </p:cNvSpPr>
            <p:nvPr/>
          </p:nvSpPr>
          <p:spPr bwMode="auto">
            <a:xfrm>
              <a:off x="1091" y="3309"/>
              <a:ext cx="1352" cy="194"/>
            </a:xfrm>
            <a:prstGeom prst="rect">
              <a:avLst/>
            </a:prstGeom>
            <a:noFill/>
            <a:ln w="6350">
              <a:noFill/>
              <a:miter lim="800000"/>
              <a:headEnd/>
              <a:tailEnd/>
            </a:ln>
          </p:spPr>
          <p:txBody>
            <a:bodyPr lIns="45720" rIns="45720"/>
            <a:lstStyle/>
            <a:p>
              <a:pPr defTabSz="779463" eaLnBrk="0" fontAlgn="base" hangingPunct="0">
                <a:spcBef>
                  <a:spcPct val="0"/>
                </a:spcBef>
                <a:spcAft>
                  <a:spcPct val="0"/>
                </a:spcAft>
              </a:pPr>
              <a:r>
                <a:rPr lang="en-US" sz="1600" b="1" dirty="0">
                  <a:solidFill>
                    <a:srgbClr val="000000"/>
                  </a:solidFill>
                  <a:latin typeface="Aptos Display" panose="020B0004020202020204" pitchFamily="34" charset="0"/>
                </a:rPr>
                <a:t>Training, </a:t>
              </a:r>
            </a:p>
            <a:p>
              <a:pPr defTabSz="779463" eaLnBrk="0" fontAlgn="base" hangingPunct="0">
                <a:spcBef>
                  <a:spcPct val="0"/>
                </a:spcBef>
                <a:spcAft>
                  <a:spcPct val="0"/>
                </a:spcAft>
              </a:pPr>
              <a:r>
                <a:rPr lang="en-US" sz="1600" b="1" dirty="0">
                  <a:solidFill>
                    <a:srgbClr val="000000"/>
                  </a:solidFill>
                  <a:latin typeface="Aptos Display" panose="020B0004020202020204" pitchFamily="34" charset="0"/>
                </a:rPr>
                <a:t>Execution &amp;  Extension </a:t>
              </a:r>
            </a:p>
          </p:txBody>
        </p:sp>
      </p:grpSp>
      <p:sp>
        <p:nvSpPr>
          <p:cNvPr id="48" name="Rectangle 22">
            <a:extLst>
              <a:ext uri="{FF2B5EF4-FFF2-40B4-BE49-F238E27FC236}">
                <a16:creationId xmlns:a16="http://schemas.microsoft.com/office/drawing/2014/main" id="{553F127C-F271-49F2-8BCE-BDF31FB105A2}"/>
              </a:ext>
            </a:extLst>
          </p:cNvPr>
          <p:cNvSpPr>
            <a:spLocks noChangeArrowheads="1"/>
          </p:cNvSpPr>
          <p:nvPr/>
        </p:nvSpPr>
        <p:spPr bwMode="auto">
          <a:xfrm>
            <a:off x="2188003" y="3337067"/>
            <a:ext cx="2063099" cy="1311277"/>
          </a:xfrm>
          <a:prstGeom prst="rect">
            <a:avLst/>
          </a:prstGeom>
          <a:noFill/>
          <a:ln w="6350">
            <a:noFill/>
            <a:miter lim="800000"/>
            <a:headEnd/>
            <a:tailEnd/>
          </a:ln>
        </p:spPr>
        <p:txBody>
          <a:bodyPr lIns="45720" rIns="45720"/>
          <a:lstStyle/>
          <a:p>
            <a:pPr algn="ctr" defTabSz="779463" eaLnBrk="0" fontAlgn="base" hangingPunct="0">
              <a:spcBef>
                <a:spcPct val="0"/>
              </a:spcBef>
              <a:spcAft>
                <a:spcPct val="0"/>
              </a:spcAft>
            </a:pPr>
            <a:r>
              <a:rPr lang="en-US" sz="1600" b="1" dirty="0">
                <a:solidFill>
                  <a:srgbClr val="000000"/>
                </a:solidFill>
                <a:latin typeface="Aptos Display" panose="020B0004020202020204" pitchFamily="34" charset="0"/>
                <a:cs typeface="Arial" panose="020B0604020202020204" pitchFamily="34" charset="0"/>
              </a:rPr>
              <a:t>Innovation, Incubation, Entrepreneurship, </a:t>
            </a:r>
            <a:r>
              <a:rPr lang="en-US" sz="1600" b="1" dirty="0" err="1">
                <a:solidFill>
                  <a:srgbClr val="000000"/>
                </a:solidFill>
                <a:latin typeface="Aptos Display" panose="020B0004020202020204" pitchFamily="34" charset="0"/>
                <a:cs typeface="Arial" panose="020B0604020202020204" pitchFamily="34" charset="0"/>
              </a:rPr>
              <a:t>Stratups</a:t>
            </a:r>
            <a:r>
              <a:rPr lang="en-US" sz="1600" b="1" dirty="0">
                <a:solidFill>
                  <a:srgbClr val="000000"/>
                </a:solidFill>
                <a:latin typeface="Aptos Display" panose="020B0004020202020204" pitchFamily="34" charset="0"/>
                <a:cs typeface="Arial" panose="020B0604020202020204" pitchFamily="34" charset="0"/>
              </a:rPr>
              <a:t>, Consultancy, Counseling, B2B &amp; Conventions</a:t>
            </a:r>
          </a:p>
        </p:txBody>
      </p:sp>
      <p:sp>
        <p:nvSpPr>
          <p:cNvPr id="33" name="TextBox 21">
            <a:extLst>
              <a:ext uri="{FF2B5EF4-FFF2-40B4-BE49-F238E27FC236}">
                <a16:creationId xmlns:a16="http://schemas.microsoft.com/office/drawing/2014/main" id="{251F1305-1F7E-4AC4-9707-CDB4C1241B48}"/>
              </a:ext>
            </a:extLst>
          </p:cNvPr>
          <p:cNvSpPr txBox="1">
            <a:spLocks noChangeArrowheads="1"/>
          </p:cNvSpPr>
          <p:nvPr/>
        </p:nvSpPr>
        <p:spPr bwMode="auto">
          <a:xfrm>
            <a:off x="9074522" y="4514933"/>
            <a:ext cx="2954329" cy="1200329"/>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342900" indent="-342900" eaLnBrk="1" hangingPunct="1">
              <a:buFont typeface="Arial" panose="020B0604020202020204" pitchFamily="34" charset="0"/>
              <a:buChar char="•"/>
            </a:pPr>
            <a:r>
              <a:rPr lang="en-IN" sz="2400" b="1" dirty="0">
                <a:solidFill>
                  <a:srgbClr val="002060"/>
                </a:solidFill>
                <a:latin typeface="Aptos Display" panose="020B0004020202020204" pitchFamily="34" charset="0"/>
                <a:cs typeface="Arial" panose="020B0604020202020204" pitchFamily="34" charset="0"/>
              </a:rPr>
              <a:t>International </a:t>
            </a:r>
          </a:p>
          <a:p>
            <a:pPr marL="361950" indent="-361950" eaLnBrk="1" hangingPunct="1"/>
            <a:r>
              <a:rPr lang="en-IN" sz="2400" b="1" dirty="0">
                <a:solidFill>
                  <a:srgbClr val="002060"/>
                </a:solidFill>
                <a:latin typeface="Aptos Display" panose="020B0004020202020204" pitchFamily="34" charset="0"/>
                <a:cs typeface="Arial" panose="020B0604020202020204" pitchFamily="34" charset="0"/>
              </a:rPr>
              <a:t>     Executives: 11,019</a:t>
            </a:r>
          </a:p>
          <a:p>
            <a:pPr marL="342900" indent="-342900" eaLnBrk="1" hangingPunct="1">
              <a:buFont typeface="Arial" panose="020B0604020202020204" pitchFamily="34" charset="0"/>
              <a:buChar char="•"/>
            </a:pPr>
            <a:r>
              <a:rPr lang="en-IN" sz="2400" b="1" dirty="0">
                <a:solidFill>
                  <a:srgbClr val="002060"/>
                </a:solidFill>
                <a:latin typeface="Aptos Display" panose="020B0004020202020204" pitchFamily="34" charset="0"/>
                <a:cs typeface="Arial" panose="020B0604020202020204" pitchFamily="34" charset="0"/>
              </a:rPr>
              <a:t>Countries: 145 </a:t>
            </a:r>
            <a:endParaRPr lang="en-US" sz="2400" b="1" dirty="0">
              <a:solidFill>
                <a:srgbClr val="002060"/>
              </a:solidFill>
              <a:latin typeface="Aptos Display" panose="020B00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6021457D-7B28-C5AB-1D99-DE5E51F5715B}"/>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0" name="Slide Number Placeholder 9">
            <a:extLst>
              <a:ext uri="{FF2B5EF4-FFF2-40B4-BE49-F238E27FC236}">
                <a16:creationId xmlns:a16="http://schemas.microsoft.com/office/drawing/2014/main" id="{F9804A2C-583E-5972-7148-EA3F80533F79}"/>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13</a:t>
            </a:fld>
            <a:endParaRPr lang="en-IN" sz="1800" b="1" dirty="0">
              <a:solidFill>
                <a:srgbClr val="00338D"/>
              </a:solidFill>
              <a:latin typeface="Aptos Display" panose="020B0004020202020204" pitchFamily="34" charset="0"/>
            </a:endParaRPr>
          </a:p>
        </p:txBody>
      </p:sp>
      <p:pic>
        <p:nvPicPr>
          <p:cNvPr id="11" name="Picture 10" descr="A black background with white spots&#10;&#10;Description automatically generated">
            <a:extLst>
              <a:ext uri="{FF2B5EF4-FFF2-40B4-BE49-F238E27FC236}">
                <a16:creationId xmlns:a16="http://schemas.microsoft.com/office/drawing/2014/main" id="{2BBD5251-1E6B-567B-C8E1-CF5A9AC2FF8C}"/>
              </a:ext>
            </a:extLst>
          </p:cNvPr>
          <p:cNvPicPr>
            <a:picLocks noChangeAspect="1"/>
          </p:cNvPicPr>
          <p:nvPr/>
        </p:nvPicPr>
        <p:blipFill>
          <a:blip r:embed="rId6"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3107661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2000"/>
                    </a14:imgEffect>
                  </a14:imgLayer>
                </a14:imgProps>
              </a:ext>
              <a:ext uri="{28A0092B-C50C-407E-A947-70E740481C1C}">
                <a14:useLocalDpi xmlns:a14="http://schemas.microsoft.com/office/drawing/2010/main" val="0"/>
              </a:ext>
            </a:extLst>
          </a:blip>
          <a:srcRect t="6617" b="6617"/>
          <a:stretch/>
        </p:blipFill>
        <p:spPr bwMode="auto">
          <a:xfrm>
            <a:off x="446488" y="1963999"/>
            <a:ext cx="11279409" cy="444537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 Same Side Corner Rectangle 4"/>
          <p:cNvSpPr/>
          <p:nvPr/>
        </p:nvSpPr>
        <p:spPr>
          <a:xfrm>
            <a:off x="266875" y="897428"/>
            <a:ext cx="4775200" cy="723180"/>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ptos Display" panose="020B0004020202020204" pitchFamily="34" charset="0"/>
              </a:rPr>
              <a:t>International Executives      : 11,019</a:t>
            </a:r>
          </a:p>
          <a:p>
            <a:pPr algn="ctr"/>
            <a:r>
              <a:rPr lang="en-US" sz="2400" b="1" dirty="0">
                <a:solidFill>
                  <a:schemeClr val="tx1"/>
                </a:solidFill>
                <a:latin typeface="Aptos Display" panose="020B0004020202020204" pitchFamily="34" charset="0"/>
              </a:rPr>
              <a:t>Developing Countries     : 145</a:t>
            </a:r>
          </a:p>
        </p:txBody>
      </p:sp>
      <p:grpSp>
        <p:nvGrpSpPr>
          <p:cNvPr id="30" name="Group 29">
            <a:extLst>
              <a:ext uri="{FF2B5EF4-FFF2-40B4-BE49-F238E27FC236}">
                <a16:creationId xmlns:a16="http://schemas.microsoft.com/office/drawing/2014/main" id="{53B4B177-AC0B-A79B-0796-99178B285A9B}"/>
              </a:ext>
            </a:extLst>
          </p:cNvPr>
          <p:cNvGrpSpPr/>
          <p:nvPr/>
        </p:nvGrpSpPr>
        <p:grpSpPr>
          <a:xfrm>
            <a:off x="8285718" y="2668104"/>
            <a:ext cx="1886339" cy="3313603"/>
            <a:chOff x="1266221" y="2569102"/>
            <a:chExt cx="1886339" cy="3313603"/>
          </a:xfrm>
        </p:grpSpPr>
        <p:sp>
          <p:nvSpPr>
            <p:cNvPr id="11" name="Rectangle 10"/>
            <p:cNvSpPr/>
            <p:nvPr/>
          </p:nvSpPr>
          <p:spPr>
            <a:xfrm>
              <a:off x="1596396" y="3205049"/>
              <a:ext cx="1447499" cy="2677656"/>
            </a:xfrm>
            <a:prstGeom prst="rect">
              <a:avLst/>
            </a:prstGeom>
            <a:noFill/>
          </p:spPr>
          <p:txBody>
            <a:bodyPr wrap="square">
              <a:spAutoFit/>
            </a:bodyPr>
            <a:lstStyle/>
            <a:p>
              <a:pPr algn="ctr"/>
              <a:r>
                <a:rPr lang="en-US" sz="1200" dirty="0">
                  <a:solidFill>
                    <a:srgbClr val="00338D"/>
                  </a:solidFill>
                  <a:latin typeface="Aptos Display" panose="020B0004020202020204" pitchFamily="34" charset="0"/>
                </a:rPr>
                <a:t>ALGERIA</a:t>
              </a:r>
            </a:p>
            <a:p>
              <a:pPr algn="ctr"/>
              <a:r>
                <a:rPr lang="en-US" sz="1200" dirty="0">
                  <a:solidFill>
                    <a:srgbClr val="00338D"/>
                  </a:solidFill>
                  <a:latin typeface="Aptos Display" panose="020B0004020202020204" pitchFamily="34" charset="0"/>
                </a:rPr>
                <a:t>BOTSWANA</a:t>
              </a:r>
            </a:p>
            <a:p>
              <a:pPr algn="ctr"/>
              <a:r>
                <a:rPr lang="en-US" sz="1200" dirty="0">
                  <a:solidFill>
                    <a:srgbClr val="00338D"/>
                  </a:solidFill>
                  <a:latin typeface="Aptos Display" panose="020B0004020202020204" pitchFamily="34" charset="0"/>
                </a:rPr>
                <a:t>CAMBODIA</a:t>
              </a:r>
            </a:p>
            <a:p>
              <a:pPr algn="ctr"/>
              <a:r>
                <a:rPr lang="en-US" sz="1200" dirty="0">
                  <a:solidFill>
                    <a:srgbClr val="00338D"/>
                  </a:solidFill>
                  <a:latin typeface="Aptos Display" panose="020B0004020202020204" pitchFamily="34" charset="0"/>
                </a:rPr>
                <a:t>COTE D'IVOIRE</a:t>
              </a:r>
            </a:p>
            <a:p>
              <a:pPr algn="ctr"/>
              <a:r>
                <a:rPr lang="en-US" sz="1200" dirty="0">
                  <a:solidFill>
                    <a:srgbClr val="00338D"/>
                  </a:solidFill>
                  <a:latin typeface="Aptos Display" panose="020B0004020202020204" pitchFamily="34" charset="0"/>
                </a:rPr>
                <a:t>EGYPT</a:t>
              </a:r>
            </a:p>
            <a:p>
              <a:pPr algn="ctr"/>
              <a:r>
                <a:rPr lang="en-US" sz="1200" dirty="0">
                  <a:solidFill>
                    <a:srgbClr val="00338D"/>
                  </a:solidFill>
                  <a:latin typeface="Aptos Display" panose="020B0004020202020204" pitchFamily="34" charset="0"/>
                </a:rPr>
                <a:t>ETHIOPIA</a:t>
              </a:r>
            </a:p>
            <a:p>
              <a:pPr algn="ctr"/>
              <a:r>
                <a:rPr lang="en-US" sz="1200" dirty="0">
                  <a:solidFill>
                    <a:srgbClr val="00338D"/>
                  </a:solidFill>
                  <a:latin typeface="Aptos Display" panose="020B0004020202020204" pitchFamily="34" charset="0"/>
                </a:rPr>
                <a:t>GHANA</a:t>
              </a:r>
            </a:p>
            <a:p>
              <a:pPr algn="ctr"/>
              <a:r>
                <a:rPr lang="en-US" sz="1200" dirty="0">
                  <a:solidFill>
                    <a:srgbClr val="00338D"/>
                  </a:solidFill>
                  <a:latin typeface="Aptos Display" panose="020B0004020202020204" pitchFamily="34" charset="0"/>
                </a:rPr>
                <a:t>KENYA</a:t>
              </a:r>
            </a:p>
            <a:p>
              <a:pPr algn="ctr"/>
              <a:r>
                <a:rPr lang="en-US" sz="1200" dirty="0">
                  <a:solidFill>
                    <a:srgbClr val="00338D"/>
                  </a:solidFill>
                  <a:latin typeface="Aptos Display" panose="020B0004020202020204" pitchFamily="34" charset="0"/>
                </a:rPr>
                <a:t>MAURITIUS</a:t>
              </a:r>
            </a:p>
            <a:p>
              <a:pPr algn="ctr"/>
              <a:r>
                <a:rPr lang="en-US" sz="1200" dirty="0">
                  <a:solidFill>
                    <a:srgbClr val="00338D"/>
                  </a:solidFill>
                  <a:latin typeface="Aptos Display" panose="020B0004020202020204" pitchFamily="34" charset="0"/>
                </a:rPr>
                <a:t>NIGERIA</a:t>
              </a:r>
            </a:p>
            <a:p>
              <a:pPr algn="ctr"/>
              <a:r>
                <a:rPr lang="en-US" sz="1200" dirty="0">
                  <a:solidFill>
                    <a:srgbClr val="00338D"/>
                  </a:solidFill>
                  <a:latin typeface="Aptos Display" panose="020B0004020202020204" pitchFamily="34" charset="0"/>
                </a:rPr>
                <a:t>SUDAN</a:t>
              </a:r>
            </a:p>
            <a:p>
              <a:pPr algn="ctr"/>
              <a:r>
                <a:rPr lang="en-US" sz="1200" dirty="0">
                  <a:solidFill>
                    <a:srgbClr val="00338D"/>
                  </a:solidFill>
                  <a:latin typeface="Aptos Display" panose="020B0004020202020204" pitchFamily="34" charset="0"/>
                </a:rPr>
                <a:t>UGANDA</a:t>
              </a:r>
            </a:p>
            <a:p>
              <a:pPr algn="ctr"/>
              <a:r>
                <a:rPr lang="en-US" sz="1200" dirty="0">
                  <a:solidFill>
                    <a:srgbClr val="00338D"/>
                  </a:solidFill>
                  <a:latin typeface="Aptos Display" panose="020B0004020202020204" pitchFamily="34" charset="0"/>
                </a:rPr>
                <a:t>ZAMBIA</a:t>
              </a:r>
            </a:p>
            <a:p>
              <a:pPr algn="ctr"/>
              <a:r>
                <a:rPr lang="en-US" sz="1200" dirty="0">
                  <a:solidFill>
                    <a:srgbClr val="00338D"/>
                  </a:solidFill>
                  <a:latin typeface="Aptos Display" panose="020B0004020202020204" pitchFamily="34" charset="0"/>
                </a:rPr>
                <a:t>ZIMBABWE</a:t>
              </a:r>
            </a:p>
          </p:txBody>
        </p:sp>
        <p:sp>
          <p:nvSpPr>
            <p:cNvPr id="15" name="Rounded Rectangle 14"/>
            <p:cNvSpPr/>
            <p:nvPr/>
          </p:nvSpPr>
          <p:spPr>
            <a:xfrm>
              <a:off x="1266221" y="2569102"/>
              <a:ext cx="1886339" cy="440938"/>
            </a:xfrm>
            <a:prstGeom prst="roundRect">
              <a:avLst/>
            </a:prstGeom>
            <a:solidFill>
              <a:schemeClr val="bg1"/>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338D"/>
                  </a:solidFill>
                  <a:latin typeface="Aptos Display" panose="020B0004020202020204" pitchFamily="34" charset="0"/>
                  <a:cs typeface="Arial" panose="020B0604020202020204" pitchFamily="34" charset="0"/>
                </a:rPr>
                <a:t>AFRICA</a:t>
              </a:r>
              <a:endParaRPr lang="en-US" sz="1400" b="1" dirty="0">
                <a:solidFill>
                  <a:srgbClr val="00338D"/>
                </a:solidFill>
                <a:latin typeface="Aptos Display" panose="020B00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75CEA519-F911-1E3E-F466-FA0B26EAF9EF}"/>
              </a:ext>
            </a:extLst>
          </p:cNvPr>
          <p:cNvGrpSpPr/>
          <p:nvPr/>
        </p:nvGrpSpPr>
        <p:grpSpPr>
          <a:xfrm>
            <a:off x="1467883" y="2727989"/>
            <a:ext cx="2438401" cy="3246684"/>
            <a:chOff x="4916721" y="2499136"/>
            <a:chExt cx="2438401" cy="3246684"/>
          </a:xfrm>
        </p:grpSpPr>
        <p:sp>
          <p:nvSpPr>
            <p:cNvPr id="13" name="Rectangle 12"/>
            <p:cNvSpPr/>
            <p:nvPr/>
          </p:nvSpPr>
          <p:spPr>
            <a:xfrm>
              <a:off x="4916721" y="3037386"/>
              <a:ext cx="2438401" cy="2708434"/>
            </a:xfrm>
            <a:prstGeom prst="rect">
              <a:avLst/>
            </a:prstGeom>
            <a:noFill/>
          </p:spPr>
          <p:txBody>
            <a:bodyPr wrap="square">
              <a:spAutoFit/>
            </a:bodyPr>
            <a:lstStyle/>
            <a:p>
              <a:pPr algn="ctr"/>
              <a:r>
                <a:rPr lang="en-US" sz="1200" dirty="0">
                  <a:solidFill>
                    <a:srgbClr val="00338D"/>
                  </a:solidFill>
                  <a:latin typeface="Aptos Display" panose="020B0004020202020204" pitchFamily="34" charset="0"/>
                </a:rPr>
                <a:t>AFGHANISTAN</a:t>
              </a:r>
            </a:p>
            <a:p>
              <a:pPr algn="ctr"/>
              <a:r>
                <a:rPr lang="en-US" sz="1200" dirty="0">
                  <a:solidFill>
                    <a:srgbClr val="00338D"/>
                  </a:solidFill>
                  <a:latin typeface="Aptos Display" panose="020B0004020202020204" pitchFamily="34" charset="0"/>
                </a:rPr>
                <a:t>BANGLADESH</a:t>
              </a:r>
            </a:p>
            <a:p>
              <a:pPr algn="ctr"/>
              <a:r>
                <a:rPr lang="en-US" sz="1200" dirty="0">
                  <a:solidFill>
                    <a:srgbClr val="00338D"/>
                  </a:solidFill>
                  <a:latin typeface="Aptos Display" panose="020B0004020202020204" pitchFamily="34" charset="0"/>
                </a:rPr>
                <a:t>BHUTAN</a:t>
              </a:r>
            </a:p>
            <a:p>
              <a:pPr algn="ctr"/>
              <a:r>
                <a:rPr lang="en-US" sz="1200" dirty="0">
                  <a:solidFill>
                    <a:srgbClr val="00338D"/>
                  </a:solidFill>
                  <a:latin typeface="Aptos Display" panose="020B0004020202020204" pitchFamily="34" charset="0"/>
                </a:rPr>
                <a:t>INDONESIA</a:t>
              </a:r>
            </a:p>
            <a:p>
              <a:pPr algn="ctr"/>
              <a:r>
                <a:rPr lang="en-US" sz="1200" dirty="0">
                  <a:solidFill>
                    <a:srgbClr val="00338D"/>
                  </a:solidFill>
                  <a:latin typeface="Aptos Display" panose="020B0004020202020204" pitchFamily="34" charset="0"/>
                </a:rPr>
                <a:t>IRAN</a:t>
              </a:r>
            </a:p>
            <a:p>
              <a:pPr algn="ctr"/>
              <a:r>
                <a:rPr lang="en-US" sz="1200" dirty="0">
                  <a:solidFill>
                    <a:srgbClr val="00338D"/>
                  </a:solidFill>
                  <a:latin typeface="Aptos Display" panose="020B0004020202020204" pitchFamily="34" charset="0"/>
                </a:rPr>
                <a:t>IRAQ</a:t>
              </a:r>
            </a:p>
            <a:p>
              <a:pPr algn="ctr"/>
              <a:r>
                <a:rPr lang="en-US" sz="1200" dirty="0">
                  <a:solidFill>
                    <a:srgbClr val="00338D"/>
                  </a:solidFill>
                  <a:latin typeface="Aptos Display" panose="020B0004020202020204" pitchFamily="34" charset="0"/>
                </a:rPr>
                <a:t>MALAYSIA</a:t>
              </a:r>
            </a:p>
            <a:p>
              <a:pPr algn="ctr"/>
              <a:r>
                <a:rPr lang="en-US" sz="1200" dirty="0">
                  <a:solidFill>
                    <a:srgbClr val="00338D"/>
                  </a:solidFill>
                  <a:latin typeface="Aptos Display" panose="020B0004020202020204" pitchFamily="34" charset="0"/>
                </a:rPr>
                <a:t>NEPAL</a:t>
              </a:r>
            </a:p>
            <a:p>
              <a:pPr algn="ctr"/>
              <a:r>
                <a:rPr lang="en-US" sz="1200" dirty="0">
                  <a:solidFill>
                    <a:srgbClr val="00338D"/>
                  </a:solidFill>
                  <a:latin typeface="Aptos Display" panose="020B0004020202020204" pitchFamily="34" charset="0"/>
                </a:rPr>
                <a:t>MYANMAR</a:t>
              </a:r>
            </a:p>
            <a:p>
              <a:pPr algn="ctr"/>
              <a:r>
                <a:rPr lang="en-US" sz="1200" dirty="0">
                  <a:solidFill>
                    <a:srgbClr val="00338D"/>
                  </a:solidFill>
                  <a:latin typeface="Aptos Display" panose="020B0004020202020204" pitchFamily="34" charset="0"/>
                </a:rPr>
                <a:t>OMAN</a:t>
              </a:r>
            </a:p>
            <a:p>
              <a:pPr algn="ctr"/>
              <a:r>
                <a:rPr lang="en-US" sz="1200" dirty="0">
                  <a:solidFill>
                    <a:srgbClr val="00338D"/>
                  </a:solidFill>
                  <a:latin typeface="Aptos Display" panose="020B0004020202020204" pitchFamily="34" charset="0"/>
                </a:rPr>
                <a:t>PHILIPPINES</a:t>
              </a:r>
            </a:p>
            <a:p>
              <a:pPr algn="ctr"/>
              <a:r>
                <a:rPr lang="en-US" sz="1200" dirty="0">
                  <a:solidFill>
                    <a:srgbClr val="00338D"/>
                  </a:solidFill>
                  <a:latin typeface="Aptos Display" panose="020B0004020202020204" pitchFamily="34" charset="0"/>
                </a:rPr>
                <a:t>SRI LANKA</a:t>
              </a:r>
            </a:p>
            <a:p>
              <a:pPr algn="ctr"/>
              <a:r>
                <a:rPr lang="en-US" sz="1200" dirty="0">
                  <a:solidFill>
                    <a:srgbClr val="00338D"/>
                  </a:solidFill>
                  <a:latin typeface="Aptos Display" panose="020B0004020202020204" pitchFamily="34" charset="0"/>
                </a:rPr>
                <a:t>TAJIKISTAN</a:t>
              </a:r>
            </a:p>
            <a:p>
              <a:pPr algn="ctr"/>
              <a:endParaRPr lang="en-US" sz="1400" dirty="0">
                <a:solidFill>
                  <a:srgbClr val="7030A0"/>
                </a:solidFill>
                <a:latin typeface="Aptos Display" panose="020B0004020202020204" pitchFamily="34" charset="0"/>
              </a:endParaRPr>
            </a:p>
          </p:txBody>
        </p:sp>
        <p:sp>
          <p:nvSpPr>
            <p:cNvPr id="22" name="Rounded Rectangle 21"/>
            <p:cNvSpPr/>
            <p:nvPr/>
          </p:nvSpPr>
          <p:spPr>
            <a:xfrm>
              <a:off x="5276324" y="2499136"/>
              <a:ext cx="1886339" cy="440938"/>
            </a:xfrm>
            <a:prstGeom prst="roundRect">
              <a:avLst/>
            </a:prstGeom>
            <a:solidFill>
              <a:schemeClr val="bg1"/>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338D"/>
                  </a:solidFill>
                  <a:latin typeface="Aptos Display" panose="020B0004020202020204" pitchFamily="34" charset="0"/>
                  <a:cs typeface="Arial" panose="020B0604020202020204" pitchFamily="34" charset="0"/>
                </a:rPr>
                <a:t>ASIA</a:t>
              </a:r>
              <a:endParaRPr lang="en-US" sz="1400" b="1" dirty="0">
                <a:solidFill>
                  <a:srgbClr val="00338D"/>
                </a:solidFill>
                <a:latin typeface="Aptos Display" panose="020B00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90AD3A7E-FA2F-1918-9393-803765B22280}"/>
              </a:ext>
            </a:extLst>
          </p:cNvPr>
          <p:cNvGrpSpPr/>
          <p:nvPr/>
        </p:nvGrpSpPr>
        <p:grpSpPr>
          <a:xfrm>
            <a:off x="-1" y="2934"/>
            <a:ext cx="12026900" cy="661181"/>
            <a:chOff x="-1" y="2934"/>
            <a:chExt cx="12026900" cy="661181"/>
          </a:xfrm>
        </p:grpSpPr>
        <p:sp>
          <p:nvSpPr>
            <p:cNvPr id="10" name="Rectangle 9">
              <a:extLst>
                <a:ext uri="{FF2B5EF4-FFF2-40B4-BE49-F238E27FC236}">
                  <a16:creationId xmlns:a16="http://schemas.microsoft.com/office/drawing/2014/main" id="{D37D9FCB-BA77-4FE9-88BC-75F5236701B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12" name="Right Triangle 11">
              <a:extLst>
                <a:ext uri="{FF2B5EF4-FFF2-40B4-BE49-F238E27FC236}">
                  <a16:creationId xmlns:a16="http://schemas.microsoft.com/office/drawing/2014/main" id="{B417C27A-0614-4ACD-2EB5-44EA44EEB29E}"/>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9" name="Rectangle 18">
              <a:extLst>
                <a:ext uri="{FF2B5EF4-FFF2-40B4-BE49-F238E27FC236}">
                  <a16:creationId xmlns:a16="http://schemas.microsoft.com/office/drawing/2014/main" id="{34EFB3F6-07FA-0EDB-7BE9-4E2D3AF4D703}"/>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International Presence</a:t>
              </a:r>
            </a:p>
          </p:txBody>
        </p:sp>
      </p:grpSp>
      <p:pic>
        <p:nvPicPr>
          <p:cNvPr id="23" name="Picture 22" descr="May be an image of 1 person"/>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4043" y="78946"/>
            <a:ext cx="2835029" cy="1717468"/>
          </a:xfrm>
          <a:prstGeom prst="hexagon">
            <a:avLst/>
          </a:prstGeom>
          <a:noFill/>
          <a:ln w="38100">
            <a:solidFill>
              <a:srgbClr val="00B0F0"/>
            </a:solidFill>
          </a:ln>
        </p:spPr>
      </p:pic>
      <p:pic>
        <p:nvPicPr>
          <p:cNvPr id="2" name="Picture 2" descr="Inauguration of International Executive Programmes Phase -II sponsored by MEA under ITEC">
            <a:extLst>
              <a:ext uri="{FF2B5EF4-FFF2-40B4-BE49-F238E27FC236}">
                <a16:creationId xmlns:a16="http://schemas.microsoft.com/office/drawing/2014/main" id="{6704FAF5-66ED-3EA1-A61C-CBDA1F160D1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25" t="25279" r="26200" b="5673"/>
          <a:stretch/>
        </p:blipFill>
        <p:spPr bwMode="auto">
          <a:xfrm>
            <a:off x="6235852" y="107998"/>
            <a:ext cx="2835029" cy="1688416"/>
          </a:xfrm>
          <a:prstGeom prst="hexagon">
            <a:avLst/>
          </a:prstGeom>
          <a:noFill/>
          <a:ln w="38100">
            <a:solidFill>
              <a:srgbClr val="00B0F0"/>
            </a:solidFill>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9F31C0C3-E9A1-9EE1-7622-17F7F5C83340}"/>
              </a:ext>
            </a:extLst>
          </p:cNvPr>
          <p:cNvGrpSpPr/>
          <p:nvPr/>
        </p:nvGrpSpPr>
        <p:grpSpPr>
          <a:xfrm>
            <a:off x="4613220" y="2714156"/>
            <a:ext cx="2992581" cy="2008033"/>
            <a:chOff x="8857925" y="2520545"/>
            <a:chExt cx="2992581" cy="2008033"/>
          </a:xfrm>
        </p:grpSpPr>
        <p:sp>
          <p:nvSpPr>
            <p:cNvPr id="14" name="Rectangle 13"/>
            <p:cNvSpPr/>
            <p:nvPr/>
          </p:nvSpPr>
          <p:spPr>
            <a:xfrm>
              <a:off x="9294396" y="3112806"/>
              <a:ext cx="2007079" cy="1415772"/>
            </a:xfrm>
            <a:prstGeom prst="rect">
              <a:avLst/>
            </a:prstGeom>
          </p:spPr>
          <p:txBody>
            <a:bodyPr wrap="square">
              <a:spAutoFit/>
            </a:bodyPr>
            <a:lstStyle/>
            <a:p>
              <a:pPr algn="ctr"/>
              <a:r>
                <a:rPr lang="en-US" sz="1200" dirty="0">
                  <a:solidFill>
                    <a:srgbClr val="00338D"/>
                  </a:solidFill>
                  <a:latin typeface="Aptos Display" panose="020B0004020202020204" pitchFamily="34" charset="0"/>
                </a:rPr>
                <a:t>ARMENIA </a:t>
              </a:r>
            </a:p>
            <a:p>
              <a:pPr algn="ctr"/>
              <a:r>
                <a:rPr lang="en-US" sz="1200" dirty="0">
                  <a:solidFill>
                    <a:srgbClr val="00338D"/>
                  </a:solidFill>
                  <a:latin typeface="Aptos Display" panose="020B0004020202020204" pitchFamily="34" charset="0"/>
                </a:rPr>
                <a:t>CHILE</a:t>
              </a:r>
            </a:p>
            <a:p>
              <a:pPr algn="ctr"/>
              <a:r>
                <a:rPr lang="en-US" sz="1200" dirty="0">
                  <a:solidFill>
                    <a:srgbClr val="00338D"/>
                  </a:solidFill>
                  <a:latin typeface="Aptos Display" panose="020B0004020202020204" pitchFamily="34" charset="0"/>
                </a:rPr>
                <a:t>FIJI</a:t>
              </a:r>
            </a:p>
            <a:p>
              <a:pPr algn="ctr"/>
              <a:r>
                <a:rPr lang="en-US" sz="1200" dirty="0">
                  <a:solidFill>
                    <a:srgbClr val="00338D"/>
                  </a:solidFill>
                  <a:latin typeface="Aptos Display" panose="020B0004020202020204" pitchFamily="34" charset="0"/>
                </a:rPr>
                <a:t>RUSSIA</a:t>
              </a:r>
            </a:p>
            <a:p>
              <a:pPr algn="ctr"/>
              <a:r>
                <a:rPr lang="en-US" sz="1200" dirty="0">
                  <a:solidFill>
                    <a:srgbClr val="00338D"/>
                  </a:solidFill>
                  <a:latin typeface="Aptos Display" panose="020B0004020202020204" pitchFamily="34" charset="0"/>
                </a:rPr>
                <a:t>KAZAKHSTAN</a:t>
              </a:r>
            </a:p>
            <a:p>
              <a:pPr algn="ctr"/>
              <a:r>
                <a:rPr lang="en-US" sz="1200" dirty="0">
                  <a:solidFill>
                    <a:srgbClr val="00338D"/>
                  </a:solidFill>
                  <a:latin typeface="Aptos Display" panose="020B0004020202020204" pitchFamily="34" charset="0"/>
                </a:rPr>
                <a:t>LITHUANIA</a:t>
              </a:r>
            </a:p>
            <a:p>
              <a:pPr algn="ctr"/>
              <a:endParaRPr lang="en-US" sz="1400" b="1" dirty="0">
                <a:solidFill>
                  <a:schemeClr val="bg1"/>
                </a:solidFill>
                <a:latin typeface="Aptos Display" panose="020B0004020202020204" pitchFamily="34" charset="0"/>
              </a:endParaRPr>
            </a:p>
          </p:txBody>
        </p:sp>
        <p:sp>
          <p:nvSpPr>
            <p:cNvPr id="18" name="Rounded Rectangle 17"/>
            <p:cNvSpPr/>
            <p:nvPr/>
          </p:nvSpPr>
          <p:spPr>
            <a:xfrm>
              <a:off x="8857925" y="2520545"/>
              <a:ext cx="2992581" cy="424676"/>
            </a:xfrm>
            <a:prstGeom prst="roundRect">
              <a:avLst/>
            </a:prstGeom>
            <a:solidFill>
              <a:schemeClr val="bg1"/>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338D"/>
                  </a:solidFill>
                  <a:latin typeface="Aptos Display" panose="020B0004020202020204" pitchFamily="34" charset="0"/>
                  <a:cs typeface="Arial" panose="020B0604020202020204" pitchFamily="34" charset="0"/>
                </a:rPr>
                <a:t>EUROPE /SOUTH AMERICA </a:t>
              </a:r>
            </a:p>
          </p:txBody>
        </p:sp>
      </p:grpSp>
      <p:sp>
        <p:nvSpPr>
          <p:cNvPr id="8" name="Rounded Rectangle 14">
            <a:extLst>
              <a:ext uri="{FF2B5EF4-FFF2-40B4-BE49-F238E27FC236}">
                <a16:creationId xmlns:a16="http://schemas.microsoft.com/office/drawing/2014/main" id="{46BDEDBF-30AB-7395-AF80-525BA1FB1ABF}"/>
              </a:ext>
            </a:extLst>
          </p:cNvPr>
          <p:cNvSpPr/>
          <p:nvPr/>
        </p:nvSpPr>
        <p:spPr>
          <a:xfrm>
            <a:off x="3564082" y="1956986"/>
            <a:ext cx="4558110" cy="549684"/>
          </a:xfrm>
          <a:prstGeom prst="roundRect">
            <a:avLst/>
          </a:prstGeom>
          <a:solidFill>
            <a:schemeClr val="accent1">
              <a:lumMod val="20000"/>
              <a:lumOff val="80000"/>
            </a:schemeClr>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338D"/>
                </a:solidFill>
                <a:latin typeface="Aptos Display" panose="020B0004020202020204" pitchFamily="34" charset="0"/>
                <a:cs typeface="Arial" panose="020B0604020202020204" pitchFamily="34" charset="0"/>
              </a:rPr>
              <a:t>FREQENTLY PARTICIPATING NATIONS</a:t>
            </a:r>
          </a:p>
        </p:txBody>
      </p:sp>
      <p:sp>
        <p:nvSpPr>
          <p:cNvPr id="16" name="Rectangle 15">
            <a:extLst>
              <a:ext uri="{FF2B5EF4-FFF2-40B4-BE49-F238E27FC236}">
                <a16:creationId xmlns:a16="http://schemas.microsoft.com/office/drawing/2014/main" id="{1C4A138D-367A-149D-0561-B66BA22494C4}"/>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7" name="Slide Number Placeholder 9">
            <a:extLst>
              <a:ext uri="{FF2B5EF4-FFF2-40B4-BE49-F238E27FC236}">
                <a16:creationId xmlns:a16="http://schemas.microsoft.com/office/drawing/2014/main" id="{086BD780-98DC-741F-4D7F-7F819C27AF88}"/>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14</a:t>
            </a:fld>
            <a:endParaRPr lang="en-IN" sz="1800" b="1" dirty="0">
              <a:solidFill>
                <a:srgbClr val="00338D"/>
              </a:solidFill>
              <a:latin typeface="Aptos Display" panose="020B0004020202020204" pitchFamily="34" charset="0"/>
            </a:endParaRPr>
          </a:p>
        </p:txBody>
      </p:sp>
      <p:pic>
        <p:nvPicPr>
          <p:cNvPr id="20" name="Picture 19" descr="A black background with white spots&#10;&#10;Description automatically generated">
            <a:extLst>
              <a:ext uri="{FF2B5EF4-FFF2-40B4-BE49-F238E27FC236}">
                <a16:creationId xmlns:a16="http://schemas.microsoft.com/office/drawing/2014/main" id="{D91A7703-212D-CC87-1184-18A6897383F1}"/>
              </a:ext>
            </a:extLst>
          </p:cNvPr>
          <p:cNvPicPr>
            <a:picLocks noChangeAspect="1"/>
          </p:cNvPicPr>
          <p:nvPr/>
        </p:nvPicPr>
        <p:blipFill>
          <a:blip r:embed="rId6"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1734408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F0C74-7ECB-D1D2-680B-254D8B2E60EA}"/>
            </a:ext>
          </a:extLst>
        </p:cNvPr>
        <p:cNvGrpSpPr/>
        <p:nvPr/>
      </p:nvGrpSpPr>
      <p:grpSpPr>
        <a:xfrm>
          <a:off x="0" y="0"/>
          <a:ext cx="0" cy="0"/>
          <a:chOff x="0" y="0"/>
          <a:chExt cx="0" cy="0"/>
        </a:xfrm>
      </p:grpSpPr>
      <p:pic>
        <p:nvPicPr>
          <p:cNvPr id="7" name="Picture 2">
            <a:extLst>
              <a:ext uri="{FF2B5EF4-FFF2-40B4-BE49-F238E27FC236}">
                <a16:creationId xmlns:a16="http://schemas.microsoft.com/office/drawing/2014/main" id="{4D3E3809-CE52-4312-9DDD-8BABE3D878D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2000"/>
                    </a14:imgEffect>
                  </a14:imgLayer>
                </a14:imgProps>
              </a:ext>
              <a:ext uri="{28A0092B-C50C-407E-A947-70E740481C1C}">
                <a14:useLocalDpi xmlns:a14="http://schemas.microsoft.com/office/drawing/2010/main" val="0"/>
              </a:ext>
            </a:extLst>
          </a:blip>
          <a:srcRect t="6617" b="6617"/>
          <a:stretch/>
        </p:blipFill>
        <p:spPr bwMode="auto">
          <a:xfrm>
            <a:off x="446488" y="1963999"/>
            <a:ext cx="11279409" cy="444537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ounded Rectangle 14">
            <a:extLst>
              <a:ext uri="{FF2B5EF4-FFF2-40B4-BE49-F238E27FC236}">
                <a16:creationId xmlns:a16="http://schemas.microsoft.com/office/drawing/2014/main" id="{7FEE848D-C682-B273-CCCA-117BEB83FCD0}"/>
              </a:ext>
            </a:extLst>
          </p:cNvPr>
          <p:cNvSpPr/>
          <p:nvPr/>
        </p:nvSpPr>
        <p:spPr>
          <a:xfrm>
            <a:off x="4069810" y="937680"/>
            <a:ext cx="1886339" cy="792462"/>
          </a:xfrm>
          <a:prstGeom prst="roundRect">
            <a:avLst/>
          </a:prstGeom>
          <a:solidFill>
            <a:schemeClr val="accent1">
              <a:lumMod val="20000"/>
              <a:lumOff val="80000"/>
            </a:schemeClr>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338D"/>
                </a:solidFill>
                <a:latin typeface="Aptos Display" panose="020B0004020202020204" pitchFamily="34" charset="0"/>
                <a:cs typeface="Arial" panose="020B0604020202020204" pitchFamily="34" charset="0"/>
              </a:rPr>
              <a:t>PACIFIC </a:t>
            </a:r>
          </a:p>
          <a:p>
            <a:pPr algn="ctr"/>
            <a:r>
              <a:rPr lang="en-US" sz="1600" dirty="0">
                <a:solidFill>
                  <a:srgbClr val="00338D"/>
                </a:solidFill>
                <a:latin typeface="Aptos Display" panose="020B0004020202020204" pitchFamily="34" charset="0"/>
              </a:rPr>
              <a:t>FIJI: </a:t>
            </a:r>
            <a:r>
              <a:rPr lang="en-US" sz="1600" b="1" dirty="0">
                <a:solidFill>
                  <a:srgbClr val="00338D"/>
                </a:solidFill>
                <a:latin typeface="Aptos Display" panose="020B0004020202020204" pitchFamily="34" charset="0"/>
              </a:rPr>
              <a:t>62</a:t>
            </a:r>
          </a:p>
          <a:p>
            <a:pPr algn="ctr"/>
            <a:endParaRPr lang="en-US" sz="1400" b="1" dirty="0">
              <a:solidFill>
                <a:srgbClr val="00338D"/>
              </a:solidFill>
              <a:latin typeface="Aptos Display" panose="020B0004020202020204" pitchFamily="34" charset="0"/>
              <a:cs typeface="Arial" panose="020B0604020202020204" pitchFamily="34" charset="0"/>
            </a:endParaRPr>
          </a:p>
        </p:txBody>
      </p:sp>
      <p:grpSp>
        <p:nvGrpSpPr>
          <p:cNvPr id="29" name="Group 28">
            <a:extLst>
              <a:ext uri="{FF2B5EF4-FFF2-40B4-BE49-F238E27FC236}">
                <a16:creationId xmlns:a16="http://schemas.microsoft.com/office/drawing/2014/main" id="{4FBF345D-8DFE-E9AE-55E4-F7B6AA8FC74F}"/>
              </a:ext>
            </a:extLst>
          </p:cNvPr>
          <p:cNvGrpSpPr/>
          <p:nvPr/>
        </p:nvGrpSpPr>
        <p:grpSpPr>
          <a:xfrm>
            <a:off x="1491557" y="1135232"/>
            <a:ext cx="2438401" cy="2394238"/>
            <a:chOff x="4916721" y="950925"/>
            <a:chExt cx="2438401" cy="2394238"/>
          </a:xfrm>
        </p:grpSpPr>
        <p:sp>
          <p:nvSpPr>
            <p:cNvPr id="13" name="Rectangle 12">
              <a:extLst>
                <a:ext uri="{FF2B5EF4-FFF2-40B4-BE49-F238E27FC236}">
                  <a16:creationId xmlns:a16="http://schemas.microsoft.com/office/drawing/2014/main" id="{405774D3-E070-557B-3850-FBEFAB0C2062}"/>
                </a:ext>
              </a:extLst>
            </p:cNvPr>
            <p:cNvSpPr/>
            <p:nvPr/>
          </p:nvSpPr>
          <p:spPr>
            <a:xfrm>
              <a:off x="4916721" y="3037386"/>
              <a:ext cx="2438401" cy="307777"/>
            </a:xfrm>
            <a:prstGeom prst="rect">
              <a:avLst/>
            </a:prstGeom>
            <a:noFill/>
          </p:spPr>
          <p:txBody>
            <a:bodyPr wrap="square">
              <a:spAutoFit/>
            </a:bodyPr>
            <a:lstStyle/>
            <a:p>
              <a:pPr algn="ctr"/>
              <a:endParaRPr lang="en-US" sz="1400" dirty="0">
                <a:solidFill>
                  <a:srgbClr val="7030A0"/>
                </a:solidFill>
                <a:latin typeface="Aptos Display" panose="020B0004020202020204" pitchFamily="34" charset="0"/>
              </a:endParaRPr>
            </a:p>
          </p:txBody>
        </p:sp>
        <p:sp>
          <p:nvSpPr>
            <p:cNvPr id="22" name="Rounded Rectangle 21">
              <a:extLst>
                <a:ext uri="{FF2B5EF4-FFF2-40B4-BE49-F238E27FC236}">
                  <a16:creationId xmlns:a16="http://schemas.microsoft.com/office/drawing/2014/main" id="{A46994AD-6C9E-9492-1007-DB6ED5D7F9CD}"/>
                </a:ext>
              </a:extLst>
            </p:cNvPr>
            <p:cNvSpPr/>
            <p:nvPr/>
          </p:nvSpPr>
          <p:spPr>
            <a:xfrm>
              <a:off x="5087976" y="950925"/>
              <a:ext cx="1886339" cy="601945"/>
            </a:xfrm>
            <a:prstGeom prst="roundRect">
              <a:avLst/>
            </a:prstGeom>
            <a:solidFill>
              <a:schemeClr val="accent1">
                <a:lumMod val="20000"/>
                <a:lumOff val="80000"/>
              </a:schemeClr>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338D"/>
                  </a:solidFill>
                  <a:latin typeface="Aptos Display" panose="020B0004020202020204" pitchFamily="34" charset="0"/>
                  <a:cs typeface="Arial" panose="020B0604020202020204" pitchFamily="34" charset="0"/>
                </a:rPr>
                <a:t>ASIA</a:t>
              </a:r>
              <a:endParaRPr lang="en-US" sz="1400" b="1" dirty="0">
                <a:solidFill>
                  <a:srgbClr val="00338D"/>
                </a:solidFill>
                <a:latin typeface="Aptos Display" panose="020B00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0BEB30D3-1707-8305-44BE-E1DA088AA55A}"/>
              </a:ext>
            </a:extLst>
          </p:cNvPr>
          <p:cNvGrpSpPr/>
          <p:nvPr/>
        </p:nvGrpSpPr>
        <p:grpSpPr>
          <a:xfrm>
            <a:off x="-1" y="2934"/>
            <a:ext cx="12026900" cy="661181"/>
            <a:chOff x="-1" y="2934"/>
            <a:chExt cx="12026900" cy="661181"/>
          </a:xfrm>
        </p:grpSpPr>
        <p:sp>
          <p:nvSpPr>
            <p:cNvPr id="10" name="Rectangle 9">
              <a:extLst>
                <a:ext uri="{FF2B5EF4-FFF2-40B4-BE49-F238E27FC236}">
                  <a16:creationId xmlns:a16="http://schemas.microsoft.com/office/drawing/2014/main" id="{A67B449D-E6E6-CD74-58D9-41BB939FBBC9}"/>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12" name="Right Triangle 11">
              <a:extLst>
                <a:ext uri="{FF2B5EF4-FFF2-40B4-BE49-F238E27FC236}">
                  <a16:creationId xmlns:a16="http://schemas.microsoft.com/office/drawing/2014/main" id="{8757F367-E5C1-2C56-E829-3F8ED2B46FB8}"/>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9" name="Rectangle 18">
              <a:extLst>
                <a:ext uri="{FF2B5EF4-FFF2-40B4-BE49-F238E27FC236}">
                  <a16:creationId xmlns:a16="http://schemas.microsoft.com/office/drawing/2014/main" id="{63B25425-58E0-0222-6A8F-FBC216872714}"/>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CIRDAP Member Countries</a:t>
              </a:r>
            </a:p>
          </p:txBody>
        </p:sp>
      </p:grpSp>
      <p:pic>
        <p:nvPicPr>
          <p:cNvPr id="23" name="Picture 22" descr="May be an image of 1 person">
            <a:extLst>
              <a:ext uri="{FF2B5EF4-FFF2-40B4-BE49-F238E27FC236}">
                <a16:creationId xmlns:a16="http://schemas.microsoft.com/office/drawing/2014/main" id="{EFCB67E9-DCEC-63A2-ECD8-C0D8A30D59F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4043" y="78946"/>
            <a:ext cx="2835029" cy="1717468"/>
          </a:xfrm>
          <a:prstGeom prst="hexagon">
            <a:avLst/>
          </a:prstGeom>
          <a:noFill/>
          <a:ln w="38100">
            <a:solidFill>
              <a:srgbClr val="00B0F0"/>
            </a:solidFill>
          </a:ln>
        </p:spPr>
      </p:pic>
      <p:pic>
        <p:nvPicPr>
          <p:cNvPr id="2" name="Picture 2" descr="Inauguration of International Executive Programmes Phase -II sponsored by MEA under ITEC">
            <a:extLst>
              <a:ext uri="{FF2B5EF4-FFF2-40B4-BE49-F238E27FC236}">
                <a16:creationId xmlns:a16="http://schemas.microsoft.com/office/drawing/2014/main" id="{F34699CB-3998-A464-3E4F-FBA88319B59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25" t="25279" r="26200" b="5673"/>
          <a:stretch/>
        </p:blipFill>
        <p:spPr bwMode="auto">
          <a:xfrm>
            <a:off x="6235852" y="107998"/>
            <a:ext cx="2835029" cy="1688416"/>
          </a:xfrm>
          <a:prstGeom prst="hexagon">
            <a:avLst/>
          </a:prstGeom>
          <a:noFill/>
          <a:ln w="38100">
            <a:solidFill>
              <a:srgbClr val="00B0F0"/>
            </a:solidFill>
          </a:ln>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D2FBCB9F-531D-9A79-79E4-65B9A829F59D}"/>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7" name="Slide Number Placeholder 9">
            <a:extLst>
              <a:ext uri="{FF2B5EF4-FFF2-40B4-BE49-F238E27FC236}">
                <a16:creationId xmlns:a16="http://schemas.microsoft.com/office/drawing/2014/main" id="{E8987B73-6931-99D8-BCC2-F818638EA32E}"/>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15</a:t>
            </a:fld>
            <a:endParaRPr lang="en-IN" sz="1800" b="1" dirty="0">
              <a:solidFill>
                <a:srgbClr val="00338D"/>
              </a:solidFill>
              <a:latin typeface="Aptos Display" panose="020B0004020202020204" pitchFamily="34" charset="0"/>
            </a:endParaRPr>
          </a:p>
        </p:txBody>
      </p:sp>
      <p:pic>
        <p:nvPicPr>
          <p:cNvPr id="20" name="Picture 19" descr="A black background with white spots&#10;&#10;Description automatically generated">
            <a:extLst>
              <a:ext uri="{FF2B5EF4-FFF2-40B4-BE49-F238E27FC236}">
                <a16:creationId xmlns:a16="http://schemas.microsoft.com/office/drawing/2014/main" id="{C43873CA-458D-6357-B48E-476A70BE1BE0}"/>
              </a:ext>
            </a:extLst>
          </p:cNvPr>
          <p:cNvPicPr>
            <a:picLocks noChangeAspect="1"/>
          </p:cNvPicPr>
          <p:nvPr/>
        </p:nvPicPr>
        <p:blipFill>
          <a:blip r:embed="rId6"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4" name="TextBox 3">
            <a:extLst>
              <a:ext uri="{FF2B5EF4-FFF2-40B4-BE49-F238E27FC236}">
                <a16:creationId xmlns:a16="http://schemas.microsoft.com/office/drawing/2014/main" id="{34D54EA2-DBC4-B246-F294-36907162FCF8}"/>
              </a:ext>
            </a:extLst>
          </p:cNvPr>
          <p:cNvSpPr txBox="1"/>
          <p:nvPr/>
        </p:nvSpPr>
        <p:spPr>
          <a:xfrm>
            <a:off x="1400428" y="1941798"/>
            <a:ext cx="6096000" cy="4524315"/>
          </a:xfrm>
          <a:prstGeom prst="rect">
            <a:avLst/>
          </a:prstGeom>
          <a:noFill/>
        </p:spPr>
        <p:txBody>
          <a:bodyPr wrap="square">
            <a:spAutoFit/>
          </a:bodyPr>
          <a:lstStyle/>
          <a:p>
            <a:r>
              <a:rPr lang="en-US" sz="1800" dirty="0">
                <a:solidFill>
                  <a:srgbClr val="00338D"/>
                </a:solidFill>
                <a:latin typeface="Aptos Display" panose="020B0004020202020204" pitchFamily="34" charset="0"/>
              </a:rPr>
              <a:t>AFGHANISTAN	</a:t>
            </a:r>
            <a:r>
              <a:rPr lang="en-US" sz="1800" b="1" dirty="0">
                <a:solidFill>
                  <a:srgbClr val="00338D"/>
                </a:solidFill>
                <a:latin typeface="Aptos Display" panose="020B0004020202020204" pitchFamily="34" charset="0"/>
              </a:rPr>
              <a:t>: 575</a:t>
            </a:r>
          </a:p>
          <a:p>
            <a:r>
              <a:rPr lang="en-US" sz="1800" dirty="0">
                <a:solidFill>
                  <a:srgbClr val="00338D"/>
                </a:solidFill>
                <a:latin typeface="Aptos Display" panose="020B0004020202020204" pitchFamily="34" charset="0"/>
              </a:rPr>
              <a:t>BANGLADESH	</a:t>
            </a:r>
            <a:r>
              <a:rPr lang="en-US" sz="1800" b="1" dirty="0">
                <a:solidFill>
                  <a:srgbClr val="00338D"/>
                </a:solidFill>
                <a:latin typeface="Aptos Display" panose="020B0004020202020204" pitchFamily="34" charset="0"/>
              </a:rPr>
              <a:t>: 578 </a:t>
            </a:r>
          </a:p>
          <a:p>
            <a:r>
              <a:rPr lang="en-US" sz="1800" dirty="0">
                <a:solidFill>
                  <a:srgbClr val="00338D"/>
                </a:solidFill>
                <a:latin typeface="Aptos Display" panose="020B0004020202020204" pitchFamily="34" charset="0"/>
              </a:rPr>
              <a:t>INDONESIA	</a:t>
            </a:r>
            <a:r>
              <a:rPr lang="en-US" sz="1800" b="1" dirty="0">
                <a:solidFill>
                  <a:srgbClr val="00338D"/>
                </a:solidFill>
                <a:latin typeface="Aptos Display" panose="020B0004020202020204" pitchFamily="34" charset="0"/>
              </a:rPr>
              <a:t>: 178</a:t>
            </a:r>
          </a:p>
          <a:p>
            <a:r>
              <a:rPr lang="en-US" sz="1800" dirty="0">
                <a:solidFill>
                  <a:srgbClr val="00338D"/>
                </a:solidFill>
                <a:latin typeface="Aptos Display" panose="020B0004020202020204" pitchFamily="34" charset="0"/>
              </a:rPr>
              <a:t>INDIA		</a:t>
            </a:r>
            <a:r>
              <a:rPr lang="en-US" sz="1800" b="1" dirty="0">
                <a:solidFill>
                  <a:srgbClr val="00338D"/>
                </a:solidFill>
                <a:latin typeface="Aptos Display" panose="020B0004020202020204" pitchFamily="34" charset="0"/>
              </a:rPr>
              <a:t>: 5</a:t>
            </a:r>
          </a:p>
          <a:p>
            <a:r>
              <a:rPr lang="en-US" sz="1800" dirty="0">
                <a:solidFill>
                  <a:srgbClr val="00338D"/>
                </a:solidFill>
                <a:latin typeface="Aptos Display" panose="020B0004020202020204" pitchFamily="34" charset="0"/>
              </a:rPr>
              <a:t>IRAN		</a:t>
            </a:r>
            <a:r>
              <a:rPr lang="en-US" sz="1800" b="1" dirty="0">
                <a:solidFill>
                  <a:srgbClr val="00338D"/>
                </a:solidFill>
                <a:latin typeface="Aptos Display" panose="020B0004020202020204" pitchFamily="34" charset="0"/>
              </a:rPr>
              <a:t>: 63</a:t>
            </a:r>
          </a:p>
          <a:p>
            <a:r>
              <a:rPr lang="en-US" sz="1800" dirty="0">
                <a:solidFill>
                  <a:srgbClr val="00338D"/>
                </a:solidFill>
                <a:latin typeface="Aptos Display" panose="020B0004020202020204" pitchFamily="34" charset="0"/>
              </a:rPr>
              <a:t>Lao PDR		</a:t>
            </a:r>
            <a:r>
              <a:rPr lang="en-US" sz="1800" b="1" dirty="0">
                <a:solidFill>
                  <a:srgbClr val="00338D"/>
                </a:solidFill>
                <a:latin typeface="Aptos Display" panose="020B0004020202020204" pitchFamily="34" charset="0"/>
              </a:rPr>
              <a:t>: 83</a:t>
            </a:r>
          </a:p>
          <a:p>
            <a:r>
              <a:rPr lang="en-US" sz="1800" dirty="0">
                <a:solidFill>
                  <a:srgbClr val="00338D"/>
                </a:solidFill>
                <a:latin typeface="Aptos Display" panose="020B0004020202020204" pitchFamily="34" charset="0"/>
              </a:rPr>
              <a:t>MALAYSIA	</a:t>
            </a:r>
            <a:r>
              <a:rPr lang="en-US" sz="1800" b="1" dirty="0">
                <a:solidFill>
                  <a:srgbClr val="00338D"/>
                </a:solidFill>
                <a:latin typeface="Aptos Display" panose="020B0004020202020204" pitchFamily="34" charset="0"/>
              </a:rPr>
              <a:t>: 234</a:t>
            </a:r>
          </a:p>
          <a:p>
            <a:r>
              <a:rPr lang="en-US" sz="1800" dirty="0">
                <a:solidFill>
                  <a:srgbClr val="00338D"/>
                </a:solidFill>
                <a:latin typeface="Aptos Display" panose="020B0004020202020204" pitchFamily="34" charset="0"/>
              </a:rPr>
              <a:t>MYANMAR	</a:t>
            </a:r>
            <a:r>
              <a:rPr lang="en-US" sz="1800" b="1" dirty="0">
                <a:solidFill>
                  <a:srgbClr val="00338D"/>
                </a:solidFill>
                <a:latin typeface="Aptos Display" panose="020B0004020202020204" pitchFamily="34" charset="0"/>
              </a:rPr>
              <a:t>: 356</a:t>
            </a:r>
          </a:p>
          <a:p>
            <a:r>
              <a:rPr lang="en-US" sz="1800" dirty="0">
                <a:solidFill>
                  <a:srgbClr val="00338D"/>
                </a:solidFill>
                <a:latin typeface="Aptos Display" panose="020B0004020202020204" pitchFamily="34" charset="0"/>
              </a:rPr>
              <a:t>NEPAL		</a:t>
            </a:r>
            <a:r>
              <a:rPr lang="en-US" sz="1800" b="1" dirty="0">
                <a:solidFill>
                  <a:srgbClr val="00338D"/>
                </a:solidFill>
                <a:latin typeface="Aptos Display" panose="020B0004020202020204" pitchFamily="34" charset="0"/>
              </a:rPr>
              <a:t>: 175</a:t>
            </a:r>
          </a:p>
          <a:p>
            <a:r>
              <a:rPr lang="en-US" sz="1800" dirty="0">
                <a:solidFill>
                  <a:srgbClr val="00338D"/>
                </a:solidFill>
                <a:latin typeface="Aptos Display" panose="020B0004020202020204" pitchFamily="34" charset="0"/>
              </a:rPr>
              <a:t>PAKISTHAN	</a:t>
            </a:r>
            <a:r>
              <a:rPr lang="en-US" sz="1800" b="1" dirty="0">
                <a:solidFill>
                  <a:srgbClr val="00338D"/>
                </a:solidFill>
                <a:latin typeface="Aptos Display" panose="020B0004020202020204" pitchFamily="34" charset="0"/>
              </a:rPr>
              <a:t>: 21</a:t>
            </a:r>
          </a:p>
          <a:p>
            <a:r>
              <a:rPr lang="en-US" sz="1800" dirty="0">
                <a:solidFill>
                  <a:srgbClr val="00338D"/>
                </a:solidFill>
                <a:latin typeface="Aptos Display" panose="020B0004020202020204" pitchFamily="34" charset="0"/>
              </a:rPr>
              <a:t>PHILIPPINES	</a:t>
            </a:r>
            <a:r>
              <a:rPr lang="en-US" sz="1800" b="1" dirty="0">
                <a:solidFill>
                  <a:srgbClr val="00338D"/>
                </a:solidFill>
                <a:latin typeface="Aptos Display" panose="020B0004020202020204" pitchFamily="34" charset="0"/>
              </a:rPr>
              <a:t>: 252 </a:t>
            </a:r>
          </a:p>
          <a:p>
            <a:r>
              <a:rPr lang="en-US" sz="1800" dirty="0">
                <a:solidFill>
                  <a:srgbClr val="00338D"/>
                </a:solidFill>
                <a:latin typeface="Aptos Display" panose="020B0004020202020204" pitchFamily="34" charset="0"/>
              </a:rPr>
              <a:t>SRI LANKA	</a:t>
            </a:r>
            <a:r>
              <a:rPr lang="en-US" sz="1800" b="1" dirty="0">
                <a:solidFill>
                  <a:srgbClr val="00338D"/>
                </a:solidFill>
                <a:latin typeface="Aptos Display" panose="020B0004020202020204" pitchFamily="34" charset="0"/>
              </a:rPr>
              <a:t>: 714</a:t>
            </a:r>
          </a:p>
          <a:p>
            <a:r>
              <a:rPr lang="en-US" sz="1800" dirty="0">
                <a:solidFill>
                  <a:srgbClr val="00338D"/>
                </a:solidFill>
                <a:latin typeface="Aptos Display" panose="020B0004020202020204" pitchFamily="34" charset="0"/>
              </a:rPr>
              <a:t>THAILAND	</a:t>
            </a:r>
            <a:r>
              <a:rPr lang="en-US" sz="1800" b="1" dirty="0">
                <a:solidFill>
                  <a:srgbClr val="00338D"/>
                </a:solidFill>
                <a:latin typeface="Aptos Display" panose="020B0004020202020204" pitchFamily="34" charset="0"/>
              </a:rPr>
              <a:t>: 172</a:t>
            </a:r>
          </a:p>
          <a:p>
            <a:r>
              <a:rPr lang="en-US" sz="1800" dirty="0">
                <a:solidFill>
                  <a:srgbClr val="00338D"/>
                </a:solidFill>
                <a:latin typeface="Aptos Display" panose="020B0004020202020204" pitchFamily="34" charset="0"/>
              </a:rPr>
              <a:t>VIETNAM		</a:t>
            </a:r>
            <a:r>
              <a:rPr lang="en-US" sz="1800" b="1" dirty="0">
                <a:solidFill>
                  <a:srgbClr val="00338D"/>
                </a:solidFill>
                <a:latin typeface="Aptos Display" panose="020B0004020202020204" pitchFamily="34" charset="0"/>
              </a:rPr>
              <a:t>: 142</a:t>
            </a:r>
          </a:p>
          <a:p>
            <a:pPr algn="ctr"/>
            <a:endParaRPr lang="en-US" sz="1800" dirty="0">
              <a:solidFill>
                <a:srgbClr val="00338D"/>
              </a:solidFill>
              <a:latin typeface="Aptos Display" panose="020B0004020202020204" pitchFamily="34" charset="0"/>
            </a:endParaRPr>
          </a:p>
          <a:p>
            <a:pPr algn="ctr"/>
            <a:endParaRPr lang="en-US" sz="1800" dirty="0">
              <a:solidFill>
                <a:srgbClr val="00338D"/>
              </a:solidFill>
              <a:latin typeface="Aptos Display" panose="020B0004020202020204" pitchFamily="34" charset="0"/>
            </a:endParaRPr>
          </a:p>
        </p:txBody>
      </p:sp>
    </p:spTree>
    <p:extLst>
      <p:ext uri="{BB962C8B-B14F-4D97-AF65-F5344CB8AC3E}">
        <p14:creationId xmlns:p14="http://schemas.microsoft.com/office/powerpoint/2010/main" val="582857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E81AA8-92CD-440F-B9A8-03DDA93949DF}"/>
              </a:ext>
            </a:extLst>
          </p:cNvPr>
          <p:cNvGrpSpPr/>
          <p:nvPr/>
        </p:nvGrpSpPr>
        <p:grpSpPr>
          <a:xfrm>
            <a:off x="-1" y="2934"/>
            <a:ext cx="12026900" cy="661181"/>
            <a:chOff x="-1" y="2934"/>
            <a:chExt cx="12026900" cy="661181"/>
          </a:xfrm>
        </p:grpSpPr>
        <p:sp>
          <p:nvSpPr>
            <p:cNvPr id="5" name="Rectangle 4">
              <a:extLst>
                <a:ext uri="{FF2B5EF4-FFF2-40B4-BE49-F238E27FC236}">
                  <a16:creationId xmlns:a16="http://schemas.microsoft.com/office/drawing/2014/main" id="{8E210E43-6FDB-4057-923E-08BF9C4340B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6" name="Right Triangle 5">
              <a:extLst>
                <a:ext uri="{FF2B5EF4-FFF2-40B4-BE49-F238E27FC236}">
                  <a16:creationId xmlns:a16="http://schemas.microsoft.com/office/drawing/2014/main" id="{1CB363A7-158C-4B9B-9410-9434905AD425}"/>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7" name="Rectangle 6">
              <a:extLst>
                <a:ext uri="{FF2B5EF4-FFF2-40B4-BE49-F238E27FC236}">
                  <a16:creationId xmlns:a16="http://schemas.microsoft.com/office/drawing/2014/main" id="{9747C4B1-FD62-4036-82F8-490E85D334AB}"/>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Our Collaborations</a:t>
              </a:r>
            </a:p>
          </p:txBody>
        </p:sp>
      </p:grpSp>
      <p:cxnSp>
        <p:nvCxnSpPr>
          <p:cNvPr id="3" name="Straight Connector 2">
            <a:extLst>
              <a:ext uri="{FF2B5EF4-FFF2-40B4-BE49-F238E27FC236}">
                <a16:creationId xmlns:a16="http://schemas.microsoft.com/office/drawing/2014/main" id="{14C0B137-1E84-45FF-AD7E-2CB799EF0B17}"/>
              </a:ext>
            </a:extLst>
          </p:cNvPr>
          <p:cNvCxnSpPr/>
          <p:nvPr/>
        </p:nvCxnSpPr>
        <p:spPr>
          <a:xfrm>
            <a:off x="6096000" y="746996"/>
            <a:ext cx="0" cy="5676900"/>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pic>
        <p:nvPicPr>
          <p:cNvPr id="2054" name="Picture 6" descr="Logo and Motto | IIM Nagpur">
            <a:extLst>
              <a:ext uri="{FF2B5EF4-FFF2-40B4-BE49-F238E27FC236}">
                <a16:creationId xmlns:a16="http://schemas.microsoft.com/office/drawing/2014/main" id="{EA9CAB17-FD1B-4B1B-8E41-D48D3AEAD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58" y="1318074"/>
            <a:ext cx="1311578" cy="153891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ndian Institute of Foreign Trade - Wikipedia">
            <a:extLst>
              <a:ext uri="{FF2B5EF4-FFF2-40B4-BE49-F238E27FC236}">
                <a16:creationId xmlns:a16="http://schemas.microsoft.com/office/drawing/2014/main" id="{567FEFB0-E05D-4CA7-8273-9E8A386AB9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758" y="3090219"/>
            <a:ext cx="1462413" cy="99045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NorthEasternCouncil (@NEC_GoI) | Twitter">
            <a:extLst>
              <a:ext uri="{FF2B5EF4-FFF2-40B4-BE49-F238E27FC236}">
                <a16:creationId xmlns:a16="http://schemas.microsoft.com/office/drawing/2014/main" id="{4FD978A1-5985-4359-B863-37CBBCEAC03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96233" y="1325635"/>
            <a:ext cx="1528905" cy="152890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Welcome NIELIT">
            <a:extLst>
              <a:ext uri="{FF2B5EF4-FFF2-40B4-BE49-F238E27FC236}">
                <a16:creationId xmlns:a16="http://schemas.microsoft.com/office/drawing/2014/main" id="{4169CC54-8C3C-4D60-9990-543D9262DA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7244" y="4820005"/>
            <a:ext cx="1971250" cy="851121"/>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IP Mumbai Recruitment | IIP Mumbai Job Openings | IIP Mumbai Recruitment  2021 - Apply Latest Job Openings on 11-06-2021">
            <a:extLst>
              <a:ext uri="{FF2B5EF4-FFF2-40B4-BE49-F238E27FC236}">
                <a16:creationId xmlns:a16="http://schemas.microsoft.com/office/drawing/2014/main" id="{F5866905-FC92-4C9F-A036-30F3C34644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4223" y="4420398"/>
            <a:ext cx="1528905" cy="152890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Institute of Risk Management | LinkedIn">
            <a:extLst>
              <a:ext uri="{FF2B5EF4-FFF2-40B4-BE49-F238E27FC236}">
                <a16:creationId xmlns:a16="http://schemas.microsoft.com/office/drawing/2014/main" id="{06CA986E-4901-48B0-B396-D628498CDC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991" y="4513496"/>
            <a:ext cx="1424127" cy="1424127"/>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AARDO - Home | Facebook">
            <a:extLst>
              <a:ext uri="{FF2B5EF4-FFF2-40B4-BE49-F238E27FC236}">
                <a16:creationId xmlns:a16="http://schemas.microsoft.com/office/drawing/2014/main" id="{50BF947E-553F-49C1-B684-BAB3926F8B1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791" r="15034"/>
          <a:stretch/>
        </p:blipFill>
        <p:spPr bwMode="auto">
          <a:xfrm>
            <a:off x="10154224" y="1439438"/>
            <a:ext cx="1470096" cy="1479147"/>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a:extLst>
              <a:ext uri="{FF2B5EF4-FFF2-40B4-BE49-F238E27FC236}">
                <a16:creationId xmlns:a16="http://schemas.microsoft.com/office/drawing/2014/main" id="{1102829E-1FAC-48B5-8701-C066558AE6E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80894" y="1528450"/>
            <a:ext cx="1665579" cy="1319029"/>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Unesco Logo PNG Transparent &amp;amp; SVG Vector - Freebie Supply">
            <a:extLst>
              <a:ext uri="{FF2B5EF4-FFF2-40B4-BE49-F238E27FC236}">
                <a16:creationId xmlns:a16="http://schemas.microsoft.com/office/drawing/2014/main" id="{EBD6E96F-E489-4271-BD6F-82F7871DEA3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3581" t="8751" r="14026" b="12075"/>
          <a:stretch/>
        </p:blipFill>
        <p:spPr bwMode="auto">
          <a:xfrm>
            <a:off x="8496218" y="2821560"/>
            <a:ext cx="1511296" cy="1238054"/>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descr="ILO Logo Download Vector">
            <a:extLst>
              <a:ext uri="{FF2B5EF4-FFF2-40B4-BE49-F238E27FC236}">
                <a16:creationId xmlns:a16="http://schemas.microsoft.com/office/drawing/2014/main" id="{C347B7DC-06D3-4964-80AF-BF2C7A11F3B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14153" y="1487049"/>
            <a:ext cx="1470095" cy="1319030"/>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descr="National Museums of Brunei | Wesley A. Wenhardt">
            <a:extLst>
              <a:ext uri="{FF2B5EF4-FFF2-40B4-BE49-F238E27FC236}">
                <a16:creationId xmlns:a16="http://schemas.microsoft.com/office/drawing/2014/main" id="{AE679763-1021-4E6F-9B57-280825F4BCB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49912" y="4119062"/>
            <a:ext cx="4649282" cy="1065789"/>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descr="Unicef, Gomti Nagar - Voluntary Organisations in Lucknow - Justdial">
            <a:extLst>
              <a:ext uri="{FF2B5EF4-FFF2-40B4-BE49-F238E27FC236}">
                <a16:creationId xmlns:a16="http://schemas.microsoft.com/office/drawing/2014/main" id="{A9B4AA16-115B-4E7F-AABC-8E95D7CE0B15}"/>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335901" y="2895428"/>
            <a:ext cx="1223763" cy="125217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ACB140CD-6EA2-4F47-B87C-7F128382D58F}"/>
              </a:ext>
            </a:extLst>
          </p:cNvPr>
          <p:cNvSpPr/>
          <p:nvPr/>
        </p:nvSpPr>
        <p:spPr>
          <a:xfrm>
            <a:off x="201529" y="1293097"/>
            <a:ext cx="5726776" cy="5044722"/>
          </a:xfrm>
          <a:prstGeom prst="rect">
            <a:avLst/>
          </a:prstGeom>
          <a:noFill/>
          <a:ln w="19050">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8" name="Rectangle 27">
            <a:extLst>
              <a:ext uri="{FF2B5EF4-FFF2-40B4-BE49-F238E27FC236}">
                <a16:creationId xmlns:a16="http://schemas.microsoft.com/office/drawing/2014/main" id="{6F1599A1-0FAC-4A09-8752-92FF679D2A68}"/>
              </a:ext>
            </a:extLst>
          </p:cNvPr>
          <p:cNvSpPr/>
          <p:nvPr/>
        </p:nvSpPr>
        <p:spPr>
          <a:xfrm>
            <a:off x="210961" y="678960"/>
            <a:ext cx="5726776" cy="541376"/>
          </a:xfrm>
          <a:prstGeom prst="rect">
            <a:avLst/>
          </a:prstGeom>
          <a:solidFill>
            <a:schemeClr val="accent1">
              <a:lumMod val="20000"/>
              <a:lumOff val="80000"/>
            </a:schemeClr>
          </a:solidFill>
          <a:ln w="19050">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Aptos Display" panose="020B0004020202020204" pitchFamily="34" charset="0"/>
                <a:cs typeface="Arial" panose="020B0604020202020204" pitchFamily="34" charset="0"/>
              </a:rPr>
              <a:t>National Collaborations</a:t>
            </a:r>
          </a:p>
        </p:txBody>
      </p:sp>
      <p:sp>
        <p:nvSpPr>
          <p:cNvPr id="29" name="Rectangle 28">
            <a:extLst>
              <a:ext uri="{FF2B5EF4-FFF2-40B4-BE49-F238E27FC236}">
                <a16:creationId xmlns:a16="http://schemas.microsoft.com/office/drawing/2014/main" id="{26ABBE93-541C-445A-A476-ACF44A8C626E}"/>
              </a:ext>
            </a:extLst>
          </p:cNvPr>
          <p:cNvSpPr/>
          <p:nvPr/>
        </p:nvSpPr>
        <p:spPr>
          <a:xfrm>
            <a:off x="6262361" y="1308518"/>
            <a:ext cx="5726776" cy="5029300"/>
          </a:xfrm>
          <a:prstGeom prst="rect">
            <a:avLst/>
          </a:prstGeom>
          <a:noFill/>
          <a:ln w="19050">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30" name="Rectangle 29">
            <a:extLst>
              <a:ext uri="{FF2B5EF4-FFF2-40B4-BE49-F238E27FC236}">
                <a16:creationId xmlns:a16="http://schemas.microsoft.com/office/drawing/2014/main" id="{C7B46307-8C64-4429-9D16-CF8EF726FEAE}"/>
              </a:ext>
            </a:extLst>
          </p:cNvPr>
          <p:cNvSpPr/>
          <p:nvPr/>
        </p:nvSpPr>
        <p:spPr>
          <a:xfrm>
            <a:off x="6262361" y="678960"/>
            <a:ext cx="5726776" cy="541376"/>
          </a:xfrm>
          <a:prstGeom prst="rect">
            <a:avLst/>
          </a:prstGeom>
          <a:solidFill>
            <a:schemeClr val="accent1">
              <a:lumMod val="20000"/>
              <a:lumOff val="80000"/>
            </a:schemeClr>
          </a:solidFill>
          <a:ln w="19050">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Aptos Display" panose="020B0004020202020204" pitchFamily="34" charset="0"/>
                <a:cs typeface="Arial" panose="020B0604020202020204" pitchFamily="34" charset="0"/>
              </a:rPr>
              <a:t>International Collaborations</a:t>
            </a:r>
          </a:p>
        </p:txBody>
      </p:sp>
      <p:sp>
        <p:nvSpPr>
          <p:cNvPr id="9" name="AutoShape 2" descr="Logo">
            <a:extLst>
              <a:ext uri="{FF2B5EF4-FFF2-40B4-BE49-F238E27FC236}">
                <a16:creationId xmlns:a16="http://schemas.microsoft.com/office/drawing/2014/main" id="{A5714FB2-E8B9-E24A-6D4C-5DDC7B13AE1D}"/>
              </a:ext>
            </a:extLst>
          </p:cNvPr>
          <p:cNvSpPr>
            <a:spLocks noChangeAspect="1" noChangeArrowheads="1"/>
          </p:cNvSpPr>
          <p:nvPr/>
        </p:nvSpPr>
        <p:spPr bwMode="auto">
          <a:xfrm>
            <a:off x="5943600" y="314729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latin typeface="Aptos Display" panose="020B0004020202020204" pitchFamily="34" charset="0"/>
            </a:endParaRPr>
          </a:p>
        </p:txBody>
      </p:sp>
      <p:pic>
        <p:nvPicPr>
          <p:cNvPr id="11" name="Picture 10">
            <a:extLst>
              <a:ext uri="{FF2B5EF4-FFF2-40B4-BE49-F238E27FC236}">
                <a16:creationId xmlns:a16="http://schemas.microsoft.com/office/drawing/2014/main" id="{69219E66-8495-6DB8-C5B1-387A29426B1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27296" y="1353577"/>
            <a:ext cx="1805832" cy="1209732"/>
          </a:xfrm>
          <a:prstGeom prst="rect">
            <a:avLst/>
          </a:prstGeom>
        </p:spPr>
      </p:pic>
      <p:pic>
        <p:nvPicPr>
          <p:cNvPr id="13" name="Picture 12">
            <a:extLst>
              <a:ext uri="{FF2B5EF4-FFF2-40B4-BE49-F238E27FC236}">
                <a16:creationId xmlns:a16="http://schemas.microsoft.com/office/drawing/2014/main" id="{29BD581E-2AAA-6A29-C820-E83C42CBE51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00397" y="2996376"/>
            <a:ext cx="1665579" cy="954022"/>
          </a:xfrm>
          <a:prstGeom prst="rect">
            <a:avLst/>
          </a:prstGeom>
        </p:spPr>
      </p:pic>
      <p:pic>
        <p:nvPicPr>
          <p:cNvPr id="1026" name="Picture 2" descr="IITH Logo Design">
            <a:extLst>
              <a:ext uri="{FF2B5EF4-FFF2-40B4-BE49-F238E27FC236}">
                <a16:creationId xmlns:a16="http://schemas.microsoft.com/office/drawing/2014/main" id="{27B2BC86-AEDE-CB2A-282D-60971936C09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35151" y="2886260"/>
            <a:ext cx="1281827" cy="12875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IT Madras - Wikipedia">
            <a:extLst>
              <a:ext uri="{FF2B5EF4-FFF2-40B4-BE49-F238E27FC236}">
                <a16:creationId xmlns:a16="http://schemas.microsoft.com/office/drawing/2014/main" id="{300FA78B-9A10-BCFF-87E6-D813F141808E}"/>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866751" y="2918585"/>
            <a:ext cx="1264166" cy="126416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blue and orange logo&#10;&#10;Description automatically generated">
            <a:extLst>
              <a:ext uri="{FF2B5EF4-FFF2-40B4-BE49-F238E27FC236}">
                <a16:creationId xmlns:a16="http://schemas.microsoft.com/office/drawing/2014/main" id="{652CB811-1888-4A87-6B69-ED812D87F598}"/>
              </a:ext>
            </a:extLst>
          </p:cNvPr>
          <p:cNvPicPr>
            <a:picLocks noChangeAspect="1"/>
          </p:cNvPicPr>
          <p:nvPr/>
        </p:nvPicPr>
        <p:blipFill rotWithShape="1">
          <a:blip r:embed="rId18">
            <a:extLst>
              <a:ext uri="{28A0092B-C50C-407E-A947-70E740481C1C}">
                <a14:useLocalDpi xmlns:a14="http://schemas.microsoft.com/office/drawing/2010/main" val="0"/>
              </a:ext>
            </a:extLst>
          </a:blip>
          <a:srcRect t="27747" b="29843"/>
          <a:stretch/>
        </p:blipFill>
        <p:spPr>
          <a:xfrm>
            <a:off x="6537649" y="5285288"/>
            <a:ext cx="2107434" cy="893752"/>
          </a:xfrm>
          <a:prstGeom prst="rect">
            <a:avLst/>
          </a:prstGeom>
        </p:spPr>
      </p:pic>
      <p:pic>
        <p:nvPicPr>
          <p:cNvPr id="23" name="Picture 22" descr="A black and grey logo&#10;&#10;Description automatically generated with medium confidence">
            <a:extLst>
              <a:ext uri="{FF2B5EF4-FFF2-40B4-BE49-F238E27FC236}">
                <a16:creationId xmlns:a16="http://schemas.microsoft.com/office/drawing/2014/main" id="{D14016D1-6EB9-D669-F9C8-BEEAC48B5E1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910773" y="5329419"/>
            <a:ext cx="2410668" cy="849621"/>
          </a:xfrm>
          <a:prstGeom prst="rect">
            <a:avLst/>
          </a:prstGeom>
        </p:spPr>
      </p:pic>
      <p:pic>
        <p:nvPicPr>
          <p:cNvPr id="10" name="Picture 2" descr="Ministry of Ayush on X: &quot;Logo for All India Institute of ...">
            <a:extLst>
              <a:ext uri="{FF2B5EF4-FFF2-40B4-BE49-F238E27FC236}">
                <a16:creationId xmlns:a16="http://schemas.microsoft.com/office/drawing/2014/main" id="{9ED9953A-08A4-05A6-015A-0D84CA207F3C}"/>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542244" y="2865780"/>
            <a:ext cx="1281827" cy="128182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EEF5203-C709-BD3E-AEC9-05A69C7557B1}"/>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6" name="Slide Number Placeholder 9">
            <a:extLst>
              <a:ext uri="{FF2B5EF4-FFF2-40B4-BE49-F238E27FC236}">
                <a16:creationId xmlns:a16="http://schemas.microsoft.com/office/drawing/2014/main" id="{141E5BC9-9746-F60B-A639-9A1E1B79B239}"/>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16</a:t>
            </a:fld>
            <a:endParaRPr lang="en-IN" sz="1800" b="1" dirty="0">
              <a:solidFill>
                <a:srgbClr val="00338D"/>
              </a:solidFill>
              <a:latin typeface="Aptos Display" panose="020B0004020202020204" pitchFamily="34" charset="0"/>
            </a:endParaRPr>
          </a:p>
        </p:txBody>
      </p:sp>
      <p:pic>
        <p:nvPicPr>
          <p:cNvPr id="17" name="Picture 16" descr="A black background with white spots&#10;&#10;Description automatically generated">
            <a:extLst>
              <a:ext uri="{FF2B5EF4-FFF2-40B4-BE49-F238E27FC236}">
                <a16:creationId xmlns:a16="http://schemas.microsoft.com/office/drawing/2014/main" id="{620B74D8-A488-868A-348D-704765FD3240}"/>
              </a:ext>
            </a:extLst>
          </p:cNvPr>
          <p:cNvPicPr>
            <a:picLocks noChangeAspect="1"/>
          </p:cNvPicPr>
          <p:nvPr/>
        </p:nvPicPr>
        <p:blipFill>
          <a:blip r:embed="rId21"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2079381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C225F50-B810-BA4E-1EF2-F74471E25471}"/>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A5B012A7-6ACC-23BB-DB2F-A1118095ECCF}"/>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Scheme of Fund for Regeneration of Traditional Industries (SFURTI)  </a:t>
            </a:r>
          </a:p>
        </p:txBody>
      </p:sp>
      <p:sp>
        <p:nvSpPr>
          <p:cNvPr id="10" name="Right Triangle 9">
            <a:extLst>
              <a:ext uri="{FF2B5EF4-FFF2-40B4-BE49-F238E27FC236}">
                <a16:creationId xmlns:a16="http://schemas.microsoft.com/office/drawing/2014/main" id="{92A90473-B19A-2B3A-77F1-02893526BC1E}"/>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B539D0C1-0B5B-8C40-2AFB-76CFB4673881}"/>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4EFEB3F0-05B8-6807-78C4-1227A33976F1}"/>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17</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1E3A5107-F0AE-D3ED-CD84-6C6AE294A756}"/>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pic>
        <p:nvPicPr>
          <p:cNvPr id="4" name="Picture 3" descr="A person sitting on a floor&#10;&#10;Description automatically generated">
            <a:extLst>
              <a:ext uri="{FF2B5EF4-FFF2-40B4-BE49-F238E27FC236}">
                <a16:creationId xmlns:a16="http://schemas.microsoft.com/office/drawing/2014/main" id="{B3F6BE42-A836-1F14-DEF6-0759A8655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2" y="956906"/>
            <a:ext cx="12026899" cy="3290861"/>
          </a:xfrm>
          <a:prstGeom prst="rect">
            <a:avLst/>
          </a:prstGeom>
        </p:spPr>
      </p:pic>
      <p:graphicFrame>
        <p:nvGraphicFramePr>
          <p:cNvPr id="2" name="Content Placeholder 1">
            <a:extLst>
              <a:ext uri="{FF2B5EF4-FFF2-40B4-BE49-F238E27FC236}">
                <a16:creationId xmlns:a16="http://schemas.microsoft.com/office/drawing/2014/main" id="{BAF29DB1-F7B6-5F6F-9E20-9724BED085FF}"/>
              </a:ext>
            </a:extLst>
          </p:cNvPr>
          <p:cNvGraphicFramePr>
            <a:graphicFrameLocks noGrp="1"/>
          </p:cNvGraphicFramePr>
          <p:nvPr>
            <p:ph idx="1"/>
            <p:extLst>
              <p:ext uri="{D42A27DB-BD31-4B8C-83A1-F6EECF244321}">
                <p14:modId xmlns:p14="http://schemas.microsoft.com/office/powerpoint/2010/main" val="2495861114"/>
              </p:ext>
            </p:extLst>
          </p:nvPr>
        </p:nvGraphicFramePr>
        <p:xfrm>
          <a:off x="2115471" y="4506338"/>
          <a:ext cx="8562360" cy="16902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45396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p:cNvGraphicFramePr>
            <a:graphicFrameLocks noGrp="1"/>
          </p:cNvGraphicFramePr>
          <p:nvPr>
            <p:extLst>
              <p:ext uri="{D42A27DB-BD31-4B8C-83A1-F6EECF244321}">
                <p14:modId xmlns:p14="http://schemas.microsoft.com/office/powerpoint/2010/main" val="3882770098"/>
              </p:ext>
            </p:extLst>
          </p:nvPr>
        </p:nvGraphicFramePr>
        <p:xfrm>
          <a:off x="652571" y="841924"/>
          <a:ext cx="5303576" cy="5229722"/>
        </p:xfrm>
        <a:graphic>
          <a:graphicData uri="http://schemas.openxmlformats.org/drawingml/2006/table">
            <a:tbl>
              <a:tblPr/>
              <a:tblGrid>
                <a:gridCol w="470140">
                  <a:extLst>
                    <a:ext uri="{9D8B030D-6E8A-4147-A177-3AD203B41FA5}">
                      <a16:colId xmlns:a16="http://schemas.microsoft.com/office/drawing/2014/main" val="20000"/>
                    </a:ext>
                  </a:extLst>
                </a:gridCol>
                <a:gridCol w="2231751">
                  <a:extLst>
                    <a:ext uri="{9D8B030D-6E8A-4147-A177-3AD203B41FA5}">
                      <a16:colId xmlns:a16="http://schemas.microsoft.com/office/drawing/2014/main" val="20001"/>
                    </a:ext>
                  </a:extLst>
                </a:gridCol>
                <a:gridCol w="923490">
                  <a:extLst>
                    <a:ext uri="{9D8B030D-6E8A-4147-A177-3AD203B41FA5}">
                      <a16:colId xmlns:a16="http://schemas.microsoft.com/office/drawing/2014/main" val="20002"/>
                    </a:ext>
                  </a:extLst>
                </a:gridCol>
                <a:gridCol w="705164">
                  <a:extLst>
                    <a:ext uri="{9D8B030D-6E8A-4147-A177-3AD203B41FA5}">
                      <a16:colId xmlns:a16="http://schemas.microsoft.com/office/drawing/2014/main" val="20003"/>
                    </a:ext>
                  </a:extLst>
                </a:gridCol>
                <a:gridCol w="973031">
                  <a:extLst>
                    <a:ext uri="{9D8B030D-6E8A-4147-A177-3AD203B41FA5}">
                      <a16:colId xmlns:a16="http://schemas.microsoft.com/office/drawing/2014/main" val="20004"/>
                    </a:ext>
                  </a:extLst>
                </a:gridCol>
              </a:tblGrid>
              <a:tr h="539783">
                <a:tc>
                  <a:txBody>
                    <a:bodyPr/>
                    <a:lstStyle/>
                    <a:p>
                      <a:pPr marL="0" lvl="0" indent="0" algn="ctr">
                        <a:lnSpc>
                          <a:spcPct val="100000"/>
                        </a:lnSpc>
                        <a:spcBef>
                          <a:spcPts val="0"/>
                        </a:spcBef>
                        <a:defRPr/>
                      </a:pPr>
                      <a:r>
                        <a:rPr lang="en-US" sz="1000" b="1" u="none" strike="noStrike" dirty="0" err="1">
                          <a:solidFill>
                            <a:srgbClr val="000000"/>
                          </a:solidFill>
                          <a:latin typeface="Aptos Display" panose="020B0004020202020204" pitchFamily="34" charset="0"/>
                          <a:ea typeface="Poppins Bold"/>
                          <a:cs typeface="Times New Roman" panose="02020603050405020304" pitchFamily="18" charset="0"/>
                          <a:sym typeface="Poppins Bold"/>
                        </a:rPr>
                        <a:t>Sr.No</a:t>
                      </a:r>
                      <a:r>
                        <a:rPr lang="en-US" sz="1000" b="1" u="none" strike="noStrike" dirty="0">
                          <a:solidFill>
                            <a:srgbClr val="000000"/>
                          </a:solidFill>
                          <a:latin typeface="Aptos Display" panose="020B0004020202020204" pitchFamily="34" charset="0"/>
                          <a:ea typeface="Poppins Bold"/>
                          <a:cs typeface="Times New Roman" panose="02020603050405020304" pitchFamily="18" charset="0"/>
                          <a:sym typeface="Poppins Bold"/>
                        </a:rPr>
                        <a:t>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ctr">
                        <a:lnSpc>
                          <a:spcPct val="100000"/>
                        </a:lnSpc>
                        <a:spcBef>
                          <a:spcPts val="0"/>
                        </a:spcBef>
                        <a:defRPr/>
                      </a:pPr>
                      <a:r>
                        <a:rPr lang="en-US" sz="1000" b="1" u="none" strike="noStrike" dirty="0">
                          <a:solidFill>
                            <a:srgbClr val="000000"/>
                          </a:solidFill>
                          <a:latin typeface="Aptos Display" panose="020B0004020202020204" pitchFamily="34" charset="0"/>
                          <a:ea typeface="Poppins Bold"/>
                          <a:cs typeface="Times New Roman" panose="02020603050405020304" pitchFamily="18" charset="0"/>
                          <a:sym typeface="Poppins Bold"/>
                        </a:rPr>
                        <a:t>Clusters Names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ctr">
                        <a:lnSpc>
                          <a:spcPct val="100000"/>
                        </a:lnSpc>
                        <a:spcBef>
                          <a:spcPts val="0"/>
                        </a:spcBef>
                        <a:defRPr/>
                      </a:pPr>
                      <a:r>
                        <a:rPr lang="en-US" sz="1000" b="1" u="none" strike="noStrike" dirty="0">
                          <a:solidFill>
                            <a:srgbClr val="000000"/>
                          </a:solidFill>
                          <a:latin typeface="Aptos Display" panose="020B0004020202020204" pitchFamily="34" charset="0"/>
                          <a:ea typeface="Poppins Bold"/>
                          <a:cs typeface="Times New Roman" panose="02020603050405020304" pitchFamily="18" charset="0"/>
                          <a:sym typeface="Poppins Bold"/>
                        </a:rPr>
                        <a:t>No. Of Artisans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ctr">
                        <a:lnSpc>
                          <a:spcPct val="100000"/>
                        </a:lnSpc>
                        <a:spcBef>
                          <a:spcPts val="0"/>
                        </a:spcBef>
                        <a:defRPr/>
                      </a:pPr>
                      <a:r>
                        <a:rPr lang="en-US" sz="1000" b="1" u="none" strike="noStrike" dirty="0">
                          <a:solidFill>
                            <a:srgbClr val="000000"/>
                          </a:solidFill>
                          <a:latin typeface="Aptos Display" panose="020B0004020202020204" pitchFamily="34" charset="0"/>
                          <a:ea typeface="Poppins Bold"/>
                          <a:cs typeface="Times New Roman" panose="02020603050405020304" pitchFamily="18" charset="0"/>
                          <a:sym typeface="Poppins Bold"/>
                        </a:rPr>
                        <a:t>Govt. of India Grant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ctr">
                        <a:lnSpc>
                          <a:spcPct val="100000"/>
                        </a:lnSpc>
                        <a:spcBef>
                          <a:spcPts val="0"/>
                        </a:spcBef>
                        <a:defRPr/>
                      </a:pPr>
                      <a:r>
                        <a:rPr lang="en-US" sz="1000" b="1" u="none" strike="noStrike" dirty="0">
                          <a:solidFill>
                            <a:srgbClr val="000000"/>
                          </a:solidFill>
                          <a:latin typeface="Aptos Display" panose="020B0004020202020204" pitchFamily="34" charset="0"/>
                          <a:ea typeface="Poppins Bold"/>
                          <a:cs typeface="Times New Roman" panose="02020603050405020304" pitchFamily="18" charset="0"/>
                          <a:sym typeface="Poppins Bold"/>
                        </a:rPr>
                        <a:t>SPV Contribution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extLst>
                  <a:ext uri="{0D108BD9-81ED-4DB2-BD59-A6C34878D82A}">
                    <a16:rowId xmlns:a16="http://schemas.microsoft.com/office/drawing/2014/main" val="10000"/>
                  </a:ext>
                </a:extLst>
              </a:tr>
              <a:tr h="214113">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1</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Kondapalli</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Wooden Toys Cluster, Andhra Pradesh</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448</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143.00</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29.50</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1"/>
                  </a:ext>
                </a:extLst>
              </a:tr>
              <a:tr h="214113">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2</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L.Kota</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Sesame Processing Cluster, Andhra Pradesh</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800</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205.85</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17.74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2"/>
                  </a:ext>
                </a:extLst>
              </a:tr>
              <a:tr h="371881">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3</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Pulivendula</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Banana Processing Cluster, Andhra Pradesh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910</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360.09</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32.24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3"/>
                  </a:ext>
                </a:extLst>
              </a:tr>
              <a:tr h="214113">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Bapatla</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Millet Processing Cluster, Andhra Pradesh</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307</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238.60</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21.00</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4"/>
                  </a:ext>
                </a:extLst>
              </a:tr>
              <a:tr h="371881">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5</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Chintapally</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Turmeric Cluster, </a:t>
                      </a:r>
                      <a:endParaRPr lang="en-US" sz="1000" dirty="0">
                        <a:latin typeface="Aptos Display" panose="020B0004020202020204" pitchFamily="34" charset="0"/>
                        <a:cs typeface="Times New Roman" panose="02020603050405020304" pitchFamily="18" charset="0"/>
                      </a:endParaRPr>
                    </a:p>
                    <a:p>
                      <a:pPr marL="0" lvl="0" indent="0" algn="l">
                        <a:lnSpc>
                          <a:spcPct val="100000"/>
                        </a:lnSpc>
                        <a:spcBef>
                          <a:spcPts val="0"/>
                        </a:spcBef>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Andhra Pradesh</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712</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292.15</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25.22</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5"/>
                  </a:ext>
                </a:extLst>
              </a:tr>
              <a:tr h="214113">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6</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Bundu Bamboo Cluster, Jharkhand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698</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393.76</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35.59</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6"/>
                  </a:ext>
                </a:extLst>
              </a:tr>
              <a:tr h="371881">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7</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Lohardaga</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Honey Processing Cluster, Jharkhand</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253</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145.46</a:t>
                      </a:r>
                      <a:endParaRPr lang="en-US" sz="1000">
                        <a:latin typeface="Aptos Display" panose="020B0004020202020204" pitchFamily="34" charset="0"/>
                        <a:cs typeface="Times New Roman" panose="02020603050405020304" pitchFamily="18" charset="0"/>
                      </a:endParaRPr>
                    </a:p>
                    <a:p>
                      <a:pPr marL="0" lvl="0" indent="0" algn="ctr">
                        <a:lnSpc>
                          <a:spcPct val="100000"/>
                        </a:lnSpc>
                        <a:spcBef>
                          <a:spcPts val="0"/>
                        </a:spcBef>
                      </a:pP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26.23</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7"/>
                  </a:ext>
                </a:extLst>
              </a:tr>
              <a:tr h="371881">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8</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Sukhrigarh</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Gold &amp; Silver Cluster, Jharkhand</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589</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310.54</a:t>
                      </a:r>
                      <a:endParaRPr lang="en-US" sz="1000" dirty="0">
                        <a:latin typeface="Aptos Display" panose="020B0004020202020204" pitchFamily="34" charset="0"/>
                        <a:cs typeface="Times New Roman" panose="02020603050405020304" pitchFamily="18" charset="0"/>
                      </a:endParaRPr>
                    </a:p>
                    <a:p>
                      <a:pPr marL="0" lvl="0" indent="0" algn="ctr">
                        <a:lnSpc>
                          <a:spcPct val="100000"/>
                        </a:lnSpc>
                        <a:spcBef>
                          <a:spcPts val="0"/>
                        </a:spcBef>
                      </a:pP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55.4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8"/>
                  </a:ext>
                </a:extLst>
              </a:tr>
              <a:tr h="321670">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9</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Bundu Lac Processing Cluster, Jharkhand</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784</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480</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75.75</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9"/>
                  </a:ext>
                </a:extLst>
              </a:tr>
              <a:tr h="321670">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10</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dirty="0" err="1">
                          <a:solidFill>
                            <a:srgbClr val="000000"/>
                          </a:solidFill>
                          <a:latin typeface="Aptos Display" panose="020B0004020202020204" pitchFamily="34" charset="0"/>
                          <a:ea typeface="Poppins"/>
                          <a:cs typeface="Times New Roman" panose="02020603050405020304" pitchFamily="18" charset="0"/>
                          <a:sym typeface="Poppins"/>
                        </a:rPr>
                        <a:t>Annatdev</a:t>
                      </a:r>
                      <a:r>
                        <a:rPr lang="en-US" sz="1000" dirty="0">
                          <a:solidFill>
                            <a:srgbClr val="000000"/>
                          </a:solidFill>
                          <a:latin typeface="Aptos Display" panose="020B0004020202020204" pitchFamily="34" charset="0"/>
                          <a:ea typeface="Poppins"/>
                          <a:cs typeface="Times New Roman" panose="02020603050405020304" pitchFamily="18" charset="0"/>
                          <a:sym typeface="Poppins"/>
                        </a:rPr>
                        <a:t> Wood Craft Cluster, Jharkhand</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257</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238.84</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20.59</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10"/>
                  </a:ext>
                </a:extLst>
              </a:tr>
              <a:tr h="313084">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11</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Kariyatpur</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Brass cluster, Jharkhand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266</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238.58</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23.72</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11"/>
                  </a:ext>
                </a:extLst>
              </a:tr>
              <a:tr h="317378">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12</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Basantrai Badge &amp; Embroidery Cluster, Jharkhand </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207</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217.5</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18.75</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12"/>
                  </a:ext>
                </a:extLst>
              </a:tr>
              <a:tr h="317378">
                <a:tc>
                  <a:txBody>
                    <a:bodyPr/>
                    <a:lstStyle/>
                    <a:p>
                      <a:pPr marL="0" lvl="0" indent="0" algn="ctr">
                        <a:lnSpc>
                          <a:spcPct val="100000"/>
                        </a:lnSpc>
                        <a:spcBef>
                          <a:spcPts val="0"/>
                        </a:spcBef>
                        <a:defRPr/>
                      </a:pPr>
                      <a:r>
                        <a:rPr lang="en-US" sz="1000" u="none" strike="noStrike">
                          <a:solidFill>
                            <a:srgbClr val="000000"/>
                          </a:solidFill>
                          <a:latin typeface="Aptos Display" panose="020B0004020202020204" pitchFamily="34" charset="0"/>
                          <a:ea typeface="Poppins"/>
                          <a:cs typeface="Times New Roman" panose="02020603050405020304" pitchFamily="18" charset="0"/>
                          <a:sym typeface="Poppins"/>
                        </a:rPr>
                        <a:t>13</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Mangaon</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Bamboo Cluster, Maharashtra</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453</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179.34</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154.46</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13"/>
                  </a:ext>
                </a:extLst>
              </a:tr>
              <a:tr h="317378">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14</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SUS Readymade Garment Cluster, Maharashtra</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1055</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427.8</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39.2</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14"/>
                  </a:ext>
                </a:extLst>
              </a:tr>
            </a:tbl>
          </a:graphicData>
        </a:graphic>
      </p:graphicFrame>
      <p:graphicFrame>
        <p:nvGraphicFramePr>
          <p:cNvPr id="4" name="Table 4"/>
          <p:cNvGraphicFramePr>
            <a:graphicFrameLocks noGrp="1"/>
          </p:cNvGraphicFramePr>
          <p:nvPr>
            <p:extLst>
              <p:ext uri="{D42A27DB-BD31-4B8C-83A1-F6EECF244321}">
                <p14:modId xmlns:p14="http://schemas.microsoft.com/office/powerpoint/2010/main" val="3556052488"/>
              </p:ext>
            </p:extLst>
          </p:nvPr>
        </p:nvGraphicFramePr>
        <p:xfrm>
          <a:off x="6235852" y="841924"/>
          <a:ext cx="5303575" cy="5257743"/>
        </p:xfrm>
        <a:graphic>
          <a:graphicData uri="http://schemas.openxmlformats.org/drawingml/2006/table">
            <a:tbl>
              <a:tblPr/>
              <a:tblGrid>
                <a:gridCol w="485691">
                  <a:extLst>
                    <a:ext uri="{9D8B030D-6E8A-4147-A177-3AD203B41FA5}">
                      <a16:colId xmlns:a16="http://schemas.microsoft.com/office/drawing/2014/main" val="20000"/>
                    </a:ext>
                  </a:extLst>
                </a:gridCol>
                <a:gridCol w="2189469">
                  <a:extLst>
                    <a:ext uri="{9D8B030D-6E8A-4147-A177-3AD203B41FA5}">
                      <a16:colId xmlns:a16="http://schemas.microsoft.com/office/drawing/2014/main" val="20001"/>
                    </a:ext>
                  </a:extLst>
                </a:gridCol>
                <a:gridCol w="722690">
                  <a:extLst>
                    <a:ext uri="{9D8B030D-6E8A-4147-A177-3AD203B41FA5}">
                      <a16:colId xmlns:a16="http://schemas.microsoft.com/office/drawing/2014/main" val="20002"/>
                    </a:ext>
                  </a:extLst>
                </a:gridCol>
                <a:gridCol w="1088189">
                  <a:extLst>
                    <a:ext uri="{9D8B030D-6E8A-4147-A177-3AD203B41FA5}">
                      <a16:colId xmlns:a16="http://schemas.microsoft.com/office/drawing/2014/main" val="20003"/>
                    </a:ext>
                  </a:extLst>
                </a:gridCol>
                <a:gridCol w="817536">
                  <a:extLst>
                    <a:ext uri="{9D8B030D-6E8A-4147-A177-3AD203B41FA5}">
                      <a16:colId xmlns:a16="http://schemas.microsoft.com/office/drawing/2014/main" val="20004"/>
                    </a:ext>
                  </a:extLst>
                </a:gridCol>
              </a:tblGrid>
              <a:tr h="529676">
                <a:tc>
                  <a:txBody>
                    <a:bodyPr/>
                    <a:lstStyle/>
                    <a:p>
                      <a:pPr marL="0" lvl="0" indent="0" algn="ctr">
                        <a:lnSpc>
                          <a:spcPct val="100000"/>
                        </a:lnSpc>
                        <a:spcBef>
                          <a:spcPts val="0"/>
                        </a:spcBef>
                        <a:defRPr/>
                      </a:pPr>
                      <a:r>
                        <a:rPr lang="en-US" sz="1000" b="1" u="none" strike="noStrike" dirty="0" err="1">
                          <a:solidFill>
                            <a:srgbClr val="000000"/>
                          </a:solidFill>
                          <a:latin typeface="Aptos Display" panose="020B0004020202020204" pitchFamily="34" charset="0"/>
                          <a:ea typeface="Poppins Bold"/>
                          <a:cs typeface="Times New Roman" panose="02020603050405020304" pitchFamily="18" charset="0"/>
                          <a:sym typeface="Poppins Bold"/>
                        </a:rPr>
                        <a:t>Sr.No</a:t>
                      </a:r>
                      <a:r>
                        <a:rPr lang="en-US" sz="1000" b="1" u="none" strike="noStrike" dirty="0">
                          <a:solidFill>
                            <a:srgbClr val="000000"/>
                          </a:solidFill>
                          <a:latin typeface="Aptos Display" panose="020B0004020202020204" pitchFamily="34" charset="0"/>
                          <a:ea typeface="Poppins Bold"/>
                          <a:cs typeface="Times New Roman" panose="02020603050405020304" pitchFamily="18" charset="0"/>
                          <a:sym typeface="Poppins Bold"/>
                        </a:rPr>
                        <a:t>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ctr">
                        <a:lnSpc>
                          <a:spcPct val="100000"/>
                        </a:lnSpc>
                        <a:spcBef>
                          <a:spcPts val="0"/>
                        </a:spcBef>
                        <a:defRPr/>
                      </a:pPr>
                      <a:r>
                        <a:rPr lang="en-US" sz="1000" b="1" dirty="0">
                          <a:solidFill>
                            <a:srgbClr val="000000"/>
                          </a:solidFill>
                          <a:latin typeface="Aptos Display" panose="020B0004020202020204" pitchFamily="34" charset="0"/>
                          <a:ea typeface="Poppins Bold"/>
                          <a:cs typeface="Times New Roman" panose="02020603050405020304" pitchFamily="18" charset="0"/>
                          <a:sym typeface="Poppins Bold"/>
                        </a:rPr>
                        <a:t>Clusters Names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ctr">
                        <a:lnSpc>
                          <a:spcPct val="100000"/>
                        </a:lnSpc>
                        <a:spcBef>
                          <a:spcPts val="0"/>
                        </a:spcBef>
                        <a:defRPr/>
                      </a:pPr>
                      <a:r>
                        <a:rPr lang="en-US" sz="1000" b="1">
                          <a:solidFill>
                            <a:srgbClr val="000000"/>
                          </a:solidFill>
                          <a:latin typeface="Aptos Display" panose="020B0004020202020204" pitchFamily="34" charset="0"/>
                          <a:ea typeface="Poppins Bold"/>
                          <a:cs typeface="Times New Roman" panose="02020603050405020304" pitchFamily="18" charset="0"/>
                          <a:sym typeface="Poppins Bold"/>
                        </a:rPr>
                        <a:t>No. Of Artisans </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algn="ctr">
                        <a:lnSpc>
                          <a:spcPct val="100000"/>
                        </a:lnSpc>
                        <a:spcBef>
                          <a:spcPts val="0"/>
                        </a:spcBef>
                        <a:defRPr/>
                      </a:pPr>
                      <a:r>
                        <a:rPr lang="en-US" sz="1000" b="1" u="none" strike="noStrike" dirty="0">
                          <a:solidFill>
                            <a:srgbClr val="000000"/>
                          </a:solidFill>
                          <a:latin typeface="Aptos Display" panose="020B0004020202020204" pitchFamily="34" charset="0"/>
                          <a:ea typeface="Poppins Bold"/>
                          <a:cs typeface="Times New Roman" panose="02020603050405020304" pitchFamily="18" charset="0"/>
                          <a:sym typeface="Poppins Bold"/>
                        </a:rPr>
                        <a:t>Govt. of India </a:t>
                      </a:r>
                      <a:r>
                        <a:rPr lang="en-US" sz="1000" b="1" dirty="0">
                          <a:solidFill>
                            <a:srgbClr val="000000"/>
                          </a:solidFill>
                          <a:latin typeface="Aptos Display" panose="020B0004020202020204" pitchFamily="34" charset="0"/>
                          <a:ea typeface="Poppins Bold"/>
                          <a:cs typeface="Times New Roman" panose="02020603050405020304" pitchFamily="18" charset="0"/>
                          <a:sym typeface="Poppins Bold"/>
                        </a:rPr>
                        <a:t> Grant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algn="ctr">
                        <a:lnSpc>
                          <a:spcPct val="100000"/>
                        </a:lnSpc>
                        <a:spcBef>
                          <a:spcPts val="0"/>
                        </a:spcBef>
                        <a:defRPr/>
                      </a:pPr>
                      <a:r>
                        <a:rPr lang="en-US" sz="1000" b="1" dirty="0">
                          <a:solidFill>
                            <a:srgbClr val="000000"/>
                          </a:solidFill>
                          <a:latin typeface="Aptos Display" panose="020B0004020202020204" pitchFamily="34" charset="0"/>
                          <a:ea typeface="Poppins Bold"/>
                          <a:cs typeface="Times New Roman" panose="02020603050405020304" pitchFamily="18" charset="0"/>
                          <a:sym typeface="Poppins Bold"/>
                        </a:rPr>
                        <a:t>SPV Contribution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extLst>
                  <a:ext uri="{0D108BD9-81ED-4DB2-BD59-A6C34878D82A}">
                    <a16:rowId xmlns:a16="http://schemas.microsoft.com/office/drawing/2014/main" val="10000"/>
                  </a:ext>
                </a:extLst>
              </a:tr>
              <a:tr h="415462">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15</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u="none" strike="noStrike" dirty="0" err="1">
                          <a:solidFill>
                            <a:srgbClr val="000000"/>
                          </a:solidFill>
                          <a:latin typeface="Aptos Display" panose="020B0004020202020204" pitchFamily="34" charset="0"/>
                          <a:ea typeface="Poppins"/>
                          <a:cs typeface="Times New Roman" panose="02020603050405020304" pitchFamily="18" charset="0"/>
                          <a:sym typeface="Poppins"/>
                        </a:rPr>
                        <a:t>Sakoli</a:t>
                      </a: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 Bamboo Cluster, Maharashtra</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439</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193.76</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57.46</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3106615037"/>
                  </a:ext>
                </a:extLst>
              </a:tr>
              <a:tr h="415462">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16</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Wardha Bamboo Cluster, Maharashtra</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229</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161.12</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25.17</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1"/>
                  </a:ext>
                </a:extLst>
              </a:tr>
              <a:tr h="334378">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17</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algn="l">
                        <a:lnSpc>
                          <a:spcPct val="100000"/>
                        </a:lnSpc>
                        <a:spcBef>
                          <a:spcPts val="0"/>
                        </a:spcBef>
                        <a:defRPr/>
                      </a:pPr>
                      <a:r>
                        <a:rPr lang="en-US" sz="1000" dirty="0" err="1">
                          <a:solidFill>
                            <a:srgbClr val="000000"/>
                          </a:solidFill>
                          <a:latin typeface="Aptos Display" panose="020B0004020202020204" pitchFamily="34" charset="0"/>
                          <a:ea typeface="Poppins"/>
                          <a:cs typeface="Times New Roman" panose="02020603050405020304" pitchFamily="18" charset="0"/>
                          <a:sym typeface="Poppins"/>
                        </a:rPr>
                        <a:t>Deomali</a:t>
                      </a:r>
                      <a:r>
                        <a:rPr lang="en-US" sz="1000" dirty="0">
                          <a:solidFill>
                            <a:srgbClr val="000000"/>
                          </a:solidFill>
                          <a:latin typeface="Aptos Display" panose="020B0004020202020204" pitchFamily="34" charset="0"/>
                          <a:ea typeface="Poppins"/>
                          <a:cs typeface="Times New Roman" panose="02020603050405020304" pitchFamily="18" charset="0"/>
                          <a:sym typeface="Poppins"/>
                        </a:rPr>
                        <a:t> Millet Cluster, Koraput, Odisha</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1113</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497.48</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46.94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2"/>
                  </a:ext>
                </a:extLst>
              </a:tr>
              <a:tr h="334378">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18</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algn="l">
                        <a:lnSpc>
                          <a:spcPct val="100000"/>
                        </a:lnSpc>
                        <a:spcBef>
                          <a:spcPts val="0"/>
                        </a:spcBef>
                        <a:defRPr/>
                      </a:pPr>
                      <a:r>
                        <a:rPr lang="en-US" sz="1000" dirty="0" err="1">
                          <a:solidFill>
                            <a:srgbClr val="000000"/>
                          </a:solidFill>
                          <a:latin typeface="Aptos Display" panose="020B0004020202020204" pitchFamily="34" charset="0"/>
                          <a:ea typeface="Poppins"/>
                          <a:cs typeface="Times New Roman" panose="02020603050405020304" pitchFamily="18" charset="0"/>
                          <a:sym typeface="Poppins"/>
                        </a:rPr>
                        <a:t>Mothkuru</a:t>
                      </a:r>
                      <a:r>
                        <a:rPr lang="en-US" sz="1000" dirty="0">
                          <a:solidFill>
                            <a:srgbClr val="000000"/>
                          </a:solidFill>
                          <a:latin typeface="Aptos Display" panose="020B0004020202020204" pitchFamily="34" charset="0"/>
                          <a:ea typeface="Poppins"/>
                          <a:cs typeface="Times New Roman" panose="02020603050405020304" pitchFamily="18" charset="0"/>
                          <a:sym typeface="Poppins"/>
                        </a:rPr>
                        <a:t> Ikat Handloom Cluster, Telangana</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402</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143.38</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29.84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3"/>
                  </a:ext>
                </a:extLst>
              </a:tr>
              <a:tr h="312085">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19</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dirty="0" err="1">
                          <a:solidFill>
                            <a:srgbClr val="000000"/>
                          </a:solidFill>
                          <a:latin typeface="Aptos Display" panose="020B0004020202020204" pitchFamily="34" charset="0"/>
                          <a:ea typeface="Poppins"/>
                          <a:cs typeface="Times New Roman" panose="02020603050405020304" pitchFamily="18" charset="0"/>
                          <a:sym typeface="Poppins"/>
                        </a:rPr>
                        <a:t>Pembarthi</a:t>
                      </a:r>
                      <a:r>
                        <a:rPr lang="en-US" sz="1000" dirty="0">
                          <a:solidFill>
                            <a:srgbClr val="000000"/>
                          </a:solidFill>
                          <a:latin typeface="Aptos Display" panose="020B0004020202020204" pitchFamily="34" charset="0"/>
                          <a:ea typeface="Poppins"/>
                          <a:cs typeface="Times New Roman" panose="02020603050405020304" pitchFamily="18" charset="0"/>
                          <a:sym typeface="Poppins"/>
                        </a:rPr>
                        <a:t> Metal Craft Cluster, Telangana</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200</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u="none" strike="noStrike" dirty="0">
                          <a:solidFill>
                            <a:srgbClr val="000000"/>
                          </a:solidFill>
                          <a:latin typeface="Aptos Display" panose="020B0004020202020204" pitchFamily="34" charset="0"/>
                          <a:ea typeface="Poppins"/>
                          <a:cs typeface="Times New Roman" panose="02020603050405020304" pitchFamily="18" charset="0"/>
                          <a:sym typeface="Poppins"/>
                        </a:rPr>
                        <a:t>149.96</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31.5</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4"/>
                  </a:ext>
                </a:extLst>
              </a:tr>
              <a:tr h="328558">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20</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algn="l">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Nizamabad Turmeric Cluster, Telangana</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550</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233.54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20.13</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5"/>
                  </a:ext>
                </a:extLst>
              </a:tr>
              <a:tr h="334378">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21</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algn="l">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Chandrugonda Bamboo Cluster, Telangana </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871</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313.34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27.40</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6"/>
                  </a:ext>
                </a:extLst>
              </a:tr>
              <a:tr h="365595">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22</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Ieeza Handloom Cluster, Telangana</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210</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140.80</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28.95</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7"/>
                  </a:ext>
                </a:extLst>
              </a:tr>
              <a:tr h="415462">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23</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dirty="0" err="1">
                          <a:solidFill>
                            <a:srgbClr val="000000"/>
                          </a:solidFill>
                          <a:latin typeface="Aptos Display" panose="020B0004020202020204" pitchFamily="34" charset="0"/>
                          <a:ea typeface="Poppins"/>
                          <a:cs typeface="Times New Roman" panose="02020603050405020304" pitchFamily="18" charset="0"/>
                          <a:sym typeface="Poppins"/>
                        </a:rPr>
                        <a:t>Poodur</a:t>
                      </a:r>
                      <a:r>
                        <a:rPr lang="en-US" sz="1000" dirty="0">
                          <a:solidFill>
                            <a:srgbClr val="000000"/>
                          </a:solidFill>
                          <a:latin typeface="Aptos Display" panose="020B0004020202020204" pitchFamily="34" charset="0"/>
                          <a:ea typeface="Poppins"/>
                          <a:cs typeface="Times New Roman" panose="02020603050405020304" pitchFamily="18" charset="0"/>
                          <a:sym typeface="Poppins"/>
                        </a:rPr>
                        <a:t> Vegetable and Fruit Processing Cluster, Telangana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1629</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430.56</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39.51</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8"/>
                  </a:ext>
                </a:extLst>
              </a:tr>
              <a:tr h="302916">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24</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Jackfruit Processing Cluster, karnataka </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608</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500.00</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70.91</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09"/>
                  </a:ext>
                </a:extLst>
              </a:tr>
              <a:tr h="334378">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25</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algn="l">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Bathinda Honey Processing Cluster, Punjab </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1500</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267.32</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68</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10"/>
                  </a:ext>
                </a:extLst>
              </a:tr>
              <a:tr h="312085">
                <a:tc>
                  <a:txBody>
                    <a:bodyPr/>
                    <a:lstStyle/>
                    <a:p>
                      <a:pPr marL="0" lvl="0" indent="0" algn="ctr">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26</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marL="0" lvl="0" indent="0" algn="l">
                        <a:lnSpc>
                          <a:spcPct val="100000"/>
                        </a:lnSpc>
                        <a:spcBef>
                          <a:spcPts val="0"/>
                        </a:spcBef>
                        <a:defRPr/>
                      </a:pPr>
                      <a:r>
                        <a:rPr lang="en-US" sz="1000">
                          <a:solidFill>
                            <a:srgbClr val="000000"/>
                          </a:solidFill>
                          <a:latin typeface="Aptos Display" panose="020B0004020202020204" pitchFamily="34" charset="0"/>
                          <a:ea typeface="Poppins"/>
                          <a:cs typeface="Times New Roman" panose="02020603050405020304" pitchFamily="18" charset="0"/>
                          <a:sym typeface="Poppins"/>
                        </a:rPr>
                        <a:t>Hoshiarpur Wooden Inlay Cluster, Punjab</a:t>
                      </a:r>
                      <a:endParaRPr lang="en-US" sz="100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618</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113.12</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28</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11"/>
                  </a:ext>
                </a:extLst>
              </a:tr>
              <a:tr h="497364">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27</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DE1FF"/>
                    </a:solidFill>
                  </a:tcPr>
                </a:tc>
                <a:tc>
                  <a:txBody>
                    <a:bodyPr/>
                    <a:lstStyle/>
                    <a:p>
                      <a:pPr algn="l">
                        <a:lnSpc>
                          <a:spcPct val="100000"/>
                        </a:lnSpc>
                        <a:spcBef>
                          <a:spcPts val="0"/>
                        </a:spcBef>
                        <a:defRPr/>
                      </a:pPr>
                      <a:r>
                        <a:rPr lang="en-US" sz="1000" dirty="0" err="1">
                          <a:solidFill>
                            <a:srgbClr val="000000"/>
                          </a:solidFill>
                          <a:latin typeface="Aptos Display" panose="020B0004020202020204" pitchFamily="34" charset="0"/>
                          <a:ea typeface="Poppins"/>
                          <a:cs typeface="Times New Roman" panose="02020603050405020304" pitchFamily="18" charset="0"/>
                          <a:sym typeface="Poppins"/>
                        </a:rPr>
                        <a:t>Tirur</a:t>
                      </a:r>
                      <a:r>
                        <a:rPr lang="en-US" sz="1000" dirty="0">
                          <a:solidFill>
                            <a:srgbClr val="000000"/>
                          </a:solidFill>
                          <a:latin typeface="Aptos Display" panose="020B0004020202020204" pitchFamily="34" charset="0"/>
                          <a:ea typeface="Poppins"/>
                          <a:cs typeface="Times New Roman" panose="02020603050405020304" pitchFamily="18" charset="0"/>
                          <a:sym typeface="Poppins"/>
                        </a:rPr>
                        <a:t> Coconut </a:t>
                      </a:r>
                      <a:r>
                        <a:rPr lang="en-US" sz="1000" dirty="0" err="1">
                          <a:solidFill>
                            <a:srgbClr val="000000"/>
                          </a:solidFill>
                          <a:latin typeface="Aptos Display" panose="020B0004020202020204" pitchFamily="34" charset="0"/>
                          <a:ea typeface="Poppins"/>
                          <a:cs typeface="Times New Roman" panose="02020603050405020304" pitchFamily="18" charset="0"/>
                          <a:sym typeface="Poppins"/>
                        </a:rPr>
                        <a:t>flavoured</a:t>
                      </a:r>
                      <a:r>
                        <a:rPr lang="en-US" sz="1000" dirty="0">
                          <a:solidFill>
                            <a:srgbClr val="000000"/>
                          </a:solidFill>
                          <a:latin typeface="Aptos Display" panose="020B0004020202020204" pitchFamily="34" charset="0"/>
                          <a:ea typeface="Poppins"/>
                          <a:cs typeface="Times New Roman" panose="02020603050405020304" pitchFamily="18" charset="0"/>
                          <a:sym typeface="Poppins"/>
                        </a:rPr>
                        <a:t> Milk and Oil </a:t>
                      </a:r>
                      <a:r>
                        <a:rPr lang="en-US" sz="1000" dirty="0" err="1">
                          <a:solidFill>
                            <a:srgbClr val="000000"/>
                          </a:solidFill>
                          <a:latin typeface="Aptos Display" panose="020B0004020202020204" pitchFamily="34" charset="0"/>
                          <a:ea typeface="Poppins"/>
                          <a:cs typeface="Times New Roman" panose="02020603050405020304" pitchFamily="18" charset="0"/>
                          <a:sym typeface="Poppins"/>
                        </a:rPr>
                        <a:t>Processeing</a:t>
                      </a:r>
                      <a:r>
                        <a:rPr lang="en-US" sz="1000" dirty="0">
                          <a:solidFill>
                            <a:srgbClr val="000000"/>
                          </a:solidFill>
                          <a:latin typeface="Aptos Display" panose="020B0004020202020204" pitchFamily="34" charset="0"/>
                          <a:ea typeface="Poppins"/>
                          <a:cs typeface="Times New Roman" panose="02020603050405020304" pitchFamily="18" charset="0"/>
                          <a:sym typeface="Poppins"/>
                        </a:rPr>
                        <a:t> cluster , Kerala</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latin typeface="Aptos Display" panose="020B0004020202020204" pitchFamily="34" charset="0"/>
                          <a:cs typeface="Times New Roman" panose="02020603050405020304" pitchFamily="18" charset="0"/>
                        </a:rPr>
                        <a:t>2200</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245.89</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tc>
                  <a:txBody>
                    <a:bodyPr/>
                    <a:lstStyle/>
                    <a:p>
                      <a:pPr marL="0" lvl="0" indent="0" algn="ctr">
                        <a:lnSpc>
                          <a:spcPct val="100000"/>
                        </a:lnSpc>
                        <a:spcBef>
                          <a:spcPts val="0"/>
                        </a:spcBef>
                        <a:defRPr/>
                      </a:pPr>
                      <a:r>
                        <a:rPr lang="en-US" sz="1000" dirty="0">
                          <a:solidFill>
                            <a:srgbClr val="000000"/>
                          </a:solidFill>
                          <a:latin typeface="Aptos Display" panose="020B0004020202020204" pitchFamily="34" charset="0"/>
                          <a:ea typeface="Poppins"/>
                          <a:cs typeface="Times New Roman" panose="02020603050405020304" pitchFamily="18" charset="0"/>
                          <a:sym typeface="Poppins"/>
                        </a:rPr>
                        <a:t>66.99</a:t>
                      </a:r>
                      <a:endParaRPr lang="en-US" sz="1000" dirty="0">
                        <a:latin typeface="Aptos Display" panose="020B0004020202020204" pitchFamily="34" charset="0"/>
                        <a:cs typeface="Times New Roman" panose="02020603050405020304" pitchFamily="18" charset="0"/>
                      </a:endParaRP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5FF"/>
                    </a:solidFill>
                  </a:tcPr>
                </a:tc>
                <a:extLst>
                  <a:ext uri="{0D108BD9-81ED-4DB2-BD59-A6C34878D82A}">
                    <a16:rowId xmlns:a16="http://schemas.microsoft.com/office/drawing/2014/main" val="10012"/>
                  </a:ext>
                </a:extLst>
              </a:tr>
            </a:tbl>
          </a:graphicData>
        </a:graphic>
      </p:graphicFrame>
      <p:sp>
        <p:nvSpPr>
          <p:cNvPr id="5" name="Rectangle 4">
            <a:extLst>
              <a:ext uri="{FF2B5EF4-FFF2-40B4-BE49-F238E27FC236}">
                <a16:creationId xmlns:a16="http://schemas.microsoft.com/office/drawing/2014/main" id="{DB986F92-468B-ECF0-BAB8-FE733FBF949E}"/>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B5F0ADE0-4557-5BB4-536F-5BC271C75C9C}"/>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List of SFURTI Clusters </a:t>
            </a:r>
          </a:p>
        </p:txBody>
      </p:sp>
      <p:sp>
        <p:nvSpPr>
          <p:cNvPr id="7" name="Right Triangle 6">
            <a:extLst>
              <a:ext uri="{FF2B5EF4-FFF2-40B4-BE49-F238E27FC236}">
                <a16:creationId xmlns:a16="http://schemas.microsoft.com/office/drawing/2014/main" id="{B555CF96-DF50-755E-B58F-9D8F26F9999F}"/>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8" name="Rectangle 7">
            <a:extLst>
              <a:ext uri="{FF2B5EF4-FFF2-40B4-BE49-F238E27FC236}">
                <a16:creationId xmlns:a16="http://schemas.microsoft.com/office/drawing/2014/main" id="{1AB6C507-0793-4727-E822-37189513A446}"/>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9" name="Slide Number Placeholder 9">
            <a:extLst>
              <a:ext uri="{FF2B5EF4-FFF2-40B4-BE49-F238E27FC236}">
                <a16:creationId xmlns:a16="http://schemas.microsoft.com/office/drawing/2014/main" id="{7254E7BC-CD56-1CE7-EBF6-796BEB952080}"/>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18</a:t>
            </a:fld>
            <a:endParaRPr lang="en-IN" sz="1800" b="1" dirty="0">
              <a:solidFill>
                <a:srgbClr val="00338D"/>
              </a:solidFill>
              <a:latin typeface="Aptos Display" panose="020B0004020202020204" pitchFamily="34" charset="0"/>
            </a:endParaRPr>
          </a:p>
        </p:txBody>
      </p:sp>
      <p:pic>
        <p:nvPicPr>
          <p:cNvPr id="10" name="Picture 9" descr="A black background with white spots&#10;&#10;Description automatically generated">
            <a:extLst>
              <a:ext uri="{FF2B5EF4-FFF2-40B4-BE49-F238E27FC236}">
                <a16:creationId xmlns:a16="http://schemas.microsoft.com/office/drawing/2014/main" id="{18597A6D-EB27-C80E-FEE7-1581F6DEB60A}"/>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a:off x="1277813" y="6034396"/>
            <a:ext cx="3036968" cy="365239"/>
            <a:chOff x="0" y="0"/>
            <a:chExt cx="2692060" cy="323759"/>
          </a:xfrm>
          <a:solidFill>
            <a:schemeClr val="accent5">
              <a:lumMod val="75000"/>
            </a:schemeClr>
          </a:solidFill>
        </p:grpSpPr>
        <p:sp>
          <p:nvSpPr>
            <p:cNvPr id="9" name="Freeform 9"/>
            <p:cNvSpPr/>
            <p:nvPr/>
          </p:nvSpPr>
          <p:spPr>
            <a:xfrm>
              <a:off x="0" y="0"/>
              <a:ext cx="2692060" cy="323759"/>
            </a:xfrm>
            <a:custGeom>
              <a:avLst/>
              <a:gdLst/>
              <a:ahLst/>
              <a:cxnLst/>
              <a:rect l="l" t="t" r="r" b="b"/>
              <a:pathLst>
                <a:path w="2692060" h="323759">
                  <a:moveTo>
                    <a:pt x="0" y="0"/>
                  </a:moveTo>
                  <a:lnTo>
                    <a:pt x="2692060" y="0"/>
                  </a:lnTo>
                  <a:lnTo>
                    <a:pt x="2692060" y="323759"/>
                  </a:lnTo>
                  <a:lnTo>
                    <a:pt x="0" y="323759"/>
                  </a:lnTo>
                  <a:close/>
                </a:path>
              </a:pathLst>
            </a:custGeom>
            <a:grpFill/>
          </p:spPr>
          <p:txBody>
            <a:bodyPr/>
            <a:lstStyle/>
            <a:p>
              <a:pPr algn="ctr"/>
              <a:endParaRPr lang="en-US" sz="1400" b="1">
                <a:latin typeface="Aptos Display" panose="020B0004020202020204" pitchFamily="34" charset="0"/>
              </a:endParaRPr>
            </a:p>
          </p:txBody>
        </p:sp>
        <p:sp>
          <p:nvSpPr>
            <p:cNvPr id="10" name="TextBox 10"/>
            <p:cNvSpPr txBox="1"/>
            <p:nvPr/>
          </p:nvSpPr>
          <p:spPr>
            <a:xfrm>
              <a:off x="0" y="-57150"/>
              <a:ext cx="2692060" cy="380909"/>
            </a:xfrm>
            <a:prstGeom prst="rect">
              <a:avLst/>
            </a:prstGeom>
            <a:grpFill/>
          </p:spPr>
          <p:txBody>
            <a:bodyPr lIns="33867" tIns="33867" rIns="33867" bIns="33867" rtlCol="0" anchor="ctr"/>
            <a:lstStyle/>
            <a:p>
              <a:pPr algn="ctr">
                <a:lnSpc>
                  <a:spcPts val="1773"/>
                </a:lnSpc>
              </a:pPr>
              <a:r>
                <a:rPr lang="en-US" sz="1400" b="1" dirty="0" err="1">
                  <a:solidFill>
                    <a:srgbClr val="FFFFFF"/>
                  </a:solidFill>
                  <a:latin typeface="Aptos Display" panose="020B0004020202020204" pitchFamily="34" charset="0"/>
                  <a:ea typeface="Poppins"/>
                  <a:cs typeface="Poppins"/>
                  <a:sym typeface="Poppins"/>
                </a:rPr>
                <a:t>Pembarthy</a:t>
              </a:r>
              <a:r>
                <a:rPr lang="en-US" sz="1400" b="1" dirty="0">
                  <a:solidFill>
                    <a:srgbClr val="FFFFFF"/>
                  </a:solidFill>
                  <a:latin typeface="Aptos Display" panose="020B0004020202020204" pitchFamily="34" charset="0"/>
                  <a:ea typeface="Poppins"/>
                  <a:cs typeface="Poppins"/>
                  <a:sym typeface="Poppins"/>
                </a:rPr>
                <a:t> Metal ware Cluster </a:t>
              </a:r>
            </a:p>
          </p:txBody>
        </p:sp>
      </p:grpSp>
      <p:grpSp>
        <p:nvGrpSpPr>
          <p:cNvPr id="5" name="Group 5"/>
          <p:cNvGrpSpPr/>
          <p:nvPr/>
        </p:nvGrpSpPr>
        <p:grpSpPr>
          <a:xfrm>
            <a:off x="7049194" y="3042432"/>
            <a:ext cx="3669292" cy="278833"/>
            <a:chOff x="0" y="0"/>
            <a:chExt cx="3252572" cy="247166"/>
          </a:xfrm>
          <a:solidFill>
            <a:schemeClr val="accent5">
              <a:lumMod val="75000"/>
            </a:schemeClr>
          </a:solidFill>
        </p:grpSpPr>
        <p:sp>
          <p:nvSpPr>
            <p:cNvPr id="6" name="Freeform 6"/>
            <p:cNvSpPr/>
            <p:nvPr/>
          </p:nvSpPr>
          <p:spPr>
            <a:xfrm>
              <a:off x="0" y="0"/>
              <a:ext cx="3252572" cy="247166"/>
            </a:xfrm>
            <a:custGeom>
              <a:avLst/>
              <a:gdLst/>
              <a:ahLst/>
              <a:cxnLst/>
              <a:rect l="l" t="t" r="r" b="b"/>
              <a:pathLst>
                <a:path w="3252572" h="247166">
                  <a:moveTo>
                    <a:pt x="0" y="0"/>
                  </a:moveTo>
                  <a:lnTo>
                    <a:pt x="3252572" y="0"/>
                  </a:lnTo>
                  <a:lnTo>
                    <a:pt x="3252572" y="247166"/>
                  </a:lnTo>
                  <a:lnTo>
                    <a:pt x="0" y="247166"/>
                  </a:lnTo>
                  <a:close/>
                </a:path>
              </a:pathLst>
            </a:custGeom>
            <a:grpFill/>
          </p:spPr>
          <p:txBody>
            <a:bodyPr/>
            <a:lstStyle/>
            <a:p>
              <a:endParaRPr lang="en-US" sz="1200"/>
            </a:p>
          </p:txBody>
        </p:sp>
        <p:sp>
          <p:nvSpPr>
            <p:cNvPr id="7" name="TextBox 7"/>
            <p:cNvSpPr txBox="1"/>
            <p:nvPr/>
          </p:nvSpPr>
          <p:spPr>
            <a:xfrm>
              <a:off x="0" y="-57150"/>
              <a:ext cx="3252572" cy="304316"/>
            </a:xfrm>
            <a:prstGeom prst="rect">
              <a:avLst/>
            </a:prstGeom>
            <a:grpFill/>
          </p:spPr>
          <p:txBody>
            <a:bodyPr lIns="33867" tIns="33867" rIns="33867" bIns="33867" rtlCol="0" anchor="ctr"/>
            <a:lstStyle/>
            <a:p>
              <a:pPr algn="ctr">
                <a:lnSpc>
                  <a:spcPts val="1773"/>
                </a:lnSpc>
              </a:pPr>
              <a:endParaRPr sz="1200"/>
            </a:p>
          </p:txBody>
        </p:sp>
      </p:grpSp>
      <p:grpSp>
        <p:nvGrpSpPr>
          <p:cNvPr id="11" name="Group 11"/>
          <p:cNvGrpSpPr/>
          <p:nvPr/>
        </p:nvGrpSpPr>
        <p:grpSpPr>
          <a:xfrm>
            <a:off x="7669833" y="6042493"/>
            <a:ext cx="3220527" cy="349045"/>
            <a:chOff x="0" y="0"/>
            <a:chExt cx="2854772" cy="309404"/>
          </a:xfrm>
          <a:solidFill>
            <a:schemeClr val="accent5">
              <a:lumMod val="75000"/>
            </a:schemeClr>
          </a:solidFill>
        </p:grpSpPr>
        <p:sp>
          <p:nvSpPr>
            <p:cNvPr id="12" name="Freeform 12"/>
            <p:cNvSpPr/>
            <p:nvPr/>
          </p:nvSpPr>
          <p:spPr>
            <a:xfrm>
              <a:off x="0" y="0"/>
              <a:ext cx="2854772" cy="309404"/>
            </a:xfrm>
            <a:custGeom>
              <a:avLst/>
              <a:gdLst/>
              <a:ahLst/>
              <a:cxnLst/>
              <a:rect l="l" t="t" r="r" b="b"/>
              <a:pathLst>
                <a:path w="2854772" h="309404">
                  <a:moveTo>
                    <a:pt x="0" y="0"/>
                  </a:moveTo>
                  <a:lnTo>
                    <a:pt x="2854772" y="0"/>
                  </a:lnTo>
                  <a:lnTo>
                    <a:pt x="2854772" y="309404"/>
                  </a:lnTo>
                  <a:lnTo>
                    <a:pt x="0" y="309404"/>
                  </a:lnTo>
                  <a:close/>
                </a:path>
              </a:pathLst>
            </a:custGeom>
            <a:grpFill/>
          </p:spPr>
          <p:txBody>
            <a:bodyPr/>
            <a:lstStyle/>
            <a:p>
              <a:pPr algn="ctr"/>
              <a:endParaRPr lang="en-US" sz="1400">
                <a:latin typeface="Aptos Display" panose="020B0004020202020204" pitchFamily="34" charset="0"/>
              </a:endParaRPr>
            </a:p>
          </p:txBody>
        </p:sp>
        <p:sp>
          <p:nvSpPr>
            <p:cNvPr id="13" name="TextBox 13"/>
            <p:cNvSpPr txBox="1"/>
            <p:nvPr/>
          </p:nvSpPr>
          <p:spPr>
            <a:xfrm>
              <a:off x="0" y="-57150"/>
              <a:ext cx="2854772" cy="366554"/>
            </a:xfrm>
            <a:prstGeom prst="rect">
              <a:avLst/>
            </a:prstGeom>
            <a:grpFill/>
          </p:spPr>
          <p:txBody>
            <a:bodyPr lIns="33867" tIns="33867" rIns="33867" bIns="33867" rtlCol="0" anchor="ctr"/>
            <a:lstStyle/>
            <a:p>
              <a:pPr algn="ctr">
                <a:lnSpc>
                  <a:spcPts val="1773"/>
                </a:lnSpc>
              </a:pPr>
              <a:endParaRPr sz="1400">
                <a:latin typeface="Aptos Display" panose="020B0004020202020204" pitchFamily="34" charset="0"/>
              </a:endParaRPr>
            </a:p>
          </p:txBody>
        </p:sp>
      </p:grpSp>
      <p:sp>
        <p:nvSpPr>
          <p:cNvPr id="30" name="TextBox 30"/>
          <p:cNvSpPr txBox="1"/>
          <p:nvPr/>
        </p:nvSpPr>
        <p:spPr>
          <a:xfrm>
            <a:off x="1473514" y="3046739"/>
            <a:ext cx="3960819" cy="222882"/>
          </a:xfrm>
          <a:prstGeom prst="rect">
            <a:avLst/>
          </a:prstGeom>
          <a:solidFill>
            <a:schemeClr val="accent5">
              <a:lumMod val="75000"/>
            </a:schemeClr>
          </a:solidFill>
          <a:ln>
            <a:solidFill>
              <a:schemeClr val="accent1">
                <a:lumMod val="50000"/>
              </a:schemeClr>
            </a:solidFill>
          </a:ln>
        </p:spPr>
        <p:txBody>
          <a:bodyPr wrap="square" lIns="0" tIns="0" rIns="0" bIns="0" rtlCol="0" anchor="t">
            <a:spAutoFit/>
          </a:bodyPr>
          <a:lstStyle/>
          <a:p>
            <a:pPr algn="ctr">
              <a:lnSpc>
                <a:spcPts val="1773"/>
              </a:lnSpc>
              <a:spcBef>
                <a:spcPct val="0"/>
              </a:spcBef>
            </a:pPr>
            <a:r>
              <a:rPr lang="en-US" sz="1400" b="1" dirty="0">
                <a:solidFill>
                  <a:srgbClr val="FFFFFF"/>
                </a:solidFill>
                <a:latin typeface="Aptos Display" panose="020B0004020202020204" pitchFamily="34" charset="0"/>
                <a:ea typeface="Poppins Medium"/>
                <a:cs typeface="Poppins Medium"/>
                <a:sym typeface="Poppins Medium"/>
              </a:rPr>
              <a:t>Integrated Coconut Processing Cluster, </a:t>
            </a:r>
            <a:r>
              <a:rPr lang="en-US" sz="1400" b="1" dirty="0" err="1">
                <a:solidFill>
                  <a:srgbClr val="FFFFFF"/>
                </a:solidFill>
                <a:latin typeface="Aptos Display" panose="020B0004020202020204" pitchFamily="34" charset="0"/>
                <a:ea typeface="Poppins Medium"/>
                <a:cs typeface="Poppins Medium"/>
                <a:sym typeface="Poppins Medium"/>
              </a:rPr>
              <a:t>Tirur</a:t>
            </a:r>
            <a:r>
              <a:rPr lang="en-US" sz="1400" b="1" dirty="0">
                <a:solidFill>
                  <a:srgbClr val="FFFFFF"/>
                </a:solidFill>
                <a:latin typeface="Aptos Display" panose="020B0004020202020204" pitchFamily="34" charset="0"/>
                <a:ea typeface="Poppins Medium"/>
                <a:cs typeface="Poppins Medium"/>
                <a:sym typeface="Poppins Medium"/>
              </a:rPr>
              <a:t> </a:t>
            </a:r>
          </a:p>
        </p:txBody>
      </p:sp>
      <p:sp>
        <p:nvSpPr>
          <p:cNvPr id="31" name="TextBox 31"/>
          <p:cNvSpPr txBox="1"/>
          <p:nvPr/>
        </p:nvSpPr>
        <p:spPr>
          <a:xfrm>
            <a:off x="7049194" y="3034437"/>
            <a:ext cx="3669292" cy="222882"/>
          </a:xfrm>
          <a:prstGeom prst="rect">
            <a:avLst/>
          </a:prstGeom>
        </p:spPr>
        <p:txBody>
          <a:bodyPr wrap="square" lIns="0" tIns="0" rIns="0" bIns="0" rtlCol="0" anchor="t">
            <a:spAutoFit/>
          </a:bodyPr>
          <a:lstStyle/>
          <a:p>
            <a:pPr algn="ctr">
              <a:lnSpc>
                <a:spcPts val="1773"/>
              </a:lnSpc>
              <a:spcBef>
                <a:spcPct val="0"/>
              </a:spcBef>
            </a:pPr>
            <a:r>
              <a:rPr lang="en-US" sz="1400" b="1" dirty="0">
                <a:solidFill>
                  <a:srgbClr val="FFFFFF"/>
                </a:solidFill>
                <a:latin typeface="Aptos Display" panose="020B0004020202020204" pitchFamily="34" charset="0"/>
                <a:ea typeface="Poppins Medium"/>
                <a:cs typeface="Poppins Medium"/>
                <a:sym typeface="Poppins Medium"/>
              </a:rPr>
              <a:t>Bathinda Honey processing Cluster </a:t>
            </a:r>
          </a:p>
        </p:txBody>
      </p:sp>
      <p:sp>
        <p:nvSpPr>
          <p:cNvPr id="32" name="TextBox 32"/>
          <p:cNvSpPr txBox="1"/>
          <p:nvPr/>
        </p:nvSpPr>
        <p:spPr>
          <a:xfrm>
            <a:off x="7794438" y="6074089"/>
            <a:ext cx="2952779" cy="222882"/>
          </a:xfrm>
          <a:prstGeom prst="rect">
            <a:avLst/>
          </a:prstGeom>
        </p:spPr>
        <p:txBody>
          <a:bodyPr lIns="0" tIns="0" rIns="0" bIns="0" rtlCol="0" anchor="t">
            <a:spAutoFit/>
          </a:bodyPr>
          <a:lstStyle/>
          <a:p>
            <a:pPr algn="ctr">
              <a:lnSpc>
                <a:spcPts val="1839"/>
              </a:lnSpc>
              <a:spcBef>
                <a:spcPct val="0"/>
              </a:spcBef>
            </a:pPr>
            <a:r>
              <a:rPr lang="en-US" sz="1400" b="1" dirty="0" err="1">
                <a:solidFill>
                  <a:srgbClr val="FFFFFF"/>
                </a:solidFill>
                <a:latin typeface="Aptos Display" panose="020B0004020202020204" pitchFamily="34" charset="0"/>
                <a:ea typeface="Poppins"/>
                <a:cs typeface="Poppins"/>
                <a:sym typeface="Poppins"/>
              </a:rPr>
              <a:t>Kondapally</a:t>
            </a:r>
            <a:r>
              <a:rPr lang="en-US" sz="1400" b="1" dirty="0">
                <a:solidFill>
                  <a:srgbClr val="FFFFFF"/>
                </a:solidFill>
                <a:latin typeface="Aptos Display" panose="020B0004020202020204" pitchFamily="34" charset="0"/>
                <a:ea typeface="Poppins"/>
                <a:cs typeface="Poppins"/>
                <a:sym typeface="Poppins"/>
              </a:rPr>
              <a:t> Wooden toys  Cluster </a:t>
            </a:r>
          </a:p>
        </p:txBody>
      </p:sp>
      <p:sp>
        <p:nvSpPr>
          <p:cNvPr id="37" name="Rectangle 36">
            <a:extLst>
              <a:ext uri="{FF2B5EF4-FFF2-40B4-BE49-F238E27FC236}">
                <a16:creationId xmlns:a16="http://schemas.microsoft.com/office/drawing/2014/main" id="{10237319-3A89-9289-34C9-A4D1A00338D2}"/>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250846F3-A655-C852-2012-28FAD2BF8270}"/>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SFURTI Cluster Products</a:t>
            </a:r>
          </a:p>
        </p:txBody>
      </p:sp>
      <p:sp>
        <p:nvSpPr>
          <p:cNvPr id="39" name="Right Triangle 38">
            <a:extLst>
              <a:ext uri="{FF2B5EF4-FFF2-40B4-BE49-F238E27FC236}">
                <a16:creationId xmlns:a16="http://schemas.microsoft.com/office/drawing/2014/main" id="{0F0A76AF-7A12-1386-3E02-39F92A44BBB5}"/>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40" name="Rectangle 39">
            <a:extLst>
              <a:ext uri="{FF2B5EF4-FFF2-40B4-BE49-F238E27FC236}">
                <a16:creationId xmlns:a16="http://schemas.microsoft.com/office/drawing/2014/main" id="{7CFA79F5-CAE9-D076-3883-E9A7764668CC}"/>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41" name="Slide Number Placeholder 9">
            <a:extLst>
              <a:ext uri="{FF2B5EF4-FFF2-40B4-BE49-F238E27FC236}">
                <a16:creationId xmlns:a16="http://schemas.microsoft.com/office/drawing/2014/main" id="{77AD7DD3-FB68-F26E-7066-B34D49AA0770}"/>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19</a:t>
            </a:fld>
            <a:endParaRPr lang="en-IN" sz="1800" b="1" dirty="0">
              <a:solidFill>
                <a:srgbClr val="00338D"/>
              </a:solidFill>
              <a:latin typeface="Aptos Display" panose="020B0004020202020204" pitchFamily="34" charset="0"/>
            </a:endParaRPr>
          </a:p>
        </p:txBody>
      </p:sp>
      <p:pic>
        <p:nvPicPr>
          <p:cNvPr id="42" name="Picture 41" descr="A black background with white spots&#10;&#10;Description automatically generated">
            <a:extLst>
              <a:ext uri="{FF2B5EF4-FFF2-40B4-BE49-F238E27FC236}">
                <a16:creationId xmlns:a16="http://schemas.microsoft.com/office/drawing/2014/main" id="{329C5317-FBC4-4112-890C-56222BAF2F3C}"/>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pic>
        <p:nvPicPr>
          <p:cNvPr id="34" name="Picture 33">
            <a:extLst>
              <a:ext uri="{FF2B5EF4-FFF2-40B4-BE49-F238E27FC236}">
                <a16:creationId xmlns:a16="http://schemas.microsoft.com/office/drawing/2014/main" id="{034C104C-F466-6C99-DC90-D010F434D0D6}"/>
              </a:ext>
            </a:extLst>
          </p:cNvPr>
          <p:cNvPicPr>
            <a:picLocks noChangeAspect="1"/>
          </p:cNvPicPr>
          <p:nvPr/>
        </p:nvPicPr>
        <p:blipFill>
          <a:blip r:embed="rId3"/>
          <a:stretch>
            <a:fillRect/>
          </a:stretch>
        </p:blipFill>
        <p:spPr>
          <a:xfrm>
            <a:off x="280322" y="748636"/>
            <a:ext cx="2751997" cy="2149810"/>
          </a:xfrm>
          <a:prstGeom prst="rect">
            <a:avLst/>
          </a:prstGeom>
        </p:spPr>
      </p:pic>
      <p:pic>
        <p:nvPicPr>
          <p:cNvPr id="36" name="Picture 35">
            <a:extLst>
              <a:ext uri="{FF2B5EF4-FFF2-40B4-BE49-F238E27FC236}">
                <a16:creationId xmlns:a16="http://schemas.microsoft.com/office/drawing/2014/main" id="{DA47F737-2FC5-6459-0391-98C3D55F11EA}"/>
              </a:ext>
            </a:extLst>
          </p:cNvPr>
          <p:cNvPicPr>
            <a:picLocks noChangeAspect="1"/>
          </p:cNvPicPr>
          <p:nvPr/>
        </p:nvPicPr>
        <p:blipFill>
          <a:blip r:embed="rId4"/>
          <a:stretch>
            <a:fillRect/>
          </a:stretch>
        </p:blipFill>
        <p:spPr>
          <a:xfrm>
            <a:off x="3194972" y="775929"/>
            <a:ext cx="2774576" cy="2098897"/>
          </a:xfrm>
          <a:prstGeom prst="rect">
            <a:avLst/>
          </a:prstGeom>
        </p:spPr>
      </p:pic>
      <p:pic>
        <p:nvPicPr>
          <p:cNvPr id="44" name="Picture 43">
            <a:extLst>
              <a:ext uri="{FF2B5EF4-FFF2-40B4-BE49-F238E27FC236}">
                <a16:creationId xmlns:a16="http://schemas.microsoft.com/office/drawing/2014/main" id="{4986AF58-919C-D8FD-7E39-C0736BF7041A}"/>
              </a:ext>
            </a:extLst>
          </p:cNvPr>
          <p:cNvPicPr>
            <a:picLocks noChangeAspect="1"/>
          </p:cNvPicPr>
          <p:nvPr/>
        </p:nvPicPr>
        <p:blipFill>
          <a:blip r:embed="rId5"/>
          <a:stretch>
            <a:fillRect/>
          </a:stretch>
        </p:blipFill>
        <p:spPr>
          <a:xfrm>
            <a:off x="6416842" y="805405"/>
            <a:ext cx="2747635" cy="2057551"/>
          </a:xfrm>
          <a:prstGeom prst="rect">
            <a:avLst/>
          </a:prstGeom>
        </p:spPr>
      </p:pic>
      <p:pic>
        <p:nvPicPr>
          <p:cNvPr id="47" name="Picture 46">
            <a:extLst>
              <a:ext uri="{FF2B5EF4-FFF2-40B4-BE49-F238E27FC236}">
                <a16:creationId xmlns:a16="http://schemas.microsoft.com/office/drawing/2014/main" id="{6BF71E0B-8B6B-9733-A6FB-B2C55580D729}"/>
              </a:ext>
            </a:extLst>
          </p:cNvPr>
          <p:cNvPicPr>
            <a:picLocks noChangeAspect="1"/>
          </p:cNvPicPr>
          <p:nvPr/>
        </p:nvPicPr>
        <p:blipFill>
          <a:blip r:embed="rId6"/>
          <a:stretch>
            <a:fillRect/>
          </a:stretch>
        </p:blipFill>
        <p:spPr>
          <a:xfrm>
            <a:off x="9247377" y="804502"/>
            <a:ext cx="2774576" cy="2020448"/>
          </a:xfrm>
          <a:prstGeom prst="rect">
            <a:avLst/>
          </a:prstGeom>
        </p:spPr>
      </p:pic>
      <p:pic>
        <p:nvPicPr>
          <p:cNvPr id="50" name="Picture 49">
            <a:extLst>
              <a:ext uri="{FF2B5EF4-FFF2-40B4-BE49-F238E27FC236}">
                <a16:creationId xmlns:a16="http://schemas.microsoft.com/office/drawing/2014/main" id="{2EDBC436-8F50-0F97-C9EC-D65FEEAA6BE3}"/>
              </a:ext>
            </a:extLst>
          </p:cNvPr>
          <p:cNvPicPr>
            <a:picLocks noChangeAspect="1"/>
          </p:cNvPicPr>
          <p:nvPr/>
        </p:nvPicPr>
        <p:blipFill>
          <a:blip r:embed="rId7"/>
          <a:stretch>
            <a:fillRect/>
          </a:stretch>
        </p:blipFill>
        <p:spPr>
          <a:xfrm>
            <a:off x="172008" y="3641588"/>
            <a:ext cx="2810407" cy="2300208"/>
          </a:xfrm>
          <a:prstGeom prst="rect">
            <a:avLst/>
          </a:prstGeom>
        </p:spPr>
      </p:pic>
      <p:pic>
        <p:nvPicPr>
          <p:cNvPr id="53" name="Picture 52">
            <a:extLst>
              <a:ext uri="{FF2B5EF4-FFF2-40B4-BE49-F238E27FC236}">
                <a16:creationId xmlns:a16="http://schemas.microsoft.com/office/drawing/2014/main" id="{4364688A-187C-EEEE-1E89-9C8752E79849}"/>
              </a:ext>
            </a:extLst>
          </p:cNvPr>
          <p:cNvPicPr>
            <a:picLocks noChangeAspect="1"/>
          </p:cNvPicPr>
          <p:nvPr/>
        </p:nvPicPr>
        <p:blipFill>
          <a:blip r:embed="rId8"/>
          <a:stretch>
            <a:fillRect/>
          </a:stretch>
        </p:blipFill>
        <p:spPr>
          <a:xfrm>
            <a:off x="3096543" y="3641192"/>
            <a:ext cx="2810407" cy="2301627"/>
          </a:xfrm>
          <a:prstGeom prst="rect">
            <a:avLst/>
          </a:prstGeom>
        </p:spPr>
      </p:pic>
      <p:pic>
        <p:nvPicPr>
          <p:cNvPr id="56" name="Picture 55">
            <a:extLst>
              <a:ext uri="{FF2B5EF4-FFF2-40B4-BE49-F238E27FC236}">
                <a16:creationId xmlns:a16="http://schemas.microsoft.com/office/drawing/2014/main" id="{0AE2F8B0-4B4A-4486-8175-BA20EF8C2556}"/>
              </a:ext>
            </a:extLst>
          </p:cNvPr>
          <p:cNvPicPr>
            <a:picLocks noChangeAspect="1"/>
          </p:cNvPicPr>
          <p:nvPr/>
        </p:nvPicPr>
        <p:blipFill>
          <a:blip r:embed="rId9"/>
          <a:stretch>
            <a:fillRect/>
          </a:stretch>
        </p:blipFill>
        <p:spPr>
          <a:xfrm>
            <a:off x="6413119" y="3617111"/>
            <a:ext cx="2627955" cy="2360910"/>
          </a:xfrm>
          <a:prstGeom prst="rect">
            <a:avLst/>
          </a:prstGeom>
        </p:spPr>
      </p:pic>
      <p:pic>
        <p:nvPicPr>
          <p:cNvPr id="59" name="Picture 58">
            <a:extLst>
              <a:ext uri="{FF2B5EF4-FFF2-40B4-BE49-F238E27FC236}">
                <a16:creationId xmlns:a16="http://schemas.microsoft.com/office/drawing/2014/main" id="{C7D88996-F62A-A2E5-67AD-F8198B450EB1}"/>
              </a:ext>
            </a:extLst>
          </p:cNvPr>
          <p:cNvPicPr>
            <a:picLocks noChangeAspect="1"/>
          </p:cNvPicPr>
          <p:nvPr/>
        </p:nvPicPr>
        <p:blipFill>
          <a:blip r:embed="rId10"/>
          <a:stretch>
            <a:fillRect/>
          </a:stretch>
        </p:blipFill>
        <p:spPr>
          <a:xfrm>
            <a:off x="9220245" y="3628707"/>
            <a:ext cx="2820783" cy="234121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3762" y="2914021"/>
            <a:ext cx="3036968" cy="289367"/>
            <a:chOff x="0" y="0"/>
            <a:chExt cx="2692060" cy="256504"/>
          </a:xfrm>
        </p:grpSpPr>
        <p:sp>
          <p:nvSpPr>
            <p:cNvPr id="3" name="Freeform 3"/>
            <p:cNvSpPr/>
            <p:nvPr/>
          </p:nvSpPr>
          <p:spPr>
            <a:xfrm>
              <a:off x="0" y="0"/>
              <a:ext cx="2692060" cy="256504"/>
            </a:xfrm>
            <a:custGeom>
              <a:avLst/>
              <a:gdLst/>
              <a:ahLst/>
              <a:cxnLst/>
              <a:rect l="l" t="t" r="r" b="b"/>
              <a:pathLst>
                <a:path w="2692060" h="256504">
                  <a:moveTo>
                    <a:pt x="0" y="0"/>
                  </a:moveTo>
                  <a:lnTo>
                    <a:pt x="2692060" y="0"/>
                  </a:lnTo>
                  <a:lnTo>
                    <a:pt x="2692060" y="256504"/>
                  </a:lnTo>
                  <a:lnTo>
                    <a:pt x="0" y="256504"/>
                  </a:lnTo>
                  <a:close/>
                </a:path>
              </a:pathLst>
            </a:custGeom>
            <a:solidFill>
              <a:schemeClr val="accent5">
                <a:lumMod val="75000"/>
              </a:schemeClr>
            </a:solidFill>
          </p:spPr>
          <p:txBody>
            <a:bodyPr/>
            <a:lstStyle/>
            <a:p>
              <a:endParaRPr lang="en-US" sz="1200"/>
            </a:p>
          </p:txBody>
        </p:sp>
        <p:sp>
          <p:nvSpPr>
            <p:cNvPr id="4" name="TextBox 4"/>
            <p:cNvSpPr txBox="1"/>
            <p:nvPr/>
          </p:nvSpPr>
          <p:spPr>
            <a:xfrm>
              <a:off x="0" y="-57150"/>
              <a:ext cx="2692060" cy="313654"/>
            </a:xfrm>
            <a:prstGeom prst="rect">
              <a:avLst/>
            </a:prstGeom>
          </p:spPr>
          <p:txBody>
            <a:bodyPr lIns="33867" tIns="33867" rIns="33867" bIns="33867" rtlCol="0" anchor="ctr"/>
            <a:lstStyle/>
            <a:p>
              <a:pPr algn="ctr">
                <a:lnSpc>
                  <a:spcPts val="1773"/>
                </a:lnSpc>
              </a:pPr>
              <a:endParaRPr sz="1200"/>
            </a:p>
          </p:txBody>
        </p:sp>
      </p:grpSp>
      <p:grpSp>
        <p:nvGrpSpPr>
          <p:cNvPr id="5" name="Group 5"/>
          <p:cNvGrpSpPr/>
          <p:nvPr/>
        </p:nvGrpSpPr>
        <p:grpSpPr>
          <a:xfrm>
            <a:off x="7460461" y="2954660"/>
            <a:ext cx="3401267" cy="289367"/>
            <a:chOff x="0" y="0"/>
            <a:chExt cx="3014986" cy="256504"/>
          </a:xfrm>
        </p:grpSpPr>
        <p:sp>
          <p:nvSpPr>
            <p:cNvPr id="6" name="Freeform 6"/>
            <p:cNvSpPr/>
            <p:nvPr/>
          </p:nvSpPr>
          <p:spPr>
            <a:xfrm>
              <a:off x="0" y="0"/>
              <a:ext cx="3014986" cy="256504"/>
            </a:xfrm>
            <a:custGeom>
              <a:avLst/>
              <a:gdLst/>
              <a:ahLst/>
              <a:cxnLst/>
              <a:rect l="l" t="t" r="r" b="b"/>
              <a:pathLst>
                <a:path w="3014986" h="256504">
                  <a:moveTo>
                    <a:pt x="0" y="0"/>
                  </a:moveTo>
                  <a:lnTo>
                    <a:pt x="3014986" y="0"/>
                  </a:lnTo>
                  <a:lnTo>
                    <a:pt x="3014986" y="256504"/>
                  </a:lnTo>
                  <a:lnTo>
                    <a:pt x="0" y="256504"/>
                  </a:lnTo>
                  <a:close/>
                </a:path>
              </a:pathLst>
            </a:custGeom>
            <a:solidFill>
              <a:schemeClr val="accent5">
                <a:lumMod val="75000"/>
              </a:schemeClr>
            </a:solidFill>
          </p:spPr>
          <p:txBody>
            <a:bodyPr/>
            <a:lstStyle/>
            <a:p>
              <a:endParaRPr lang="en-US" sz="1200"/>
            </a:p>
          </p:txBody>
        </p:sp>
        <p:sp>
          <p:nvSpPr>
            <p:cNvPr id="7" name="TextBox 7"/>
            <p:cNvSpPr txBox="1"/>
            <p:nvPr/>
          </p:nvSpPr>
          <p:spPr>
            <a:xfrm>
              <a:off x="0" y="-57150"/>
              <a:ext cx="3014986" cy="313654"/>
            </a:xfrm>
            <a:prstGeom prst="rect">
              <a:avLst/>
            </a:prstGeom>
          </p:spPr>
          <p:txBody>
            <a:bodyPr lIns="33867" tIns="33867" rIns="33867" bIns="33867" rtlCol="0" anchor="ctr"/>
            <a:lstStyle/>
            <a:p>
              <a:pPr algn="ctr">
                <a:lnSpc>
                  <a:spcPts val="1773"/>
                </a:lnSpc>
              </a:pPr>
              <a:endParaRPr sz="1200"/>
            </a:p>
          </p:txBody>
        </p:sp>
      </p:grpSp>
      <p:grpSp>
        <p:nvGrpSpPr>
          <p:cNvPr id="8" name="Group 8"/>
          <p:cNvGrpSpPr/>
          <p:nvPr/>
        </p:nvGrpSpPr>
        <p:grpSpPr>
          <a:xfrm>
            <a:off x="1586971" y="5981701"/>
            <a:ext cx="3036968" cy="289367"/>
            <a:chOff x="0" y="0"/>
            <a:chExt cx="2692060" cy="256504"/>
          </a:xfrm>
        </p:grpSpPr>
        <p:sp>
          <p:nvSpPr>
            <p:cNvPr id="9" name="Freeform 9"/>
            <p:cNvSpPr/>
            <p:nvPr/>
          </p:nvSpPr>
          <p:spPr>
            <a:xfrm>
              <a:off x="0" y="0"/>
              <a:ext cx="2692060" cy="256504"/>
            </a:xfrm>
            <a:custGeom>
              <a:avLst/>
              <a:gdLst/>
              <a:ahLst/>
              <a:cxnLst/>
              <a:rect l="l" t="t" r="r" b="b"/>
              <a:pathLst>
                <a:path w="2692060" h="256504">
                  <a:moveTo>
                    <a:pt x="0" y="0"/>
                  </a:moveTo>
                  <a:lnTo>
                    <a:pt x="2692060" y="0"/>
                  </a:lnTo>
                  <a:lnTo>
                    <a:pt x="2692060" y="256504"/>
                  </a:lnTo>
                  <a:lnTo>
                    <a:pt x="0" y="256504"/>
                  </a:lnTo>
                  <a:close/>
                </a:path>
              </a:pathLst>
            </a:custGeom>
            <a:solidFill>
              <a:schemeClr val="accent5">
                <a:lumMod val="75000"/>
              </a:schemeClr>
            </a:solidFill>
          </p:spPr>
          <p:txBody>
            <a:bodyPr/>
            <a:lstStyle/>
            <a:p>
              <a:endParaRPr lang="en-US" sz="1200" dirty="0"/>
            </a:p>
          </p:txBody>
        </p:sp>
        <p:sp>
          <p:nvSpPr>
            <p:cNvPr id="10" name="TextBox 10"/>
            <p:cNvSpPr txBox="1"/>
            <p:nvPr/>
          </p:nvSpPr>
          <p:spPr>
            <a:xfrm>
              <a:off x="0" y="-57150"/>
              <a:ext cx="2692060" cy="313654"/>
            </a:xfrm>
            <a:prstGeom prst="rect">
              <a:avLst/>
            </a:prstGeom>
          </p:spPr>
          <p:txBody>
            <a:bodyPr lIns="33867" tIns="33867" rIns="33867" bIns="33867" rtlCol="0" anchor="ctr"/>
            <a:lstStyle/>
            <a:p>
              <a:pPr algn="ctr">
                <a:lnSpc>
                  <a:spcPts val="1773"/>
                </a:lnSpc>
              </a:pPr>
              <a:endParaRPr sz="1200"/>
            </a:p>
          </p:txBody>
        </p:sp>
      </p:grpSp>
      <p:sp>
        <p:nvSpPr>
          <p:cNvPr id="11" name="TextBox 11"/>
          <p:cNvSpPr txBox="1"/>
          <p:nvPr/>
        </p:nvSpPr>
        <p:spPr>
          <a:xfrm>
            <a:off x="1624229" y="2985678"/>
            <a:ext cx="2718352" cy="213264"/>
          </a:xfrm>
          <a:prstGeom prst="rect">
            <a:avLst/>
          </a:prstGeom>
        </p:spPr>
        <p:txBody>
          <a:bodyPr lIns="0" tIns="0" rIns="0" bIns="0" rtlCol="0" anchor="t">
            <a:spAutoFit/>
          </a:bodyPr>
          <a:lstStyle/>
          <a:p>
            <a:pPr algn="ctr">
              <a:lnSpc>
                <a:spcPts val="1654"/>
              </a:lnSpc>
              <a:spcBef>
                <a:spcPct val="0"/>
              </a:spcBef>
            </a:pPr>
            <a:r>
              <a:rPr lang="en-US" sz="1400" b="1" dirty="0" err="1">
                <a:solidFill>
                  <a:srgbClr val="FFFFFF"/>
                </a:solidFill>
                <a:latin typeface="Aptos Display" panose="020B0004020202020204" pitchFamily="34" charset="0"/>
                <a:ea typeface="Poppins"/>
                <a:cs typeface="Poppins"/>
                <a:sym typeface="Poppins"/>
              </a:rPr>
              <a:t>Hoshiyarpur</a:t>
            </a:r>
            <a:r>
              <a:rPr lang="en-US" sz="1400" b="1" dirty="0">
                <a:solidFill>
                  <a:srgbClr val="FFFFFF"/>
                </a:solidFill>
                <a:latin typeface="Aptos Display" panose="020B0004020202020204" pitchFamily="34" charset="0"/>
                <a:ea typeface="Poppins"/>
                <a:cs typeface="Poppins"/>
                <a:sym typeface="Poppins"/>
              </a:rPr>
              <a:t> Wooden inlay Cluster </a:t>
            </a:r>
          </a:p>
        </p:txBody>
      </p:sp>
      <p:sp>
        <p:nvSpPr>
          <p:cNvPr id="12" name="TextBox 12"/>
          <p:cNvSpPr txBox="1"/>
          <p:nvPr/>
        </p:nvSpPr>
        <p:spPr>
          <a:xfrm>
            <a:off x="7536851" y="2950848"/>
            <a:ext cx="3248487" cy="232371"/>
          </a:xfrm>
          <a:prstGeom prst="rect">
            <a:avLst/>
          </a:prstGeom>
        </p:spPr>
        <p:txBody>
          <a:bodyPr lIns="0" tIns="0" rIns="0" bIns="0" rtlCol="0" anchor="t">
            <a:spAutoFit/>
          </a:bodyPr>
          <a:lstStyle/>
          <a:p>
            <a:pPr algn="ctr">
              <a:lnSpc>
                <a:spcPts val="1934"/>
              </a:lnSpc>
              <a:spcBef>
                <a:spcPct val="0"/>
              </a:spcBef>
            </a:pPr>
            <a:r>
              <a:rPr lang="en-US" sz="1400" b="1" dirty="0">
                <a:solidFill>
                  <a:srgbClr val="FFFFFF"/>
                </a:solidFill>
                <a:latin typeface="Aptos Display" panose="020B0004020202020204" pitchFamily="34" charset="0"/>
                <a:ea typeface="Poppins"/>
                <a:cs typeface="Poppins"/>
                <a:sym typeface="Poppins"/>
              </a:rPr>
              <a:t>Bamboo  Bundu Bamboo Cluster </a:t>
            </a:r>
          </a:p>
        </p:txBody>
      </p:sp>
      <p:sp>
        <p:nvSpPr>
          <p:cNvPr id="13" name="TextBox 13"/>
          <p:cNvSpPr txBox="1"/>
          <p:nvPr/>
        </p:nvSpPr>
        <p:spPr>
          <a:xfrm>
            <a:off x="1655640" y="5977890"/>
            <a:ext cx="2935090" cy="232371"/>
          </a:xfrm>
          <a:prstGeom prst="rect">
            <a:avLst/>
          </a:prstGeom>
        </p:spPr>
        <p:txBody>
          <a:bodyPr wrap="square" lIns="0" tIns="0" rIns="0" bIns="0" rtlCol="0" anchor="t">
            <a:spAutoFit/>
          </a:bodyPr>
          <a:lstStyle/>
          <a:p>
            <a:pPr algn="ctr">
              <a:lnSpc>
                <a:spcPts val="1934"/>
              </a:lnSpc>
              <a:spcBef>
                <a:spcPct val="0"/>
              </a:spcBef>
            </a:pPr>
            <a:r>
              <a:rPr lang="en-US" sz="1400" b="1" dirty="0" err="1">
                <a:solidFill>
                  <a:srgbClr val="FFFFFF"/>
                </a:solidFill>
                <a:latin typeface="Aptos Display" panose="020B0004020202020204" pitchFamily="34" charset="0"/>
                <a:ea typeface="Poppins"/>
                <a:cs typeface="Poppins"/>
                <a:sym typeface="Poppins"/>
              </a:rPr>
              <a:t>Ieeja</a:t>
            </a:r>
            <a:r>
              <a:rPr lang="en-US" sz="1400" b="1" dirty="0">
                <a:solidFill>
                  <a:srgbClr val="FFFFFF"/>
                </a:solidFill>
                <a:latin typeface="Aptos Display" panose="020B0004020202020204" pitchFamily="34" charset="0"/>
                <a:ea typeface="Poppins"/>
                <a:cs typeface="Poppins"/>
                <a:sym typeface="Poppins"/>
              </a:rPr>
              <a:t> Handloom Cluster </a:t>
            </a:r>
          </a:p>
        </p:txBody>
      </p:sp>
      <p:grpSp>
        <p:nvGrpSpPr>
          <p:cNvPr id="14" name="Group 14"/>
          <p:cNvGrpSpPr/>
          <p:nvPr/>
        </p:nvGrpSpPr>
        <p:grpSpPr>
          <a:xfrm>
            <a:off x="7211483" y="5981700"/>
            <a:ext cx="3393547" cy="313118"/>
            <a:chOff x="0" y="0"/>
            <a:chExt cx="3008143" cy="277557"/>
          </a:xfrm>
        </p:grpSpPr>
        <p:sp>
          <p:nvSpPr>
            <p:cNvPr id="15" name="Freeform 15"/>
            <p:cNvSpPr/>
            <p:nvPr/>
          </p:nvSpPr>
          <p:spPr>
            <a:xfrm>
              <a:off x="0" y="0"/>
              <a:ext cx="3008143" cy="277557"/>
            </a:xfrm>
            <a:custGeom>
              <a:avLst/>
              <a:gdLst/>
              <a:ahLst/>
              <a:cxnLst/>
              <a:rect l="l" t="t" r="r" b="b"/>
              <a:pathLst>
                <a:path w="3008143" h="277557">
                  <a:moveTo>
                    <a:pt x="0" y="0"/>
                  </a:moveTo>
                  <a:lnTo>
                    <a:pt x="3008143" y="0"/>
                  </a:lnTo>
                  <a:lnTo>
                    <a:pt x="3008143" y="277557"/>
                  </a:lnTo>
                  <a:lnTo>
                    <a:pt x="0" y="277557"/>
                  </a:lnTo>
                  <a:close/>
                </a:path>
              </a:pathLst>
            </a:custGeom>
            <a:solidFill>
              <a:schemeClr val="accent5">
                <a:lumMod val="75000"/>
              </a:schemeClr>
            </a:solidFill>
          </p:spPr>
          <p:txBody>
            <a:bodyPr/>
            <a:lstStyle/>
            <a:p>
              <a:endParaRPr lang="en-US" sz="1200"/>
            </a:p>
          </p:txBody>
        </p:sp>
        <p:sp>
          <p:nvSpPr>
            <p:cNvPr id="16" name="TextBox 16"/>
            <p:cNvSpPr txBox="1"/>
            <p:nvPr/>
          </p:nvSpPr>
          <p:spPr>
            <a:xfrm>
              <a:off x="0" y="-57150"/>
              <a:ext cx="3008143" cy="334707"/>
            </a:xfrm>
            <a:prstGeom prst="rect">
              <a:avLst/>
            </a:prstGeom>
          </p:spPr>
          <p:txBody>
            <a:bodyPr lIns="33867" tIns="33867" rIns="33867" bIns="33867" rtlCol="0" anchor="ctr"/>
            <a:lstStyle/>
            <a:p>
              <a:pPr algn="ctr">
                <a:lnSpc>
                  <a:spcPts val="1773"/>
                </a:lnSpc>
              </a:pPr>
              <a:endParaRPr sz="1200"/>
            </a:p>
          </p:txBody>
        </p:sp>
      </p:grpSp>
      <p:sp>
        <p:nvSpPr>
          <p:cNvPr id="17" name="TextBox 17"/>
          <p:cNvSpPr txBox="1"/>
          <p:nvPr/>
        </p:nvSpPr>
        <p:spPr>
          <a:xfrm>
            <a:off x="7211483" y="5989765"/>
            <a:ext cx="3324877" cy="232371"/>
          </a:xfrm>
          <a:prstGeom prst="rect">
            <a:avLst/>
          </a:prstGeom>
        </p:spPr>
        <p:txBody>
          <a:bodyPr wrap="square" lIns="0" tIns="0" rIns="0" bIns="0" rtlCol="0" anchor="t">
            <a:spAutoFit/>
          </a:bodyPr>
          <a:lstStyle/>
          <a:p>
            <a:pPr algn="ctr">
              <a:lnSpc>
                <a:spcPts val="1934"/>
              </a:lnSpc>
              <a:spcBef>
                <a:spcPct val="0"/>
              </a:spcBef>
            </a:pPr>
            <a:r>
              <a:rPr lang="en-US" sz="1400" b="1" dirty="0" err="1">
                <a:solidFill>
                  <a:srgbClr val="FFFFFF"/>
                </a:solidFill>
                <a:latin typeface="Aptos Display" panose="020B0004020202020204" pitchFamily="34" charset="0"/>
                <a:ea typeface="Poppins"/>
                <a:cs typeface="Poppins"/>
                <a:sym typeface="Poppins"/>
              </a:rPr>
              <a:t>Mothkuru</a:t>
            </a:r>
            <a:r>
              <a:rPr lang="en-US" sz="1400" b="1" dirty="0">
                <a:solidFill>
                  <a:srgbClr val="FFFFFF"/>
                </a:solidFill>
                <a:latin typeface="Aptos Display" panose="020B0004020202020204" pitchFamily="34" charset="0"/>
                <a:ea typeface="Poppins"/>
                <a:cs typeface="Poppins"/>
                <a:sym typeface="Poppins"/>
              </a:rPr>
              <a:t> Ikat handloom Cluster </a:t>
            </a:r>
          </a:p>
        </p:txBody>
      </p:sp>
      <p:sp>
        <p:nvSpPr>
          <p:cNvPr id="38" name="Rectangle 37">
            <a:extLst>
              <a:ext uri="{FF2B5EF4-FFF2-40B4-BE49-F238E27FC236}">
                <a16:creationId xmlns:a16="http://schemas.microsoft.com/office/drawing/2014/main" id="{0DD6308C-0AA9-93CE-1E4C-6BC0C2C659CD}"/>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29A47A82-2A4F-BCB5-8CCF-1BBF6420F37F}"/>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SFURTI Cluster activities </a:t>
            </a:r>
          </a:p>
        </p:txBody>
      </p:sp>
      <p:sp>
        <p:nvSpPr>
          <p:cNvPr id="40" name="Right Triangle 39">
            <a:extLst>
              <a:ext uri="{FF2B5EF4-FFF2-40B4-BE49-F238E27FC236}">
                <a16:creationId xmlns:a16="http://schemas.microsoft.com/office/drawing/2014/main" id="{8EA8D572-0EBC-8DC8-1D78-B3DCD7C5D7A0}"/>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41" name="Rectangle 40">
            <a:extLst>
              <a:ext uri="{FF2B5EF4-FFF2-40B4-BE49-F238E27FC236}">
                <a16:creationId xmlns:a16="http://schemas.microsoft.com/office/drawing/2014/main" id="{EC95B4C6-FE13-005D-776A-D873914E8E39}"/>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42" name="Slide Number Placeholder 9">
            <a:extLst>
              <a:ext uri="{FF2B5EF4-FFF2-40B4-BE49-F238E27FC236}">
                <a16:creationId xmlns:a16="http://schemas.microsoft.com/office/drawing/2014/main" id="{9E94C73E-A758-2E87-B387-21E5ABA94F09}"/>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20</a:t>
            </a:fld>
            <a:endParaRPr lang="en-IN" sz="1800" b="1" dirty="0">
              <a:solidFill>
                <a:srgbClr val="00338D"/>
              </a:solidFill>
              <a:latin typeface="Aptos Display" panose="020B0004020202020204" pitchFamily="34" charset="0"/>
            </a:endParaRPr>
          </a:p>
        </p:txBody>
      </p:sp>
      <p:pic>
        <p:nvPicPr>
          <p:cNvPr id="43" name="Picture 42" descr="A black background with white spots&#10;&#10;Description automatically generated">
            <a:extLst>
              <a:ext uri="{FF2B5EF4-FFF2-40B4-BE49-F238E27FC236}">
                <a16:creationId xmlns:a16="http://schemas.microsoft.com/office/drawing/2014/main" id="{85AF5B5A-C2DD-77F2-89EB-26D7D3431B1C}"/>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pic>
        <p:nvPicPr>
          <p:cNvPr id="36" name="Picture 35">
            <a:extLst>
              <a:ext uri="{FF2B5EF4-FFF2-40B4-BE49-F238E27FC236}">
                <a16:creationId xmlns:a16="http://schemas.microsoft.com/office/drawing/2014/main" id="{EA7DF402-8724-117D-104D-EB77A20C8F77}"/>
              </a:ext>
            </a:extLst>
          </p:cNvPr>
          <p:cNvPicPr>
            <a:picLocks noChangeAspect="1"/>
          </p:cNvPicPr>
          <p:nvPr/>
        </p:nvPicPr>
        <p:blipFill>
          <a:blip r:embed="rId3"/>
          <a:stretch>
            <a:fillRect/>
          </a:stretch>
        </p:blipFill>
        <p:spPr>
          <a:xfrm>
            <a:off x="103947" y="783411"/>
            <a:ext cx="2879458" cy="2055025"/>
          </a:xfrm>
          <a:prstGeom prst="rect">
            <a:avLst/>
          </a:prstGeom>
        </p:spPr>
      </p:pic>
      <p:pic>
        <p:nvPicPr>
          <p:cNvPr id="45" name="Picture 44">
            <a:extLst>
              <a:ext uri="{FF2B5EF4-FFF2-40B4-BE49-F238E27FC236}">
                <a16:creationId xmlns:a16="http://schemas.microsoft.com/office/drawing/2014/main" id="{4E6FA7D9-F2C7-AB9F-8B51-71067DE99334}"/>
              </a:ext>
            </a:extLst>
          </p:cNvPr>
          <p:cNvPicPr>
            <a:picLocks noChangeAspect="1"/>
          </p:cNvPicPr>
          <p:nvPr/>
        </p:nvPicPr>
        <p:blipFill>
          <a:blip r:embed="rId4"/>
          <a:stretch>
            <a:fillRect/>
          </a:stretch>
        </p:blipFill>
        <p:spPr>
          <a:xfrm>
            <a:off x="3123185" y="787647"/>
            <a:ext cx="2801521" cy="2038299"/>
          </a:xfrm>
          <a:prstGeom prst="rect">
            <a:avLst/>
          </a:prstGeom>
        </p:spPr>
      </p:pic>
      <p:pic>
        <p:nvPicPr>
          <p:cNvPr id="48" name="Picture 47">
            <a:extLst>
              <a:ext uri="{FF2B5EF4-FFF2-40B4-BE49-F238E27FC236}">
                <a16:creationId xmlns:a16="http://schemas.microsoft.com/office/drawing/2014/main" id="{ADA053D1-01EE-1582-D16C-05445D5EDCFF}"/>
              </a:ext>
            </a:extLst>
          </p:cNvPr>
          <p:cNvPicPr>
            <a:picLocks noChangeAspect="1"/>
          </p:cNvPicPr>
          <p:nvPr/>
        </p:nvPicPr>
        <p:blipFill>
          <a:blip r:embed="rId5"/>
          <a:stretch>
            <a:fillRect/>
          </a:stretch>
        </p:blipFill>
        <p:spPr>
          <a:xfrm>
            <a:off x="6415289" y="790429"/>
            <a:ext cx="2674873" cy="2075749"/>
          </a:xfrm>
          <a:prstGeom prst="rect">
            <a:avLst/>
          </a:prstGeom>
        </p:spPr>
      </p:pic>
      <p:pic>
        <p:nvPicPr>
          <p:cNvPr id="51" name="Picture 50">
            <a:extLst>
              <a:ext uri="{FF2B5EF4-FFF2-40B4-BE49-F238E27FC236}">
                <a16:creationId xmlns:a16="http://schemas.microsoft.com/office/drawing/2014/main" id="{03AA1543-4D96-54AE-48A6-07DD2172747E}"/>
              </a:ext>
            </a:extLst>
          </p:cNvPr>
          <p:cNvPicPr>
            <a:picLocks noChangeAspect="1"/>
          </p:cNvPicPr>
          <p:nvPr/>
        </p:nvPicPr>
        <p:blipFill>
          <a:blip r:embed="rId6"/>
          <a:stretch>
            <a:fillRect/>
          </a:stretch>
        </p:blipFill>
        <p:spPr>
          <a:xfrm>
            <a:off x="9191762" y="796454"/>
            <a:ext cx="2692004" cy="2079024"/>
          </a:xfrm>
          <a:prstGeom prst="rect">
            <a:avLst/>
          </a:prstGeom>
        </p:spPr>
      </p:pic>
      <p:pic>
        <p:nvPicPr>
          <p:cNvPr id="54" name="Picture 53">
            <a:extLst>
              <a:ext uri="{FF2B5EF4-FFF2-40B4-BE49-F238E27FC236}">
                <a16:creationId xmlns:a16="http://schemas.microsoft.com/office/drawing/2014/main" id="{3EA3280A-5D65-A859-079B-EEC9D7030D7F}"/>
              </a:ext>
            </a:extLst>
          </p:cNvPr>
          <p:cNvPicPr>
            <a:picLocks noChangeAspect="1"/>
          </p:cNvPicPr>
          <p:nvPr/>
        </p:nvPicPr>
        <p:blipFill>
          <a:blip r:embed="rId7"/>
          <a:stretch>
            <a:fillRect/>
          </a:stretch>
        </p:blipFill>
        <p:spPr>
          <a:xfrm>
            <a:off x="513533" y="3552001"/>
            <a:ext cx="2812862" cy="2341026"/>
          </a:xfrm>
          <a:prstGeom prst="rect">
            <a:avLst/>
          </a:prstGeom>
        </p:spPr>
      </p:pic>
      <p:pic>
        <p:nvPicPr>
          <p:cNvPr id="57" name="Picture 56">
            <a:extLst>
              <a:ext uri="{FF2B5EF4-FFF2-40B4-BE49-F238E27FC236}">
                <a16:creationId xmlns:a16="http://schemas.microsoft.com/office/drawing/2014/main" id="{ADA08857-CE0C-0EAF-41C7-CC2DBF1EBA06}"/>
              </a:ext>
            </a:extLst>
          </p:cNvPr>
          <p:cNvPicPr>
            <a:picLocks noChangeAspect="1"/>
          </p:cNvPicPr>
          <p:nvPr/>
        </p:nvPicPr>
        <p:blipFill>
          <a:blip r:embed="rId8"/>
          <a:stretch>
            <a:fillRect/>
          </a:stretch>
        </p:blipFill>
        <p:spPr>
          <a:xfrm>
            <a:off x="3454227" y="3581682"/>
            <a:ext cx="2883504" cy="2311345"/>
          </a:xfrm>
          <a:prstGeom prst="rect">
            <a:avLst/>
          </a:prstGeom>
        </p:spPr>
      </p:pic>
      <p:pic>
        <p:nvPicPr>
          <p:cNvPr id="60" name="Picture 59">
            <a:extLst>
              <a:ext uri="{FF2B5EF4-FFF2-40B4-BE49-F238E27FC236}">
                <a16:creationId xmlns:a16="http://schemas.microsoft.com/office/drawing/2014/main" id="{C1B1B769-C4E0-BBAF-8FB5-31013D7AD409}"/>
              </a:ext>
            </a:extLst>
          </p:cNvPr>
          <p:cNvPicPr>
            <a:picLocks noChangeAspect="1"/>
          </p:cNvPicPr>
          <p:nvPr/>
        </p:nvPicPr>
        <p:blipFill>
          <a:blip r:embed="rId9"/>
          <a:stretch>
            <a:fillRect/>
          </a:stretch>
        </p:blipFill>
        <p:spPr>
          <a:xfrm>
            <a:off x="6616856" y="3590580"/>
            <a:ext cx="2696990" cy="2318438"/>
          </a:xfrm>
          <a:prstGeom prst="rect">
            <a:avLst/>
          </a:prstGeom>
        </p:spPr>
      </p:pic>
      <p:pic>
        <p:nvPicPr>
          <p:cNvPr id="63" name="Picture 62">
            <a:extLst>
              <a:ext uri="{FF2B5EF4-FFF2-40B4-BE49-F238E27FC236}">
                <a16:creationId xmlns:a16="http://schemas.microsoft.com/office/drawing/2014/main" id="{CCD9B60C-5DFF-3E75-35BC-735900AAB48A}"/>
              </a:ext>
            </a:extLst>
          </p:cNvPr>
          <p:cNvPicPr>
            <a:picLocks noChangeAspect="1"/>
          </p:cNvPicPr>
          <p:nvPr/>
        </p:nvPicPr>
        <p:blipFill>
          <a:blip r:embed="rId10"/>
          <a:stretch>
            <a:fillRect/>
          </a:stretch>
        </p:blipFill>
        <p:spPr>
          <a:xfrm>
            <a:off x="9397867" y="3581682"/>
            <a:ext cx="2485899" cy="231134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07604-F3A5-91E8-BCFF-0AF9AB23EFC1}"/>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19359D9-C41C-E387-5607-A8AC40EB6BD6}"/>
              </a:ext>
            </a:extLst>
          </p:cNvPr>
          <p:cNvGraphicFramePr>
            <a:graphicFrameLocks noGrp="1"/>
          </p:cNvGraphicFramePr>
          <p:nvPr>
            <p:ph idx="1"/>
            <p:extLst>
              <p:ext uri="{D42A27DB-BD31-4B8C-83A1-F6EECF244321}">
                <p14:modId xmlns:p14="http://schemas.microsoft.com/office/powerpoint/2010/main" val="3671996846"/>
              </p:ext>
            </p:extLst>
          </p:nvPr>
        </p:nvGraphicFramePr>
        <p:xfrm>
          <a:off x="444805" y="1181933"/>
          <a:ext cx="4466407" cy="4098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E311B8C9-B070-464C-F91C-3B73050A76AD}"/>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7D995CCA-104C-4479-2DC9-C1B02E2CD1A7}"/>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Prime Minister Employment Generation Program (PMEGP)</a:t>
            </a:r>
          </a:p>
        </p:txBody>
      </p:sp>
      <p:sp>
        <p:nvSpPr>
          <p:cNvPr id="10" name="Right Triangle 9">
            <a:extLst>
              <a:ext uri="{FF2B5EF4-FFF2-40B4-BE49-F238E27FC236}">
                <a16:creationId xmlns:a16="http://schemas.microsoft.com/office/drawing/2014/main" id="{071F57FF-AB9C-DCE0-3760-D3F7857D336B}"/>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B9329FCB-080F-E79A-A209-E432CCB6673E}"/>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4680A209-E661-9EFC-C7E6-CDB3A85DBDE8}"/>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21</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7EEDE070-547A-A3C9-552E-0EDEB278D27B}"/>
              </a:ext>
            </a:extLst>
          </p:cNvPr>
          <p:cNvPicPr>
            <a:picLocks noChangeAspect="1"/>
          </p:cNvPicPr>
          <p:nvPr/>
        </p:nvPicPr>
        <p:blipFill>
          <a:blip r:embed="rId7"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graphicFrame>
        <p:nvGraphicFramePr>
          <p:cNvPr id="16" name="Diagram 15">
            <a:extLst>
              <a:ext uri="{FF2B5EF4-FFF2-40B4-BE49-F238E27FC236}">
                <a16:creationId xmlns:a16="http://schemas.microsoft.com/office/drawing/2014/main" id="{F8B5A16F-B5C1-0E49-A681-D7899920093B}"/>
              </a:ext>
            </a:extLst>
          </p:cNvPr>
          <p:cNvGraphicFramePr/>
          <p:nvPr>
            <p:extLst>
              <p:ext uri="{D42A27DB-BD31-4B8C-83A1-F6EECF244321}">
                <p14:modId xmlns:p14="http://schemas.microsoft.com/office/powerpoint/2010/main" val="976957570"/>
              </p:ext>
            </p:extLst>
          </p:nvPr>
        </p:nvGraphicFramePr>
        <p:xfrm>
          <a:off x="5696925" y="1305341"/>
          <a:ext cx="6098458" cy="39703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TextBox 10">
            <a:extLst>
              <a:ext uri="{FF2B5EF4-FFF2-40B4-BE49-F238E27FC236}">
                <a16:creationId xmlns:a16="http://schemas.microsoft.com/office/drawing/2014/main" id="{F33FDA33-68F5-78D4-4A37-CD8273697099}"/>
              </a:ext>
            </a:extLst>
          </p:cNvPr>
          <p:cNvSpPr txBox="1"/>
          <p:nvPr/>
        </p:nvSpPr>
        <p:spPr>
          <a:xfrm>
            <a:off x="5928441" y="797402"/>
            <a:ext cx="6098458" cy="400110"/>
          </a:xfrm>
          <a:prstGeom prst="rect">
            <a:avLst/>
          </a:prstGeom>
          <a:noFill/>
        </p:spPr>
        <p:txBody>
          <a:bodyPr wrap="square">
            <a:spAutoFit/>
          </a:bodyPr>
          <a:lstStyle/>
          <a:p>
            <a:r>
              <a:rPr lang="en-US" sz="2000" b="1" dirty="0">
                <a:solidFill>
                  <a:srgbClr val="00338D"/>
                </a:solidFill>
                <a:latin typeface="Arial" panose="020B0604020202020204" pitchFamily="34" charset="0"/>
                <a:cs typeface="Arial" panose="020B0604020202020204" pitchFamily="34" charset="0"/>
              </a:rPr>
              <a:t>Objectives </a:t>
            </a:r>
          </a:p>
        </p:txBody>
      </p:sp>
    </p:spTree>
    <p:extLst>
      <p:ext uri="{BB962C8B-B14F-4D97-AF65-F5344CB8AC3E}">
        <p14:creationId xmlns:p14="http://schemas.microsoft.com/office/powerpoint/2010/main" val="167882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07604-F3A5-91E8-BCFF-0AF9AB23EFC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311B8C9-B070-464C-F91C-3B73050A76AD}"/>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7D995CCA-104C-4479-2DC9-C1B02E2CD1A7}"/>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Prime Minister Employment Generation Program (PMEGP)</a:t>
            </a:r>
          </a:p>
        </p:txBody>
      </p:sp>
      <p:sp>
        <p:nvSpPr>
          <p:cNvPr id="10" name="Right Triangle 9">
            <a:extLst>
              <a:ext uri="{FF2B5EF4-FFF2-40B4-BE49-F238E27FC236}">
                <a16:creationId xmlns:a16="http://schemas.microsoft.com/office/drawing/2014/main" id="{071F57FF-AB9C-DCE0-3760-D3F7857D336B}"/>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B9329FCB-080F-E79A-A209-E432CCB6673E}"/>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4680A209-E661-9EFC-C7E6-CDB3A85DBDE8}"/>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22</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7EEDE070-547A-A3C9-552E-0EDEB278D27B}"/>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graphicFrame>
        <p:nvGraphicFramePr>
          <p:cNvPr id="11" name="Content Placeholder 10">
            <a:extLst>
              <a:ext uri="{FF2B5EF4-FFF2-40B4-BE49-F238E27FC236}">
                <a16:creationId xmlns:a16="http://schemas.microsoft.com/office/drawing/2014/main" id="{7D6EAD7B-4C6C-91DA-48BA-41956B966CC2}"/>
              </a:ext>
            </a:extLst>
          </p:cNvPr>
          <p:cNvGraphicFramePr>
            <a:graphicFrameLocks noGrp="1"/>
          </p:cNvGraphicFramePr>
          <p:nvPr>
            <p:ph idx="1"/>
            <p:extLst>
              <p:ext uri="{D42A27DB-BD31-4B8C-83A1-F6EECF244321}">
                <p14:modId xmlns:p14="http://schemas.microsoft.com/office/powerpoint/2010/main" val="2550129238"/>
              </p:ext>
            </p:extLst>
          </p:nvPr>
        </p:nvGraphicFramePr>
        <p:xfrm>
          <a:off x="952326" y="1263926"/>
          <a:ext cx="10287348" cy="2839720"/>
        </p:xfrm>
        <a:graphic>
          <a:graphicData uri="http://schemas.openxmlformats.org/drawingml/2006/table">
            <a:tbl>
              <a:tblPr firstRow="1" bandRow="1">
                <a:tableStyleId>{5C22544A-7EE6-4342-B048-85BDC9FD1C3A}</a:tableStyleId>
              </a:tblPr>
              <a:tblGrid>
                <a:gridCol w="5697380">
                  <a:extLst>
                    <a:ext uri="{9D8B030D-6E8A-4147-A177-3AD203B41FA5}">
                      <a16:colId xmlns:a16="http://schemas.microsoft.com/office/drawing/2014/main" val="265694737"/>
                    </a:ext>
                  </a:extLst>
                </a:gridCol>
                <a:gridCol w="2170407">
                  <a:extLst>
                    <a:ext uri="{9D8B030D-6E8A-4147-A177-3AD203B41FA5}">
                      <a16:colId xmlns:a16="http://schemas.microsoft.com/office/drawing/2014/main" val="4052813931"/>
                    </a:ext>
                  </a:extLst>
                </a:gridCol>
                <a:gridCol w="1303803">
                  <a:extLst>
                    <a:ext uri="{9D8B030D-6E8A-4147-A177-3AD203B41FA5}">
                      <a16:colId xmlns:a16="http://schemas.microsoft.com/office/drawing/2014/main" val="1939796921"/>
                    </a:ext>
                  </a:extLst>
                </a:gridCol>
                <a:gridCol w="1115758">
                  <a:extLst>
                    <a:ext uri="{9D8B030D-6E8A-4147-A177-3AD203B41FA5}">
                      <a16:colId xmlns:a16="http://schemas.microsoft.com/office/drawing/2014/main" val="2916752371"/>
                    </a:ext>
                  </a:extLst>
                </a:gridCol>
              </a:tblGrid>
              <a:tr h="370840">
                <a:tc>
                  <a:txBody>
                    <a:bodyPr/>
                    <a:lstStyle/>
                    <a:p>
                      <a:pPr algn="ctr"/>
                      <a:r>
                        <a:rPr lang="en-US" dirty="0">
                          <a:solidFill>
                            <a:schemeClr val="tx1"/>
                          </a:solidFill>
                          <a:latin typeface="Arial" panose="020B0604020202020204" pitchFamily="34" charset="0"/>
                          <a:cs typeface="Arial" panose="020B0604020202020204" pitchFamily="34" charset="0"/>
                        </a:rPr>
                        <a:t>Categories of beneficiaries  under PMEGP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dirty="0">
                          <a:solidFill>
                            <a:schemeClr val="tx1"/>
                          </a:solidFill>
                          <a:latin typeface="Arial" panose="020B0604020202020204" pitchFamily="34" charset="0"/>
                          <a:cs typeface="Arial" panose="020B0604020202020204" pitchFamily="34" charset="0"/>
                        </a:rPr>
                        <a:t>Beneficiaries Contribution </a:t>
                      </a:r>
                    </a:p>
                    <a:p>
                      <a:pPr algn="ctr"/>
                      <a:r>
                        <a:rPr lang="en-US" dirty="0">
                          <a:solidFill>
                            <a:schemeClr val="tx1"/>
                          </a:solidFill>
                          <a:latin typeface="Arial" panose="020B0604020202020204" pitchFamily="34" charset="0"/>
                          <a:cs typeface="Arial" panose="020B0604020202020204" pitchFamily="34" charset="0"/>
                        </a:rPr>
                        <a:t>(of project cost)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gridSpan="2">
                  <a:txBody>
                    <a:bodyPr/>
                    <a:lstStyle/>
                    <a:p>
                      <a:pPr algn="ctr"/>
                      <a:r>
                        <a:rPr lang="en-US" dirty="0">
                          <a:solidFill>
                            <a:schemeClr val="tx1"/>
                          </a:solidFill>
                          <a:latin typeface="Arial" panose="020B0604020202020204" pitchFamily="34" charset="0"/>
                          <a:cs typeface="Arial" panose="020B0604020202020204" pitchFamily="34" charset="0"/>
                        </a:rPr>
                        <a:t>Rate of Subsidy </a:t>
                      </a:r>
                    </a:p>
                    <a:p>
                      <a:pPr algn="ctr"/>
                      <a:r>
                        <a:rPr lang="en-US" dirty="0">
                          <a:solidFill>
                            <a:schemeClr val="tx1"/>
                          </a:solidFill>
                          <a:latin typeface="Arial" panose="020B0604020202020204" pitchFamily="34" charset="0"/>
                          <a:cs typeface="Arial" panose="020B0604020202020204" pitchFamily="34" charset="0"/>
                        </a:rPr>
                        <a:t>(of project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5771342"/>
                  </a:ext>
                </a:extLst>
              </a:tr>
              <a:tr h="370840">
                <a:tc>
                  <a:txBody>
                    <a:bodyPr/>
                    <a:lstStyle/>
                    <a:p>
                      <a:r>
                        <a:rPr lang="en-US" dirty="0">
                          <a:latin typeface="Arial" panose="020B0604020202020204" pitchFamily="34" charset="0"/>
                          <a:cs typeface="Arial" panose="020B0604020202020204" pitchFamily="34" charset="0"/>
                        </a:rPr>
                        <a:t>Area </a:t>
                      </a:r>
                    </a:p>
                    <a:p>
                      <a:r>
                        <a:rPr lang="en-US" dirty="0">
                          <a:latin typeface="Arial" panose="020B0604020202020204" pitchFamily="34" charset="0"/>
                          <a:cs typeface="Arial" panose="020B0604020202020204" pitchFamily="34" charset="0"/>
                        </a:rPr>
                        <a:t>(location of project/ unit)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b="1" dirty="0">
                          <a:latin typeface="Arial" panose="020B0604020202020204" pitchFamily="34" charset="0"/>
                          <a:cs typeface="Arial" panose="020B0604020202020204" pitchFamily="34" charset="0"/>
                        </a:rPr>
                        <a:t>Urban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b="1" dirty="0">
                          <a:latin typeface="Arial" panose="020B0604020202020204" pitchFamily="34" charset="0"/>
                          <a:cs typeface="Arial" panose="020B0604020202020204" pitchFamily="34" charset="0"/>
                        </a:rPr>
                        <a:t>Rural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92353009"/>
                  </a:ext>
                </a:extLst>
              </a:tr>
              <a:tr h="370840">
                <a:tc>
                  <a:txBody>
                    <a:bodyPr/>
                    <a:lstStyle/>
                    <a:p>
                      <a:r>
                        <a:rPr lang="en-US" dirty="0">
                          <a:latin typeface="Arial" panose="020B0604020202020204" pitchFamily="34" charset="0"/>
                          <a:cs typeface="Arial" panose="020B0604020202020204" pitchFamily="34" charset="0"/>
                        </a:rPr>
                        <a:t>General 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b="1" dirty="0">
                          <a:latin typeface="Arial" panose="020B0604020202020204" pitchFamily="34" charset="0"/>
                          <a:cs typeface="Arial" panose="020B0604020202020204" pitchFamily="34" charset="0"/>
                        </a:rPr>
                        <a:t>10%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b="1" dirty="0">
                          <a:latin typeface="Arial" panose="020B0604020202020204" pitchFamily="34" charset="0"/>
                          <a:cs typeface="Arial" panose="020B0604020202020204" pitchFamily="34" charset="0"/>
                        </a:rPr>
                        <a:t>15%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b="1" dirty="0">
                          <a:latin typeface="Arial" panose="020B0604020202020204" pitchFamily="34" charset="0"/>
                          <a:cs typeface="Arial" panose="020B0604020202020204" pitchFamily="34"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84957147"/>
                  </a:ext>
                </a:extLst>
              </a:tr>
              <a:tr h="370840">
                <a:tc>
                  <a:txBody>
                    <a:bodyPr/>
                    <a:lstStyle/>
                    <a:p>
                      <a:r>
                        <a:rPr lang="en-US" dirty="0">
                          <a:latin typeface="Arial" panose="020B0604020202020204" pitchFamily="34" charset="0"/>
                          <a:cs typeface="Arial" panose="020B0604020202020204" pitchFamily="34" charset="0"/>
                        </a:rPr>
                        <a:t>Special (including SC/ST/OBC/ Minorities/ Women, Ex-servicemen, Physically handicapped, NER, Hill and Border areas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b="1" dirty="0">
                          <a:latin typeface="Arial" panose="020B0604020202020204" pitchFamily="34" charset="0"/>
                          <a:cs typeface="Arial" panose="020B0604020202020204" pitchFamily="34" charset="0"/>
                        </a:rPr>
                        <a:t>05%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b="1" dirty="0">
                          <a:latin typeface="Arial" panose="020B0604020202020204" pitchFamily="34" charset="0"/>
                          <a:cs typeface="Arial" panose="020B0604020202020204" pitchFamily="34" charset="0"/>
                        </a:rPr>
                        <a:t>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b="1" dirty="0">
                          <a:latin typeface="Arial" panose="020B0604020202020204" pitchFamily="34" charset="0"/>
                          <a:cs typeface="Arial" panose="020B0604020202020204" pitchFamily="34" charset="0"/>
                        </a:rPr>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57866207"/>
                  </a:ext>
                </a:extLst>
              </a:tr>
            </a:tbl>
          </a:graphicData>
        </a:graphic>
      </p:graphicFrame>
      <p:sp>
        <p:nvSpPr>
          <p:cNvPr id="9" name="TextBox 8">
            <a:extLst>
              <a:ext uri="{FF2B5EF4-FFF2-40B4-BE49-F238E27FC236}">
                <a16:creationId xmlns:a16="http://schemas.microsoft.com/office/drawing/2014/main" id="{B2CCF691-5F93-6A3B-A5DA-727F3B3DA07F}"/>
              </a:ext>
            </a:extLst>
          </p:cNvPr>
          <p:cNvSpPr txBox="1"/>
          <p:nvPr/>
        </p:nvSpPr>
        <p:spPr>
          <a:xfrm>
            <a:off x="838200" y="805839"/>
            <a:ext cx="6098458" cy="400110"/>
          </a:xfrm>
          <a:prstGeom prst="rect">
            <a:avLst/>
          </a:prstGeom>
          <a:noFill/>
        </p:spPr>
        <p:txBody>
          <a:bodyPr wrap="square">
            <a:spAutoFit/>
          </a:bodyPr>
          <a:lstStyle/>
          <a:p>
            <a:r>
              <a:rPr lang="en-US" sz="2000" b="1" dirty="0">
                <a:solidFill>
                  <a:srgbClr val="00338D"/>
                </a:solidFill>
                <a:latin typeface="Arial" panose="020B0604020202020204" pitchFamily="34" charset="0"/>
                <a:cs typeface="Arial" panose="020B0604020202020204" pitchFamily="34" charset="0"/>
              </a:rPr>
              <a:t>Levels of funding under PMEGP</a:t>
            </a:r>
          </a:p>
        </p:txBody>
      </p:sp>
      <p:sp>
        <p:nvSpPr>
          <p:cNvPr id="16" name="TextBox 15">
            <a:extLst>
              <a:ext uri="{FF2B5EF4-FFF2-40B4-BE49-F238E27FC236}">
                <a16:creationId xmlns:a16="http://schemas.microsoft.com/office/drawing/2014/main" id="{039305BA-4167-FEBC-A454-50453B23503A}"/>
              </a:ext>
            </a:extLst>
          </p:cNvPr>
          <p:cNvSpPr txBox="1"/>
          <p:nvPr/>
        </p:nvSpPr>
        <p:spPr>
          <a:xfrm>
            <a:off x="543222" y="4396012"/>
            <a:ext cx="11306329" cy="1354217"/>
          </a:xfrm>
          <a:prstGeom prst="rect">
            <a:avLst/>
          </a:prstGeom>
          <a:noFill/>
        </p:spPr>
        <p:txBody>
          <a:bodyPr wrap="square">
            <a:spAutoFit/>
          </a:bodyPr>
          <a:lstStyle/>
          <a:p>
            <a:r>
              <a:rPr lang="en-US" dirty="0"/>
              <a:t>1)</a:t>
            </a:r>
            <a:r>
              <a:rPr lang="en-US" sz="1600" dirty="0">
                <a:latin typeface="Arial" panose="020B0604020202020204" pitchFamily="34" charset="0"/>
                <a:cs typeface="Arial" panose="020B0604020202020204" pitchFamily="34" charset="0"/>
              </a:rPr>
              <a:t> The maximum cost of the project/unit admissible for Margin Money subsidy under Manufacturing sector is Rs. 50 L </a:t>
            </a:r>
          </a:p>
          <a:p>
            <a:r>
              <a:rPr lang="en-US" sz="1600" dirty="0">
                <a:latin typeface="Arial" panose="020B0604020202020204" pitchFamily="34" charset="0"/>
                <a:cs typeface="Arial" panose="020B0604020202020204" pitchFamily="34" charset="0"/>
              </a:rPr>
              <a:t>2) The maximum cost of the project/unit admissible for Margin Money subsidy under Business/Service sector is Rs. 20 L </a:t>
            </a:r>
          </a:p>
          <a:p>
            <a:r>
              <a:rPr lang="en-US" sz="1600" dirty="0">
                <a:latin typeface="Arial" panose="020B0604020202020204" pitchFamily="34" charset="0"/>
                <a:cs typeface="Arial" panose="020B0604020202020204" pitchFamily="34" charset="0"/>
              </a:rPr>
              <a:t>3) The balance amount (excluding the own contribution)of the total project cost will be provided by Banks. </a:t>
            </a:r>
          </a:p>
          <a:p>
            <a:r>
              <a:rPr lang="en-US" sz="1600" dirty="0">
                <a:latin typeface="Arial" panose="020B0604020202020204" pitchFamily="34" charset="0"/>
                <a:cs typeface="Arial" panose="020B0604020202020204" pitchFamily="34" charset="0"/>
              </a:rPr>
              <a:t>4) If the total project cost exceeds Rs. 50 L or Rs. 20 L for Manufacturing and Service/Business sector respectively, the balance amount may be provided by Banks without any Government subsidy. </a:t>
            </a:r>
          </a:p>
        </p:txBody>
      </p:sp>
    </p:spTree>
    <p:extLst>
      <p:ext uri="{BB962C8B-B14F-4D97-AF65-F5344CB8AC3E}">
        <p14:creationId xmlns:p14="http://schemas.microsoft.com/office/powerpoint/2010/main" val="22831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07604-F3A5-91E8-BCFF-0AF9AB23EFC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311B8C9-B070-464C-F91C-3B73050A76AD}"/>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7D995CCA-104C-4479-2DC9-C1B02E2CD1A7}"/>
              </a:ext>
            </a:extLst>
          </p:cNvPr>
          <p:cNvSpPr/>
          <p:nvPr/>
        </p:nvSpPr>
        <p:spPr>
          <a:xfrm>
            <a:off x="68012"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Prime Minister Employment Generation Program (PMEGP)</a:t>
            </a:r>
          </a:p>
        </p:txBody>
      </p:sp>
      <p:sp>
        <p:nvSpPr>
          <p:cNvPr id="10" name="Right Triangle 9">
            <a:extLst>
              <a:ext uri="{FF2B5EF4-FFF2-40B4-BE49-F238E27FC236}">
                <a16:creationId xmlns:a16="http://schemas.microsoft.com/office/drawing/2014/main" id="{071F57FF-AB9C-DCE0-3760-D3F7857D336B}"/>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B9329FCB-080F-E79A-A209-E432CCB6673E}"/>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4680A209-E661-9EFC-C7E6-CDB3A85DBDE8}"/>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23</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7EEDE070-547A-A3C9-552E-0EDEB278D27B}"/>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graphicFrame>
        <p:nvGraphicFramePr>
          <p:cNvPr id="6" name="Content Placeholder 5">
            <a:extLst>
              <a:ext uri="{FF2B5EF4-FFF2-40B4-BE49-F238E27FC236}">
                <a16:creationId xmlns:a16="http://schemas.microsoft.com/office/drawing/2014/main" id="{7908E454-082A-D4DC-9CBF-419C83AC4804}"/>
              </a:ext>
            </a:extLst>
          </p:cNvPr>
          <p:cNvGraphicFramePr>
            <a:graphicFrameLocks noGrp="1"/>
          </p:cNvGraphicFramePr>
          <p:nvPr>
            <p:ph idx="1"/>
            <p:extLst>
              <p:ext uri="{D42A27DB-BD31-4B8C-83A1-F6EECF244321}">
                <p14:modId xmlns:p14="http://schemas.microsoft.com/office/powerpoint/2010/main" val="1405454164"/>
              </p:ext>
            </p:extLst>
          </p:nvPr>
        </p:nvGraphicFramePr>
        <p:xfrm>
          <a:off x="543221" y="881728"/>
          <a:ext cx="11393853" cy="38967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8" name="Diagram 17">
            <a:extLst>
              <a:ext uri="{FF2B5EF4-FFF2-40B4-BE49-F238E27FC236}">
                <a16:creationId xmlns:a16="http://schemas.microsoft.com/office/drawing/2014/main" id="{5524D893-5958-0DD3-DD66-D490867ADDD5}"/>
              </a:ext>
            </a:extLst>
          </p:cNvPr>
          <p:cNvGraphicFramePr/>
          <p:nvPr>
            <p:extLst>
              <p:ext uri="{D42A27DB-BD31-4B8C-83A1-F6EECF244321}">
                <p14:modId xmlns:p14="http://schemas.microsoft.com/office/powerpoint/2010/main" val="2474482916"/>
              </p:ext>
            </p:extLst>
          </p:nvPr>
        </p:nvGraphicFramePr>
        <p:xfrm>
          <a:off x="721887" y="4798817"/>
          <a:ext cx="10988488" cy="17543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7" name="TextBox 16">
            <a:extLst>
              <a:ext uri="{FF2B5EF4-FFF2-40B4-BE49-F238E27FC236}">
                <a16:creationId xmlns:a16="http://schemas.microsoft.com/office/drawing/2014/main" id="{D03D521E-5C83-309B-2704-42BE60D9E3BE}"/>
              </a:ext>
            </a:extLst>
          </p:cNvPr>
          <p:cNvSpPr txBox="1"/>
          <p:nvPr/>
        </p:nvSpPr>
        <p:spPr>
          <a:xfrm>
            <a:off x="141689" y="812747"/>
            <a:ext cx="6098458" cy="369332"/>
          </a:xfrm>
          <a:prstGeom prst="rect">
            <a:avLst/>
          </a:prstGeom>
          <a:noFill/>
        </p:spPr>
        <p:txBody>
          <a:bodyPr wrap="square">
            <a:spAutoFit/>
          </a:bodyPr>
          <a:lstStyle/>
          <a:p>
            <a:pPr marL="0" indent="0">
              <a:buNone/>
            </a:pPr>
            <a:r>
              <a:rPr lang="en-US" b="1" dirty="0">
                <a:solidFill>
                  <a:srgbClr val="00338D"/>
                </a:solidFill>
                <a:latin typeface="Arial" panose="020B0604020202020204" pitchFamily="34" charset="0"/>
                <a:cs typeface="Arial" panose="020B0604020202020204" pitchFamily="34" charset="0"/>
              </a:rPr>
              <a:t>Eligibility Conditions of Beneficiaries </a:t>
            </a:r>
          </a:p>
        </p:txBody>
      </p:sp>
    </p:spTree>
    <p:extLst>
      <p:ext uri="{BB962C8B-B14F-4D97-AF65-F5344CB8AC3E}">
        <p14:creationId xmlns:p14="http://schemas.microsoft.com/office/powerpoint/2010/main" val="1454262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D5EF-2DEB-DC41-BD9B-D9C19360CB03}"/>
              </a:ext>
            </a:extLst>
          </p:cNvPr>
          <p:cNvSpPr>
            <a:spLocks noGrp="1"/>
          </p:cNvSpPr>
          <p:nvPr>
            <p:ph type="title"/>
          </p:nvPr>
        </p:nvSpPr>
        <p:spPr/>
        <p:txBody>
          <a:bodyPr/>
          <a:lstStyle/>
          <a:p>
            <a:endParaRPr lang="en-US"/>
          </a:p>
        </p:txBody>
      </p:sp>
      <p:pic>
        <p:nvPicPr>
          <p:cNvPr id="8" name="Content Placeholder 7" descr="A poster with several machines&#10;&#10;Description automatically generated with medium confidence">
            <a:extLst>
              <a:ext uri="{FF2B5EF4-FFF2-40B4-BE49-F238E27FC236}">
                <a16:creationId xmlns:a16="http://schemas.microsoft.com/office/drawing/2014/main" id="{E8A3E235-B326-966E-AC6E-A14965B0EEC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06246" y="365125"/>
            <a:ext cx="5460488" cy="5460488"/>
          </a:xfrm>
        </p:spPr>
      </p:pic>
      <p:sp>
        <p:nvSpPr>
          <p:cNvPr id="4" name="Slide Number Placeholder 3">
            <a:extLst>
              <a:ext uri="{FF2B5EF4-FFF2-40B4-BE49-F238E27FC236}">
                <a16:creationId xmlns:a16="http://schemas.microsoft.com/office/drawing/2014/main" id="{93064355-57DC-D2A4-D77C-58B1AB491FD2}"/>
              </a:ext>
            </a:extLst>
          </p:cNvPr>
          <p:cNvSpPr>
            <a:spLocks noGrp="1"/>
          </p:cNvSpPr>
          <p:nvPr>
            <p:ph type="sldNum" sz="quarter" idx="12"/>
          </p:nvPr>
        </p:nvSpPr>
        <p:spPr/>
        <p:txBody>
          <a:bodyPr/>
          <a:lstStyle/>
          <a:p>
            <a:fld id="{E67ABCF6-1F50-45EB-A042-A2497CB1CA42}" type="slidenum">
              <a:rPr lang="en-IN" smtClean="0"/>
              <a:t>24</a:t>
            </a:fld>
            <a:endParaRPr lang="en-IN"/>
          </a:p>
        </p:txBody>
      </p:sp>
      <p:pic>
        <p:nvPicPr>
          <p:cNvPr id="10" name="Picture 9" descr="A book on a blanket&#10;&#10;Description automatically generated">
            <a:extLst>
              <a:ext uri="{FF2B5EF4-FFF2-40B4-BE49-F238E27FC236}">
                <a16:creationId xmlns:a16="http://schemas.microsoft.com/office/drawing/2014/main" id="{31E2CE8E-ED5D-517F-8AF1-168382A00B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2132" y="1418302"/>
            <a:ext cx="3990668" cy="3990668"/>
          </a:xfrm>
          <a:prstGeom prst="rect">
            <a:avLst/>
          </a:prstGeom>
        </p:spPr>
      </p:pic>
    </p:spTree>
    <p:extLst>
      <p:ext uri="{BB962C8B-B14F-4D97-AF65-F5344CB8AC3E}">
        <p14:creationId xmlns:p14="http://schemas.microsoft.com/office/powerpoint/2010/main" val="356965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B328A-5C11-67FE-BC09-6B72D7491C8F}"/>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0AFF16BC-D180-F47B-F188-768CE1D3E717}"/>
              </a:ext>
            </a:extLst>
          </p:cNvPr>
          <p:cNvGraphicFramePr>
            <a:graphicFrameLocks noGrp="1"/>
          </p:cNvGraphicFramePr>
          <p:nvPr>
            <p:ph idx="1"/>
            <p:extLst>
              <p:ext uri="{D42A27DB-BD31-4B8C-83A1-F6EECF244321}">
                <p14:modId xmlns:p14="http://schemas.microsoft.com/office/powerpoint/2010/main" val="553507260"/>
              </p:ext>
            </p:extLst>
          </p:nvPr>
        </p:nvGraphicFramePr>
        <p:xfrm>
          <a:off x="399074" y="876787"/>
          <a:ext cx="11393852" cy="518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E8FDD5E0-D3C5-54A2-00A9-0DAD003A8987}"/>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9E420FA1-177B-AF21-96EB-9FF2695D0A28}"/>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Skill Training for Educated Unemployed Youth </a:t>
            </a:r>
          </a:p>
        </p:txBody>
      </p:sp>
      <p:sp>
        <p:nvSpPr>
          <p:cNvPr id="10" name="Right Triangle 9">
            <a:extLst>
              <a:ext uri="{FF2B5EF4-FFF2-40B4-BE49-F238E27FC236}">
                <a16:creationId xmlns:a16="http://schemas.microsoft.com/office/drawing/2014/main" id="{247A7058-EE41-4779-63D1-0FBADD539F7F}"/>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044DB0D6-9D97-A0B2-CEDA-7E67B759BAC7}"/>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2FA507EF-1730-F4CB-9DFD-93409E2A4448}"/>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25</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B4D207DF-197D-BC0E-85D7-4E7728965FE9}"/>
              </a:ext>
            </a:extLst>
          </p:cNvPr>
          <p:cNvPicPr>
            <a:picLocks noChangeAspect="1"/>
          </p:cNvPicPr>
          <p:nvPr/>
        </p:nvPicPr>
        <p:blipFill>
          <a:blip r:embed="rId7"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780207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1FD72-5936-22CD-2A6B-4B82FE1C2D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9BFF0D-E2B9-9943-5E60-15251C767592}"/>
              </a:ext>
            </a:extLst>
          </p:cNvPr>
          <p:cNvSpPr>
            <a:spLocks noGrp="1"/>
          </p:cNvSpPr>
          <p:nvPr>
            <p:ph idx="1"/>
          </p:nvPr>
        </p:nvSpPr>
        <p:spPr>
          <a:xfrm>
            <a:off x="91561" y="691839"/>
            <a:ext cx="12071608" cy="4588592"/>
          </a:xfrm>
        </p:spPr>
        <p:txBody>
          <a:bodyPr anchor="t">
            <a:noAutofit/>
          </a:bodyPr>
          <a:lstStyle/>
          <a:p>
            <a:pPr marL="0" indent="0">
              <a:buNone/>
            </a:pPr>
            <a:r>
              <a:rPr lang="en-US" sz="1400" b="0" i="0" dirty="0">
                <a:solidFill>
                  <a:srgbClr val="000000"/>
                </a:solidFill>
                <a:effectLst/>
                <a:latin typeface="Arial" panose="020B0604020202020204" pitchFamily="34" charset="0"/>
                <a:cs typeface="Arial" panose="020B0604020202020204" pitchFamily="34" charset="0"/>
              </a:rPr>
              <a:t>PM Vishwakarma, a Central Sector Scheme, was launched on 17</a:t>
            </a:r>
            <a:r>
              <a:rPr lang="en-US" sz="1400" b="0" i="0" baseline="30000" dirty="0">
                <a:solidFill>
                  <a:srgbClr val="000000"/>
                </a:solidFill>
                <a:effectLst/>
                <a:latin typeface="Arial" panose="020B0604020202020204" pitchFamily="34" charset="0"/>
                <a:cs typeface="Arial" panose="020B0604020202020204" pitchFamily="34" charset="0"/>
              </a:rPr>
              <a:t>th</a:t>
            </a:r>
            <a:r>
              <a:rPr lang="en-US" sz="1400" b="0" i="0" dirty="0">
                <a:solidFill>
                  <a:srgbClr val="000000"/>
                </a:solidFill>
                <a:effectLst/>
                <a:latin typeface="Arial" panose="020B0604020202020204" pitchFamily="34" charset="0"/>
                <a:cs typeface="Arial" panose="020B0604020202020204" pitchFamily="34" charset="0"/>
              </a:rPr>
              <a:t> September, 2023 by the Prime Minister to provide end-to-end support to artisans and craftspeople who work with their hands and tools. The Scheme covers artisans and craftspeople engaged in 18 trades viz.,</a:t>
            </a:r>
          </a:p>
        </p:txBody>
      </p:sp>
      <p:sp>
        <p:nvSpPr>
          <p:cNvPr id="7" name="Rectangle 6">
            <a:extLst>
              <a:ext uri="{FF2B5EF4-FFF2-40B4-BE49-F238E27FC236}">
                <a16:creationId xmlns:a16="http://schemas.microsoft.com/office/drawing/2014/main" id="{656C599B-D85F-7415-1761-E43094448E76}"/>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971FD0D-998D-780C-F531-60D7A52A9B21}"/>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Prime Minister Vishwakarma (PM Vishwakarma)</a:t>
            </a:r>
          </a:p>
        </p:txBody>
      </p:sp>
      <p:sp>
        <p:nvSpPr>
          <p:cNvPr id="10" name="Right Triangle 9">
            <a:extLst>
              <a:ext uri="{FF2B5EF4-FFF2-40B4-BE49-F238E27FC236}">
                <a16:creationId xmlns:a16="http://schemas.microsoft.com/office/drawing/2014/main" id="{1D2753BB-58EA-73D1-E075-B983F155A659}"/>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DA9A881C-0AD9-0D7F-B37A-B20CB4FB77A7}"/>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70C767DD-A16D-F338-B80F-6420113D9C9B}"/>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26</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6F506047-5707-E8D6-6F00-0A9148FD35C0}"/>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2" name="TextBox 1">
            <a:extLst>
              <a:ext uri="{FF2B5EF4-FFF2-40B4-BE49-F238E27FC236}">
                <a16:creationId xmlns:a16="http://schemas.microsoft.com/office/drawing/2014/main" id="{4BFEF80D-0161-E5CE-BBE7-18C6B19B03D5}"/>
              </a:ext>
            </a:extLst>
          </p:cNvPr>
          <p:cNvSpPr txBox="1"/>
          <p:nvPr/>
        </p:nvSpPr>
        <p:spPr>
          <a:xfrm>
            <a:off x="307695" y="2545587"/>
            <a:ext cx="1127760" cy="307777"/>
          </a:xfrm>
          <a:prstGeom prst="rect">
            <a:avLst/>
          </a:prstGeom>
          <a:noFill/>
        </p:spPr>
        <p:txBody>
          <a:bodyPr wrap="square">
            <a:spAutoFit/>
          </a:bodyPr>
          <a:lstStyle/>
          <a:p>
            <a:pPr algn="ctr"/>
            <a:r>
              <a:rPr lang="en-US" sz="1400" b="1" dirty="0" err="1">
                <a:latin typeface="Arial" panose="020B0604020202020204" pitchFamily="34" charset="0"/>
                <a:cs typeface="Arial" panose="020B0604020202020204" pitchFamily="34" charset="0"/>
              </a:rPr>
              <a:t>Armourer</a:t>
            </a:r>
            <a:endParaRPr lang="en-US" sz="1400" b="1" dirty="0">
              <a:latin typeface="Arial" panose="020B0604020202020204" pitchFamily="34" charset="0"/>
              <a:cs typeface="Arial" panose="020B0604020202020204" pitchFamily="34" charset="0"/>
            </a:endParaRPr>
          </a:p>
        </p:txBody>
      </p:sp>
      <p:pic>
        <p:nvPicPr>
          <p:cNvPr id="4" name="Picture 3" descr="A person working on a machine&#10;&#10;Description automatically generated">
            <a:extLst>
              <a:ext uri="{FF2B5EF4-FFF2-40B4-BE49-F238E27FC236}">
                <a16:creationId xmlns:a16="http://schemas.microsoft.com/office/drawing/2014/main" id="{F2AA8094-3A8F-9E36-3910-CD1A6A2A8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681" y="1303566"/>
            <a:ext cx="1127760" cy="1289577"/>
          </a:xfrm>
          <a:prstGeom prst="rect">
            <a:avLst/>
          </a:prstGeom>
        </p:spPr>
      </p:pic>
      <p:sp>
        <p:nvSpPr>
          <p:cNvPr id="5" name="TextBox 4">
            <a:extLst>
              <a:ext uri="{FF2B5EF4-FFF2-40B4-BE49-F238E27FC236}">
                <a16:creationId xmlns:a16="http://schemas.microsoft.com/office/drawing/2014/main" id="{85DF5B40-5FF7-6285-CCA1-00CA08524431}"/>
              </a:ext>
            </a:extLst>
          </p:cNvPr>
          <p:cNvSpPr txBox="1"/>
          <p:nvPr/>
        </p:nvSpPr>
        <p:spPr>
          <a:xfrm>
            <a:off x="2693757" y="2535326"/>
            <a:ext cx="2278380" cy="461665"/>
          </a:xfrm>
          <a:prstGeom prst="rect">
            <a:avLst/>
          </a:prstGeom>
          <a:noFill/>
        </p:spPr>
        <p:txBody>
          <a:bodyPr wrap="square">
            <a:spAutoFit/>
          </a:bodyPr>
          <a:lstStyle/>
          <a:p>
            <a:pPr algn="ctr" fontAlgn="ctr"/>
            <a:r>
              <a:rPr lang="en-US" sz="1200" b="1" i="0" u="none" strike="noStrike" dirty="0">
                <a:solidFill>
                  <a:srgbClr val="222222"/>
                </a:solidFill>
                <a:effectLst/>
                <a:latin typeface="Arial" panose="020B0604020202020204" pitchFamily="34" charset="0"/>
                <a:cs typeface="Arial" panose="020B0604020202020204" pitchFamily="34" charset="0"/>
              </a:rPr>
              <a:t>Basket/Mat/Broom Maker/Coir Weaver</a:t>
            </a:r>
          </a:p>
        </p:txBody>
      </p:sp>
      <p:pic>
        <p:nvPicPr>
          <p:cNvPr id="6" name="Picture 5" descr="A collage of different types of woven objects&#10;&#10;Description automatically generated">
            <a:extLst>
              <a:ext uri="{FF2B5EF4-FFF2-40B4-BE49-F238E27FC236}">
                <a16:creationId xmlns:a16="http://schemas.microsoft.com/office/drawing/2014/main" id="{DB6758A1-24ED-688F-5A1F-5DE7BF81EC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6830" y="1373319"/>
            <a:ext cx="1512569" cy="1135072"/>
          </a:xfrm>
          <a:prstGeom prst="rect">
            <a:avLst/>
          </a:prstGeom>
        </p:spPr>
      </p:pic>
      <p:sp>
        <p:nvSpPr>
          <p:cNvPr id="9" name="TextBox 8">
            <a:extLst>
              <a:ext uri="{FF2B5EF4-FFF2-40B4-BE49-F238E27FC236}">
                <a16:creationId xmlns:a16="http://schemas.microsoft.com/office/drawing/2014/main" id="{84E31F36-D110-4418-EFBE-7CB8D92D2F5C}"/>
              </a:ext>
            </a:extLst>
          </p:cNvPr>
          <p:cNvSpPr txBox="1"/>
          <p:nvPr/>
        </p:nvSpPr>
        <p:spPr>
          <a:xfrm>
            <a:off x="4722864" y="2530929"/>
            <a:ext cx="1386840" cy="461665"/>
          </a:xfrm>
          <a:prstGeom prst="rect">
            <a:avLst/>
          </a:prstGeom>
          <a:noFill/>
        </p:spPr>
        <p:txBody>
          <a:bodyPr wrap="square">
            <a:spAutoFit/>
          </a:bodyPr>
          <a:lstStyle/>
          <a:p>
            <a:pPr algn="ctr" fontAlgn="ctr"/>
            <a:r>
              <a:rPr lang="en-US" sz="1200" b="1" i="0" u="none" strike="noStrike" dirty="0">
                <a:solidFill>
                  <a:srgbClr val="222222"/>
                </a:solidFill>
                <a:effectLst/>
                <a:latin typeface="Arial" panose="020B0604020202020204" pitchFamily="34" charset="0"/>
                <a:cs typeface="Arial" panose="020B0604020202020204" pitchFamily="34" charset="0"/>
              </a:rPr>
              <a:t>Blacksmith (Lohar)</a:t>
            </a:r>
          </a:p>
        </p:txBody>
      </p:sp>
      <p:pic>
        <p:nvPicPr>
          <p:cNvPr id="11" name="Picture 10" descr="A person holding a stick&#10;&#10;Description automatically generated">
            <a:extLst>
              <a:ext uri="{FF2B5EF4-FFF2-40B4-BE49-F238E27FC236}">
                <a16:creationId xmlns:a16="http://schemas.microsoft.com/office/drawing/2014/main" id="{95DF6041-84B4-FC49-735D-26118D6716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1771" y="1387991"/>
            <a:ext cx="1244629" cy="1083046"/>
          </a:xfrm>
          <a:prstGeom prst="rect">
            <a:avLst/>
          </a:prstGeom>
        </p:spPr>
      </p:pic>
      <p:sp>
        <p:nvSpPr>
          <p:cNvPr id="15" name="TextBox 14">
            <a:extLst>
              <a:ext uri="{FF2B5EF4-FFF2-40B4-BE49-F238E27FC236}">
                <a16:creationId xmlns:a16="http://schemas.microsoft.com/office/drawing/2014/main" id="{40A90602-00EE-EA2B-0D04-63934DCA641F}"/>
              </a:ext>
            </a:extLst>
          </p:cNvPr>
          <p:cNvSpPr txBox="1"/>
          <p:nvPr/>
        </p:nvSpPr>
        <p:spPr>
          <a:xfrm>
            <a:off x="6299672" y="2652918"/>
            <a:ext cx="1386840" cy="307777"/>
          </a:xfrm>
          <a:prstGeom prst="rect">
            <a:avLst/>
          </a:prstGeom>
          <a:noFill/>
        </p:spPr>
        <p:txBody>
          <a:bodyPr wrap="square">
            <a:spAutoFit/>
          </a:bodyPr>
          <a:lstStyle/>
          <a:p>
            <a:pPr algn="ctr" fontAlgn="ctr"/>
            <a:r>
              <a:rPr lang="en-US" sz="1400" b="1" i="0" u="none" strike="noStrike" dirty="0">
                <a:solidFill>
                  <a:srgbClr val="222222"/>
                </a:solidFill>
                <a:effectLst/>
                <a:latin typeface="Arial" panose="020B0604020202020204" pitchFamily="34" charset="0"/>
                <a:cs typeface="Arial" panose="020B0604020202020204" pitchFamily="34" charset="0"/>
              </a:rPr>
              <a:t>Boat Maker</a:t>
            </a:r>
          </a:p>
        </p:txBody>
      </p:sp>
      <p:pic>
        <p:nvPicPr>
          <p:cNvPr id="16" name="Picture 15" descr="A group of men standing next to a wooden boat&#10;&#10;Description automatically generated">
            <a:extLst>
              <a:ext uri="{FF2B5EF4-FFF2-40B4-BE49-F238E27FC236}">
                <a16:creationId xmlns:a16="http://schemas.microsoft.com/office/drawing/2014/main" id="{E7056FF0-28DB-D739-1F90-B834816C20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21140" y="1358644"/>
            <a:ext cx="1763741" cy="1135072"/>
          </a:xfrm>
          <a:prstGeom prst="rect">
            <a:avLst/>
          </a:prstGeom>
        </p:spPr>
      </p:pic>
      <p:sp>
        <p:nvSpPr>
          <p:cNvPr id="17" name="TextBox 16">
            <a:extLst>
              <a:ext uri="{FF2B5EF4-FFF2-40B4-BE49-F238E27FC236}">
                <a16:creationId xmlns:a16="http://schemas.microsoft.com/office/drawing/2014/main" id="{26C08DE7-34C2-EFDF-2757-C4BA0E8391C6}"/>
              </a:ext>
            </a:extLst>
          </p:cNvPr>
          <p:cNvSpPr txBox="1"/>
          <p:nvPr/>
        </p:nvSpPr>
        <p:spPr>
          <a:xfrm>
            <a:off x="8147670" y="2582728"/>
            <a:ext cx="1828800" cy="461665"/>
          </a:xfrm>
          <a:prstGeom prst="rect">
            <a:avLst/>
          </a:prstGeom>
          <a:noFill/>
        </p:spPr>
        <p:txBody>
          <a:bodyPr wrap="square">
            <a:spAutoFit/>
          </a:bodyPr>
          <a:lstStyle/>
          <a:p>
            <a:pPr algn="ctr"/>
            <a:r>
              <a:rPr lang="en-US" sz="1200" b="1" i="0" u="none" strike="noStrike" dirty="0">
                <a:solidFill>
                  <a:srgbClr val="222222"/>
                </a:solidFill>
                <a:effectLst/>
                <a:latin typeface="Arial" panose="020B0604020202020204" pitchFamily="34" charset="0"/>
                <a:cs typeface="Arial" panose="020B0604020202020204" pitchFamily="34" charset="0"/>
              </a:rPr>
              <a:t>Carpenter (Suthar/</a:t>
            </a:r>
            <a:r>
              <a:rPr lang="en-US" sz="1200" b="1" i="0" u="none" strike="noStrike" dirty="0" err="1">
                <a:solidFill>
                  <a:srgbClr val="222222"/>
                </a:solidFill>
                <a:effectLst/>
                <a:latin typeface="Arial" panose="020B0604020202020204" pitchFamily="34" charset="0"/>
                <a:cs typeface="Arial" panose="020B0604020202020204" pitchFamily="34" charset="0"/>
              </a:rPr>
              <a:t>Badhai</a:t>
            </a:r>
            <a:r>
              <a:rPr lang="en-US" sz="1200" b="1" i="0" u="none" strike="noStrike" dirty="0">
                <a:solidFill>
                  <a:srgbClr val="222222"/>
                </a:solidFill>
                <a:effectLst/>
                <a:latin typeface="Arial" panose="020B0604020202020204" pitchFamily="34" charset="0"/>
                <a:cs typeface="Arial" panose="020B0604020202020204" pitchFamily="34" charset="0"/>
              </a:rPr>
              <a:t>) </a:t>
            </a:r>
            <a:endParaRPr lang="en-US" sz="1200" b="1" dirty="0">
              <a:latin typeface="Arial" panose="020B0604020202020204" pitchFamily="34" charset="0"/>
              <a:cs typeface="Arial" panose="020B0604020202020204" pitchFamily="34" charset="0"/>
            </a:endParaRPr>
          </a:p>
        </p:txBody>
      </p:sp>
      <p:pic>
        <p:nvPicPr>
          <p:cNvPr id="18" name="Picture 17" descr="A person working on a piece of wood&#10;&#10;Description automatically generated">
            <a:extLst>
              <a:ext uri="{FF2B5EF4-FFF2-40B4-BE49-F238E27FC236}">
                <a16:creationId xmlns:a16="http://schemas.microsoft.com/office/drawing/2014/main" id="{E0E960F0-7944-2906-ABE3-77C2FC691BB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61673" y="1360211"/>
            <a:ext cx="1763741" cy="1241685"/>
          </a:xfrm>
          <a:prstGeom prst="rect">
            <a:avLst/>
          </a:prstGeom>
        </p:spPr>
      </p:pic>
      <p:sp>
        <p:nvSpPr>
          <p:cNvPr id="19" name="TextBox 18">
            <a:extLst>
              <a:ext uri="{FF2B5EF4-FFF2-40B4-BE49-F238E27FC236}">
                <a16:creationId xmlns:a16="http://schemas.microsoft.com/office/drawing/2014/main" id="{160E8D80-00E8-1FFD-7E91-41D7FA80E2ED}"/>
              </a:ext>
            </a:extLst>
          </p:cNvPr>
          <p:cNvSpPr txBox="1"/>
          <p:nvPr/>
        </p:nvSpPr>
        <p:spPr>
          <a:xfrm>
            <a:off x="9872989" y="2534512"/>
            <a:ext cx="2119867" cy="461665"/>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Cobbler (</a:t>
            </a:r>
            <a:r>
              <a:rPr lang="en-US" sz="1200" b="1" dirty="0" err="1">
                <a:solidFill>
                  <a:srgbClr val="222222"/>
                </a:solidFill>
                <a:latin typeface="Arial" panose="020B0604020202020204" pitchFamily="34" charset="0"/>
                <a:cs typeface="Arial" panose="020B0604020202020204" pitchFamily="34" charset="0"/>
              </a:rPr>
              <a:t>Charmkar</a:t>
            </a:r>
            <a:r>
              <a:rPr lang="en-US" sz="1200" b="1" dirty="0">
                <a:solidFill>
                  <a:srgbClr val="222222"/>
                </a:solidFill>
                <a:latin typeface="Arial" panose="020B0604020202020204" pitchFamily="34" charset="0"/>
                <a:cs typeface="Arial" panose="020B0604020202020204" pitchFamily="34" charset="0"/>
              </a:rPr>
              <a:t>)/ Shoe smith/ Footwear artisan</a:t>
            </a:r>
          </a:p>
        </p:txBody>
      </p:sp>
      <p:pic>
        <p:nvPicPr>
          <p:cNvPr id="20" name="Picture 19" descr="A person sitting on the floor with many wooden shoes&#10;&#10;Description automatically generated">
            <a:extLst>
              <a:ext uri="{FF2B5EF4-FFF2-40B4-BE49-F238E27FC236}">
                <a16:creationId xmlns:a16="http://schemas.microsoft.com/office/drawing/2014/main" id="{4486E9A7-E2B1-20A6-C6C4-9D76C8FE31E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24974" y="1303566"/>
            <a:ext cx="2119867" cy="1219939"/>
          </a:xfrm>
          <a:prstGeom prst="rect">
            <a:avLst/>
          </a:prstGeom>
        </p:spPr>
      </p:pic>
      <p:pic>
        <p:nvPicPr>
          <p:cNvPr id="21" name="Picture 20" descr="A collage of different indian statues&#10;&#10;Description automatically generated">
            <a:extLst>
              <a:ext uri="{FF2B5EF4-FFF2-40B4-BE49-F238E27FC236}">
                <a16:creationId xmlns:a16="http://schemas.microsoft.com/office/drawing/2014/main" id="{E2BBD9A2-E2C4-F4AB-7FD2-485BE28A223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8832" y="3119381"/>
            <a:ext cx="2054536" cy="1235771"/>
          </a:xfrm>
          <a:prstGeom prst="rect">
            <a:avLst/>
          </a:prstGeom>
        </p:spPr>
      </p:pic>
      <p:pic>
        <p:nvPicPr>
          <p:cNvPr id="22" name="Picture 21" descr="A person sitting on a fishing net&#10;&#10;Description automatically generated">
            <a:extLst>
              <a:ext uri="{FF2B5EF4-FFF2-40B4-BE49-F238E27FC236}">
                <a16:creationId xmlns:a16="http://schemas.microsoft.com/office/drawing/2014/main" id="{C5528A82-FF31-35F0-88B7-5D889678052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09388" y="3072278"/>
            <a:ext cx="1880116" cy="1452892"/>
          </a:xfrm>
          <a:prstGeom prst="rect">
            <a:avLst/>
          </a:prstGeom>
        </p:spPr>
      </p:pic>
      <p:pic>
        <p:nvPicPr>
          <p:cNvPr id="23" name="Picture 22" descr="A person selling flowers at a flower market&#10;&#10;Description automatically generated">
            <a:extLst>
              <a:ext uri="{FF2B5EF4-FFF2-40B4-BE49-F238E27FC236}">
                <a16:creationId xmlns:a16="http://schemas.microsoft.com/office/drawing/2014/main" id="{E1E57FD1-39BD-9092-077C-B3A2D2B4709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59787" y="3121689"/>
            <a:ext cx="1712291" cy="1212747"/>
          </a:xfrm>
          <a:prstGeom prst="rect">
            <a:avLst/>
          </a:prstGeom>
        </p:spPr>
      </p:pic>
      <p:pic>
        <p:nvPicPr>
          <p:cNvPr id="24" name="Picture 23" descr="A person lighting a candle&#10;&#10;Description automatically generated">
            <a:extLst>
              <a:ext uri="{FF2B5EF4-FFF2-40B4-BE49-F238E27FC236}">
                <a16:creationId xmlns:a16="http://schemas.microsoft.com/office/drawing/2014/main" id="{7635540D-7829-F87C-F3E7-F09064FF950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71761" y="3192374"/>
            <a:ext cx="1573015" cy="1135072"/>
          </a:xfrm>
          <a:prstGeom prst="rect">
            <a:avLst/>
          </a:prstGeom>
        </p:spPr>
      </p:pic>
      <p:pic>
        <p:nvPicPr>
          <p:cNvPr id="25" name="Picture 24" descr="A person with a turban and a headdress&#10;&#10;Description automatically generated">
            <a:extLst>
              <a:ext uri="{FF2B5EF4-FFF2-40B4-BE49-F238E27FC236}">
                <a16:creationId xmlns:a16="http://schemas.microsoft.com/office/drawing/2014/main" id="{ACE950AA-E737-CDE8-EDAA-076AEE47AE2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151471" y="3112288"/>
            <a:ext cx="1790700" cy="1192462"/>
          </a:xfrm>
          <a:prstGeom prst="rect">
            <a:avLst/>
          </a:prstGeom>
        </p:spPr>
      </p:pic>
      <p:pic>
        <p:nvPicPr>
          <p:cNvPr id="26" name="Picture 25" descr="A person working on a workbench&#10;&#10;Description automatically generated">
            <a:extLst>
              <a:ext uri="{FF2B5EF4-FFF2-40B4-BE49-F238E27FC236}">
                <a16:creationId xmlns:a16="http://schemas.microsoft.com/office/drawing/2014/main" id="{B65802C5-C68A-9A4F-8189-90CF42B446D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15429" y="3147557"/>
            <a:ext cx="1691227" cy="1121924"/>
          </a:xfrm>
          <a:prstGeom prst="rect">
            <a:avLst/>
          </a:prstGeom>
        </p:spPr>
      </p:pic>
      <p:sp>
        <p:nvSpPr>
          <p:cNvPr id="27" name="TextBox 26">
            <a:extLst>
              <a:ext uri="{FF2B5EF4-FFF2-40B4-BE49-F238E27FC236}">
                <a16:creationId xmlns:a16="http://schemas.microsoft.com/office/drawing/2014/main" id="{2855DC1F-6B48-4FBF-E85F-99EAD7C5DF04}"/>
              </a:ext>
            </a:extLst>
          </p:cNvPr>
          <p:cNvSpPr txBox="1"/>
          <p:nvPr/>
        </p:nvSpPr>
        <p:spPr>
          <a:xfrm>
            <a:off x="296938" y="4382876"/>
            <a:ext cx="2097549" cy="461665"/>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Doll &amp; Toy Maker (Traditional)</a:t>
            </a:r>
          </a:p>
        </p:txBody>
      </p:sp>
      <p:sp>
        <p:nvSpPr>
          <p:cNvPr id="28" name="TextBox 27">
            <a:extLst>
              <a:ext uri="{FF2B5EF4-FFF2-40B4-BE49-F238E27FC236}">
                <a16:creationId xmlns:a16="http://schemas.microsoft.com/office/drawing/2014/main" id="{0CDB91BA-87C4-4814-980F-47C83023C229}"/>
              </a:ext>
            </a:extLst>
          </p:cNvPr>
          <p:cNvSpPr txBox="1"/>
          <p:nvPr/>
        </p:nvSpPr>
        <p:spPr>
          <a:xfrm>
            <a:off x="3066185" y="4566623"/>
            <a:ext cx="1533525" cy="276999"/>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Fishing Net Maker</a:t>
            </a:r>
          </a:p>
        </p:txBody>
      </p:sp>
      <p:sp>
        <p:nvSpPr>
          <p:cNvPr id="29" name="TextBox 28">
            <a:extLst>
              <a:ext uri="{FF2B5EF4-FFF2-40B4-BE49-F238E27FC236}">
                <a16:creationId xmlns:a16="http://schemas.microsoft.com/office/drawing/2014/main" id="{B0208F4E-0796-8D0E-9B51-BE9A43429269}"/>
              </a:ext>
            </a:extLst>
          </p:cNvPr>
          <p:cNvSpPr txBox="1"/>
          <p:nvPr/>
        </p:nvSpPr>
        <p:spPr>
          <a:xfrm>
            <a:off x="4171139" y="4296757"/>
            <a:ext cx="1976631" cy="461665"/>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Garland maker (</a:t>
            </a:r>
            <a:r>
              <a:rPr lang="en-US" sz="1200" b="1" dirty="0" err="1">
                <a:solidFill>
                  <a:srgbClr val="222222"/>
                </a:solidFill>
                <a:latin typeface="Arial" panose="020B0604020202020204" pitchFamily="34" charset="0"/>
                <a:cs typeface="Arial" panose="020B0604020202020204" pitchFamily="34" charset="0"/>
              </a:rPr>
              <a:t>Malakaar</a:t>
            </a:r>
            <a:r>
              <a:rPr lang="en-US" sz="1200" b="1" dirty="0">
                <a:solidFill>
                  <a:srgbClr val="222222"/>
                </a:solidFill>
                <a:latin typeface="Arial" panose="020B0604020202020204" pitchFamily="34" charset="0"/>
                <a:cs typeface="Arial" panose="020B0604020202020204" pitchFamily="34" charset="0"/>
              </a:rPr>
              <a:t>)</a:t>
            </a:r>
          </a:p>
        </p:txBody>
      </p:sp>
      <p:sp>
        <p:nvSpPr>
          <p:cNvPr id="30" name="TextBox 29">
            <a:extLst>
              <a:ext uri="{FF2B5EF4-FFF2-40B4-BE49-F238E27FC236}">
                <a16:creationId xmlns:a16="http://schemas.microsoft.com/office/drawing/2014/main" id="{7F67B7FD-E844-3334-8838-CDAB52243A64}"/>
              </a:ext>
            </a:extLst>
          </p:cNvPr>
          <p:cNvSpPr txBox="1"/>
          <p:nvPr/>
        </p:nvSpPr>
        <p:spPr>
          <a:xfrm>
            <a:off x="6503790" y="4343641"/>
            <a:ext cx="1288539" cy="461665"/>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Goldsmith (Sonar)</a:t>
            </a:r>
          </a:p>
        </p:txBody>
      </p:sp>
      <p:sp>
        <p:nvSpPr>
          <p:cNvPr id="31" name="TextBox 30">
            <a:extLst>
              <a:ext uri="{FF2B5EF4-FFF2-40B4-BE49-F238E27FC236}">
                <a16:creationId xmlns:a16="http://schemas.microsoft.com/office/drawing/2014/main" id="{FC12CF4D-9397-36ED-085F-33948A60F21D}"/>
              </a:ext>
            </a:extLst>
          </p:cNvPr>
          <p:cNvSpPr txBox="1"/>
          <p:nvPr/>
        </p:nvSpPr>
        <p:spPr>
          <a:xfrm>
            <a:off x="8523451" y="4324481"/>
            <a:ext cx="1352549" cy="461665"/>
          </a:xfrm>
          <a:prstGeom prst="rect">
            <a:avLst/>
          </a:prstGeom>
          <a:noFill/>
        </p:spPr>
        <p:txBody>
          <a:bodyPr wrap="square">
            <a:spAutoFit/>
          </a:bodyPr>
          <a:lstStyle/>
          <a:p>
            <a:pPr algn="l" fontAlgn="ctr"/>
            <a:r>
              <a:rPr lang="en-US" sz="1200" b="1" dirty="0">
                <a:solidFill>
                  <a:srgbClr val="222222"/>
                </a:solidFill>
                <a:latin typeface="Arial" panose="020B0604020202020204" pitchFamily="34" charset="0"/>
                <a:cs typeface="Arial" panose="020B0604020202020204" pitchFamily="34" charset="0"/>
              </a:rPr>
              <a:t>Hammer and Tool Kit Maker</a:t>
            </a:r>
          </a:p>
        </p:txBody>
      </p:sp>
      <p:sp>
        <p:nvSpPr>
          <p:cNvPr id="32" name="TextBox 31">
            <a:extLst>
              <a:ext uri="{FF2B5EF4-FFF2-40B4-BE49-F238E27FC236}">
                <a16:creationId xmlns:a16="http://schemas.microsoft.com/office/drawing/2014/main" id="{B78FA2ED-56CA-6294-0ECF-A7C4E8EFF0B6}"/>
              </a:ext>
            </a:extLst>
          </p:cNvPr>
          <p:cNvSpPr txBox="1"/>
          <p:nvPr/>
        </p:nvSpPr>
        <p:spPr>
          <a:xfrm>
            <a:off x="10535971" y="4371287"/>
            <a:ext cx="1140073" cy="307777"/>
          </a:xfrm>
          <a:prstGeom prst="rect">
            <a:avLst/>
          </a:prstGeom>
          <a:noFill/>
        </p:spPr>
        <p:txBody>
          <a:bodyPr wrap="square">
            <a:spAutoFit/>
          </a:bodyPr>
          <a:lstStyle/>
          <a:p>
            <a:pPr algn="l" fontAlgn="ctr"/>
            <a:r>
              <a:rPr lang="en-US" sz="1400" b="1" dirty="0">
                <a:solidFill>
                  <a:srgbClr val="222222"/>
                </a:solidFill>
                <a:latin typeface="Arial" panose="020B0604020202020204" pitchFamily="34" charset="0"/>
                <a:cs typeface="Arial" panose="020B0604020202020204" pitchFamily="34" charset="0"/>
              </a:rPr>
              <a:t>Locksmith</a:t>
            </a:r>
          </a:p>
        </p:txBody>
      </p:sp>
      <p:sp>
        <p:nvSpPr>
          <p:cNvPr id="33" name="TextBox 32">
            <a:extLst>
              <a:ext uri="{FF2B5EF4-FFF2-40B4-BE49-F238E27FC236}">
                <a16:creationId xmlns:a16="http://schemas.microsoft.com/office/drawing/2014/main" id="{CA31C209-8F20-DC80-901B-9D39889330D0}"/>
              </a:ext>
            </a:extLst>
          </p:cNvPr>
          <p:cNvSpPr txBox="1"/>
          <p:nvPr/>
        </p:nvSpPr>
        <p:spPr>
          <a:xfrm>
            <a:off x="504090" y="6074572"/>
            <a:ext cx="1486466" cy="276999"/>
          </a:xfrm>
          <a:prstGeom prst="rect">
            <a:avLst/>
          </a:prstGeom>
          <a:noFill/>
        </p:spPr>
        <p:txBody>
          <a:bodyPr wrap="square">
            <a:spAutoFit/>
          </a:bodyPr>
          <a:lstStyle/>
          <a:p>
            <a:pPr algn="l" fontAlgn="ctr"/>
            <a:r>
              <a:rPr lang="en-US" sz="1200" b="1" dirty="0">
                <a:solidFill>
                  <a:srgbClr val="222222"/>
                </a:solidFill>
                <a:latin typeface="Arial" panose="020B0604020202020204" pitchFamily="34" charset="0"/>
                <a:cs typeface="Arial" panose="020B0604020202020204" pitchFamily="34" charset="0"/>
              </a:rPr>
              <a:t>Mason (</a:t>
            </a:r>
            <a:r>
              <a:rPr lang="en-US" sz="1200" b="1" dirty="0" err="1">
                <a:solidFill>
                  <a:srgbClr val="222222"/>
                </a:solidFill>
                <a:latin typeface="Arial" panose="020B0604020202020204" pitchFamily="34" charset="0"/>
                <a:cs typeface="Arial" panose="020B0604020202020204" pitchFamily="34" charset="0"/>
              </a:rPr>
              <a:t>Rajmistri</a:t>
            </a:r>
            <a:r>
              <a:rPr lang="en-US" sz="1200" b="1" dirty="0">
                <a:solidFill>
                  <a:srgbClr val="222222"/>
                </a:solidFill>
                <a:latin typeface="Arial" panose="020B0604020202020204" pitchFamily="34" charset="0"/>
                <a:cs typeface="Arial" panose="020B0604020202020204" pitchFamily="34" charset="0"/>
              </a:rPr>
              <a:t>)</a:t>
            </a:r>
          </a:p>
        </p:txBody>
      </p:sp>
      <p:pic>
        <p:nvPicPr>
          <p:cNvPr id="34" name="Picture 33" descr="A person wearing a hard hat and holding a brick wall&#10;&#10;Description automatically generated">
            <a:extLst>
              <a:ext uri="{FF2B5EF4-FFF2-40B4-BE49-F238E27FC236}">
                <a16:creationId xmlns:a16="http://schemas.microsoft.com/office/drawing/2014/main" id="{653A2DC4-2689-A7A4-660E-08DA7CF00CF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4805" y="4893972"/>
            <a:ext cx="1605035" cy="1089656"/>
          </a:xfrm>
          <a:prstGeom prst="rect">
            <a:avLst/>
          </a:prstGeom>
        </p:spPr>
      </p:pic>
      <p:sp>
        <p:nvSpPr>
          <p:cNvPr id="35" name="TextBox 34">
            <a:extLst>
              <a:ext uri="{FF2B5EF4-FFF2-40B4-BE49-F238E27FC236}">
                <a16:creationId xmlns:a16="http://schemas.microsoft.com/office/drawing/2014/main" id="{BCA52B2E-E480-846A-99B1-9323FAA64427}"/>
              </a:ext>
            </a:extLst>
          </p:cNvPr>
          <p:cNvSpPr txBox="1"/>
          <p:nvPr/>
        </p:nvSpPr>
        <p:spPr>
          <a:xfrm>
            <a:off x="2565466" y="6039672"/>
            <a:ext cx="1486466" cy="276999"/>
          </a:xfrm>
          <a:prstGeom prst="rect">
            <a:avLst/>
          </a:prstGeom>
          <a:noFill/>
        </p:spPr>
        <p:txBody>
          <a:bodyPr wrap="square">
            <a:spAutoFit/>
          </a:bodyPr>
          <a:lstStyle/>
          <a:p>
            <a:pPr algn="l" fontAlgn="ctr"/>
            <a:r>
              <a:rPr lang="en-US" sz="1200" b="1" dirty="0">
                <a:solidFill>
                  <a:srgbClr val="222222"/>
                </a:solidFill>
                <a:latin typeface="Arial" panose="020B0604020202020204" pitchFamily="34" charset="0"/>
                <a:cs typeface="Arial" panose="020B0604020202020204" pitchFamily="34" charset="0"/>
              </a:rPr>
              <a:t>Potter (</a:t>
            </a:r>
            <a:r>
              <a:rPr lang="en-US" sz="1200" b="1" dirty="0" err="1">
                <a:solidFill>
                  <a:srgbClr val="222222"/>
                </a:solidFill>
                <a:latin typeface="Arial" panose="020B0604020202020204" pitchFamily="34" charset="0"/>
                <a:cs typeface="Arial" panose="020B0604020202020204" pitchFamily="34" charset="0"/>
              </a:rPr>
              <a:t>Kumhaar</a:t>
            </a:r>
            <a:r>
              <a:rPr lang="en-US" sz="1200" b="1" dirty="0">
                <a:solidFill>
                  <a:srgbClr val="222222"/>
                </a:solidFill>
                <a:latin typeface="Arial" panose="020B0604020202020204" pitchFamily="34" charset="0"/>
                <a:cs typeface="Arial" panose="020B0604020202020204" pitchFamily="34" charset="0"/>
              </a:rPr>
              <a:t>)</a:t>
            </a:r>
          </a:p>
        </p:txBody>
      </p:sp>
      <p:pic>
        <p:nvPicPr>
          <p:cNvPr id="36" name="Picture 35" descr="A person working on a pottery wheel&#10;&#10;Description automatically generated">
            <a:extLst>
              <a:ext uri="{FF2B5EF4-FFF2-40B4-BE49-F238E27FC236}">
                <a16:creationId xmlns:a16="http://schemas.microsoft.com/office/drawing/2014/main" id="{ED736838-0780-5F79-AD1C-22A5790089F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477836" y="4805306"/>
            <a:ext cx="1486465" cy="1195373"/>
          </a:xfrm>
          <a:prstGeom prst="rect">
            <a:avLst/>
          </a:prstGeom>
        </p:spPr>
      </p:pic>
      <p:sp>
        <p:nvSpPr>
          <p:cNvPr id="37" name="TextBox 36">
            <a:extLst>
              <a:ext uri="{FF2B5EF4-FFF2-40B4-BE49-F238E27FC236}">
                <a16:creationId xmlns:a16="http://schemas.microsoft.com/office/drawing/2014/main" id="{9B4C0BE6-CD95-B386-94D5-A6B227885A60}"/>
              </a:ext>
            </a:extLst>
          </p:cNvPr>
          <p:cNvSpPr txBox="1"/>
          <p:nvPr/>
        </p:nvSpPr>
        <p:spPr>
          <a:xfrm>
            <a:off x="4471848" y="6048330"/>
            <a:ext cx="1708220" cy="461665"/>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Sculptor (</a:t>
            </a:r>
            <a:r>
              <a:rPr lang="en-US" sz="1200" b="1" dirty="0" err="1">
                <a:solidFill>
                  <a:srgbClr val="222222"/>
                </a:solidFill>
                <a:latin typeface="Arial" panose="020B0604020202020204" pitchFamily="34" charset="0"/>
                <a:cs typeface="Arial" panose="020B0604020202020204" pitchFamily="34" charset="0"/>
              </a:rPr>
              <a:t>Moortikar</a:t>
            </a:r>
            <a:r>
              <a:rPr lang="en-US" sz="1200" b="1" dirty="0">
                <a:solidFill>
                  <a:srgbClr val="222222"/>
                </a:solidFill>
                <a:latin typeface="Arial" panose="020B0604020202020204" pitchFamily="34" charset="0"/>
                <a:cs typeface="Arial" panose="020B0604020202020204" pitchFamily="34" charset="0"/>
              </a:rPr>
              <a:t>, stone carver)</a:t>
            </a:r>
          </a:p>
        </p:txBody>
      </p:sp>
      <p:pic>
        <p:nvPicPr>
          <p:cNvPr id="38" name="Picture 37" descr="A person working on a statue&#10;&#10;Description automatically generated">
            <a:extLst>
              <a:ext uri="{FF2B5EF4-FFF2-40B4-BE49-F238E27FC236}">
                <a16:creationId xmlns:a16="http://schemas.microsoft.com/office/drawing/2014/main" id="{B5CACF57-B99A-9D05-F99F-1B021A7D4B8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513113" y="4786146"/>
            <a:ext cx="1764845" cy="1195374"/>
          </a:xfrm>
          <a:prstGeom prst="rect">
            <a:avLst/>
          </a:prstGeom>
        </p:spPr>
      </p:pic>
      <p:pic>
        <p:nvPicPr>
          <p:cNvPr id="39" name="Picture 38" descr="A person with a face mask working on a rock&#10;&#10;Description automatically generated">
            <a:extLst>
              <a:ext uri="{FF2B5EF4-FFF2-40B4-BE49-F238E27FC236}">
                <a16:creationId xmlns:a16="http://schemas.microsoft.com/office/drawing/2014/main" id="{9AD13357-61F9-0261-5400-89F14CF798D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03790" y="4906861"/>
            <a:ext cx="1513947" cy="1135072"/>
          </a:xfrm>
          <a:prstGeom prst="rect">
            <a:avLst/>
          </a:prstGeom>
        </p:spPr>
      </p:pic>
      <p:pic>
        <p:nvPicPr>
          <p:cNvPr id="40" name="Picture 39" descr="A person sitting at a sewing machine&#10;&#10;Description automatically generated">
            <a:extLst>
              <a:ext uri="{FF2B5EF4-FFF2-40B4-BE49-F238E27FC236}">
                <a16:creationId xmlns:a16="http://schemas.microsoft.com/office/drawing/2014/main" id="{44E6AB61-A647-07A5-9720-15047DAED74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475193" y="4831942"/>
            <a:ext cx="1259359" cy="1224607"/>
          </a:xfrm>
          <a:prstGeom prst="rect">
            <a:avLst/>
          </a:prstGeom>
        </p:spPr>
      </p:pic>
      <p:pic>
        <p:nvPicPr>
          <p:cNvPr id="41" name="Picture 40" descr="A person standing on a wall with many bags of clothes&#10;&#10;Description automatically generated">
            <a:extLst>
              <a:ext uri="{FF2B5EF4-FFF2-40B4-BE49-F238E27FC236}">
                <a16:creationId xmlns:a16="http://schemas.microsoft.com/office/drawing/2014/main" id="{85EB3355-8DD7-DF89-D126-5C594303189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312004" y="4753161"/>
            <a:ext cx="1391255" cy="1253936"/>
          </a:xfrm>
          <a:prstGeom prst="rect">
            <a:avLst/>
          </a:prstGeom>
        </p:spPr>
      </p:pic>
      <p:sp>
        <p:nvSpPr>
          <p:cNvPr id="42" name="TextBox 41">
            <a:extLst>
              <a:ext uri="{FF2B5EF4-FFF2-40B4-BE49-F238E27FC236}">
                <a16:creationId xmlns:a16="http://schemas.microsoft.com/office/drawing/2014/main" id="{97265D0B-A587-2BCA-E25D-8A72D33EA052}"/>
              </a:ext>
            </a:extLst>
          </p:cNvPr>
          <p:cNvSpPr txBox="1"/>
          <p:nvPr/>
        </p:nvSpPr>
        <p:spPr>
          <a:xfrm>
            <a:off x="6626727" y="6151423"/>
            <a:ext cx="1524744" cy="276999"/>
          </a:xfrm>
          <a:prstGeom prst="rect">
            <a:avLst/>
          </a:prstGeom>
          <a:noFill/>
        </p:spPr>
        <p:txBody>
          <a:bodyPr wrap="square">
            <a:spAutoFit/>
          </a:bodyPr>
          <a:lstStyle/>
          <a:p>
            <a:pPr algn="l" fontAlgn="ctr"/>
            <a:r>
              <a:rPr lang="en-US" sz="1200" b="1" dirty="0">
                <a:solidFill>
                  <a:srgbClr val="222222"/>
                </a:solidFill>
                <a:latin typeface="Arial" panose="020B0604020202020204" pitchFamily="34" charset="0"/>
                <a:cs typeface="Arial" panose="020B0604020202020204" pitchFamily="34" charset="0"/>
              </a:rPr>
              <a:t>Stone breaker</a:t>
            </a:r>
          </a:p>
        </p:txBody>
      </p:sp>
      <p:sp>
        <p:nvSpPr>
          <p:cNvPr id="43" name="TextBox 42">
            <a:extLst>
              <a:ext uri="{FF2B5EF4-FFF2-40B4-BE49-F238E27FC236}">
                <a16:creationId xmlns:a16="http://schemas.microsoft.com/office/drawing/2014/main" id="{9A9FFF6F-C790-997C-6A2C-D661F67E399E}"/>
              </a:ext>
            </a:extLst>
          </p:cNvPr>
          <p:cNvSpPr txBox="1"/>
          <p:nvPr/>
        </p:nvSpPr>
        <p:spPr>
          <a:xfrm>
            <a:off x="8391379" y="6105256"/>
            <a:ext cx="1885950" cy="276999"/>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Tailor (Darzi)  </a:t>
            </a:r>
          </a:p>
        </p:txBody>
      </p:sp>
      <p:sp>
        <p:nvSpPr>
          <p:cNvPr id="44" name="TextBox 43">
            <a:extLst>
              <a:ext uri="{FF2B5EF4-FFF2-40B4-BE49-F238E27FC236}">
                <a16:creationId xmlns:a16="http://schemas.microsoft.com/office/drawing/2014/main" id="{010CE9F6-135F-3BA2-C313-37899C9AF4BA}"/>
              </a:ext>
            </a:extLst>
          </p:cNvPr>
          <p:cNvSpPr txBox="1"/>
          <p:nvPr/>
        </p:nvSpPr>
        <p:spPr>
          <a:xfrm>
            <a:off x="10277329" y="6074572"/>
            <a:ext cx="1462790" cy="461665"/>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Washerman (Dhobi)</a:t>
            </a:r>
          </a:p>
        </p:txBody>
      </p:sp>
      <p:sp>
        <p:nvSpPr>
          <p:cNvPr id="45" name="TextBox 44">
            <a:extLst>
              <a:ext uri="{FF2B5EF4-FFF2-40B4-BE49-F238E27FC236}">
                <a16:creationId xmlns:a16="http://schemas.microsoft.com/office/drawing/2014/main" id="{1F550D91-561D-0E76-CDFB-481FFFA0461F}"/>
              </a:ext>
            </a:extLst>
          </p:cNvPr>
          <p:cNvSpPr txBox="1"/>
          <p:nvPr/>
        </p:nvSpPr>
        <p:spPr>
          <a:xfrm>
            <a:off x="6502911" y="5489813"/>
            <a:ext cx="1524744" cy="276999"/>
          </a:xfrm>
          <a:prstGeom prst="rect">
            <a:avLst/>
          </a:prstGeom>
          <a:noFill/>
        </p:spPr>
        <p:txBody>
          <a:bodyPr wrap="square">
            <a:spAutoFit/>
          </a:bodyPr>
          <a:lstStyle/>
          <a:p>
            <a:pPr algn="l" fontAlgn="ctr"/>
            <a:r>
              <a:rPr lang="en-US" sz="1200" b="1" dirty="0">
                <a:solidFill>
                  <a:srgbClr val="222222"/>
                </a:solidFill>
                <a:latin typeface="Arial" panose="020B0604020202020204" pitchFamily="34" charset="0"/>
                <a:cs typeface="Arial" panose="020B0604020202020204" pitchFamily="34" charset="0"/>
              </a:rPr>
              <a:t>Stone breaker</a:t>
            </a:r>
          </a:p>
        </p:txBody>
      </p:sp>
      <p:sp>
        <p:nvSpPr>
          <p:cNvPr id="46" name="TextBox 45">
            <a:extLst>
              <a:ext uri="{FF2B5EF4-FFF2-40B4-BE49-F238E27FC236}">
                <a16:creationId xmlns:a16="http://schemas.microsoft.com/office/drawing/2014/main" id="{ED715B7F-B657-7A9A-5BAA-AD69356AE77F}"/>
              </a:ext>
            </a:extLst>
          </p:cNvPr>
          <p:cNvSpPr txBox="1"/>
          <p:nvPr/>
        </p:nvSpPr>
        <p:spPr>
          <a:xfrm>
            <a:off x="8267563" y="5443646"/>
            <a:ext cx="1885950" cy="276999"/>
          </a:xfrm>
          <a:prstGeom prst="rect">
            <a:avLst/>
          </a:prstGeom>
          <a:noFill/>
        </p:spPr>
        <p:txBody>
          <a:bodyPr wrap="square">
            <a:spAutoFit/>
          </a:bodyPr>
          <a:lstStyle/>
          <a:p>
            <a:pPr algn="ctr" fontAlgn="ctr"/>
            <a:r>
              <a:rPr lang="en-US" sz="1200" b="1" dirty="0">
                <a:solidFill>
                  <a:srgbClr val="222222"/>
                </a:solidFill>
                <a:latin typeface="Arial" panose="020B0604020202020204" pitchFamily="34" charset="0"/>
                <a:cs typeface="Arial" panose="020B0604020202020204" pitchFamily="34" charset="0"/>
              </a:rPr>
              <a:t>Tailor (Darzi)  </a:t>
            </a:r>
          </a:p>
        </p:txBody>
      </p:sp>
      <p:pic>
        <p:nvPicPr>
          <p:cNvPr id="49" name="Picture 48" descr="A person getting a beard cut&#10;&#10;Description automatically generated">
            <a:extLst>
              <a:ext uri="{FF2B5EF4-FFF2-40B4-BE49-F238E27FC236}">
                <a16:creationId xmlns:a16="http://schemas.microsoft.com/office/drawing/2014/main" id="{140E1271-D3B3-FCAE-CEEC-743342BBCBB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517629" y="1322290"/>
            <a:ext cx="1490678" cy="1328602"/>
          </a:xfrm>
          <a:prstGeom prst="rect">
            <a:avLst/>
          </a:prstGeom>
        </p:spPr>
      </p:pic>
      <p:sp>
        <p:nvSpPr>
          <p:cNvPr id="50" name="TextBox 49">
            <a:extLst>
              <a:ext uri="{FF2B5EF4-FFF2-40B4-BE49-F238E27FC236}">
                <a16:creationId xmlns:a16="http://schemas.microsoft.com/office/drawing/2014/main" id="{4F7AD176-4429-B2F6-D881-72260C60A87F}"/>
              </a:ext>
            </a:extLst>
          </p:cNvPr>
          <p:cNvSpPr txBox="1"/>
          <p:nvPr/>
        </p:nvSpPr>
        <p:spPr>
          <a:xfrm>
            <a:off x="1259498" y="2709704"/>
            <a:ext cx="2097549" cy="307777"/>
          </a:xfrm>
          <a:prstGeom prst="rect">
            <a:avLst/>
          </a:prstGeom>
          <a:noFill/>
        </p:spPr>
        <p:txBody>
          <a:bodyPr wrap="square">
            <a:spAutoFit/>
          </a:bodyPr>
          <a:lstStyle/>
          <a:p>
            <a:pPr algn="ctr" fontAlgn="ctr"/>
            <a:r>
              <a:rPr lang="en-US" sz="1400" b="1" dirty="0">
                <a:solidFill>
                  <a:srgbClr val="222222"/>
                </a:solidFill>
                <a:latin typeface="Arial" panose="020B0604020202020204" pitchFamily="34" charset="0"/>
                <a:cs typeface="Arial" panose="020B0604020202020204" pitchFamily="34" charset="0"/>
              </a:rPr>
              <a:t> Barber (</a:t>
            </a:r>
            <a:r>
              <a:rPr lang="en-US" sz="1400" b="1" dirty="0" err="1">
                <a:solidFill>
                  <a:srgbClr val="222222"/>
                </a:solidFill>
                <a:latin typeface="Arial" panose="020B0604020202020204" pitchFamily="34" charset="0"/>
                <a:cs typeface="Arial" panose="020B0604020202020204" pitchFamily="34" charset="0"/>
              </a:rPr>
              <a:t>Naai</a:t>
            </a:r>
            <a:r>
              <a:rPr lang="en-US" sz="1400" b="1" dirty="0">
                <a:solidFill>
                  <a:srgbClr val="22222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32821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1FD72-5936-22CD-2A6B-4B82FE1C2D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9BFF0D-E2B9-9943-5E60-15251C767592}"/>
              </a:ext>
            </a:extLst>
          </p:cNvPr>
          <p:cNvSpPr>
            <a:spLocks noGrp="1"/>
          </p:cNvSpPr>
          <p:nvPr>
            <p:ph idx="1"/>
          </p:nvPr>
        </p:nvSpPr>
        <p:spPr>
          <a:xfrm>
            <a:off x="332952" y="1331242"/>
            <a:ext cx="11693947" cy="4694442"/>
          </a:xfrm>
        </p:spPr>
        <p:txBody>
          <a:bodyPr anchor="t">
            <a:noAutofit/>
          </a:bodyPr>
          <a:lstStyle/>
          <a:p>
            <a:pPr algn="l" fontAlgn="base">
              <a:buFont typeface="Arial" panose="020B0604020202020204" pitchFamily="34" charset="0"/>
              <a:buChar char="•"/>
            </a:pPr>
            <a:r>
              <a:rPr lang="en-US" sz="1600" b="1" i="0" dirty="0">
                <a:solidFill>
                  <a:srgbClr val="00338D"/>
                </a:solidFill>
                <a:effectLst/>
                <a:latin typeface="Arial" panose="020B0604020202020204" pitchFamily="34" charset="0"/>
                <a:cs typeface="Arial" panose="020B0604020202020204" pitchFamily="34" charset="0"/>
              </a:rPr>
              <a:t>Recognition</a:t>
            </a:r>
            <a:r>
              <a:rPr lang="en-US" sz="1600" i="0" dirty="0">
                <a:solidFill>
                  <a:srgbClr val="00338D"/>
                </a:solidFill>
                <a:effectLst/>
                <a:latin typeface="Arial" panose="020B0604020202020204" pitchFamily="34" charset="0"/>
                <a:cs typeface="Arial" panose="020B0604020202020204" pitchFamily="34" charset="0"/>
              </a:rPr>
              <a:t>:</a:t>
            </a:r>
            <a:r>
              <a:rPr lang="en-US" sz="1600" b="0" i="0" dirty="0">
                <a:solidFill>
                  <a:srgbClr val="000000"/>
                </a:solidFill>
                <a:effectLst/>
                <a:latin typeface="Arial" panose="020B0604020202020204" pitchFamily="34" charset="0"/>
                <a:cs typeface="Arial" panose="020B0604020202020204" pitchFamily="34" charset="0"/>
              </a:rPr>
              <a:t> Recognition of artisans and craftspeople through PM Vishwakarma certificate and ID card.</a:t>
            </a:r>
          </a:p>
          <a:p>
            <a:pPr algn="l" fontAlgn="base">
              <a:buFont typeface="Arial" panose="020B0604020202020204" pitchFamily="34" charset="0"/>
              <a:buChar char="•"/>
            </a:pPr>
            <a:r>
              <a:rPr lang="en-US" sz="1600" b="1" i="0" dirty="0">
                <a:solidFill>
                  <a:srgbClr val="00338D"/>
                </a:solidFill>
                <a:effectLst/>
                <a:latin typeface="Arial" panose="020B0604020202020204" pitchFamily="34" charset="0"/>
                <a:cs typeface="Arial" panose="020B0604020202020204" pitchFamily="34" charset="0"/>
              </a:rPr>
              <a:t>Skill Upgradation</a:t>
            </a:r>
            <a:r>
              <a:rPr lang="en-US" sz="1600" i="0" dirty="0">
                <a:solidFill>
                  <a:srgbClr val="00338D"/>
                </a:solidFill>
                <a:effectLst/>
                <a:latin typeface="Arial" panose="020B0604020202020204" pitchFamily="34" charset="0"/>
                <a:cs typeface="Arial" panose="020B0604020202020204" pitchFamily="34" charset="0"/>
              </a:rPr>
              <a:t>:</a:t>
            </a:r>
            <a:r>
              <a:rPr lang="en-US" sz="1600" b="0" i="0" dirty="0">
                <a:solidFill>
                  <a:srgbClr val="000000"/>
                </a:solidFill>
                <a:effectLst/>
                <a:latin typeface="Arial" panose="020B0604020202020204" pitchFamily="34" charset="0"/>
                <a:cs typeface="Arial" panose="020B0604020202020204" pitchFamily="34" charset="0"/>
              </a:rPr>
              <a:t> Basic Training of 5-7 days and Advanced Training of 15 days or more, with a stipend of Rs. 500 per day.</a:t>
            </a:r>
          </a:p>
          <a:p>
            <a:pPr algn="l" fontAlgn="base">
              <a:buFont typeface="Arial" panose="020B0604020202020204" pitchFamily="34" charset="0"/>
              <a:buChar char="•"/>
            </a:pPr>
            <a:r>
              <a:rPr lang="en-US" sz="1600" b="1" i="0" dirty="0">
                <a:solidFill>
                  <a:srgbClr val="00338D"/>
                </a:solidFill>
                <a:effectLst/>
                <a:latin typeface="Arial" panose="020B0604020202020204" pitchFamily="34" charset="0"/>
                <a:cs typeface="Arial" panose="020B0604020202020204" pitchFamily="34" charset="0"/>
              </a:rPr>
              <a:t>Toolkit Incentive</a:t>
            </a:r>
            <a:r>
              <a:rPr lang="en-US" sz="1600" i="0" dirty="0">
                <a:solidFill>
                  <a:srgbClr val="00338D"/>
                </a:solidFill>
                <a:effectLst/>
                <a:latin typeface="Arial" panose="020B0604020202020204" pitchFamily="34" charset="0"/>
                <a:cs typeface="Arial" panose="020B0604020202020204" pitchFamily="34" charset="0"/>
              </a:rPr>
              <a:t>:</a:t>
            </a:r>
            <a:r>
              <a:rPr lang="en-US" sz="1600" b="0" i="0" dirty="0">
                <a:solidFill>
                  <a:srgbClr val="000000"/>
                </a:solidFill>
                <a:effectLst/>
                <a:latin typeface="Arial" panose="020B0604020202020204" pitchFamily="34" charset="0"/>
                <a:cs typeface="Arial" panose="020B0604020202020204" pitchFamily="34" charset="0"/>
              </a:rPr>
              <a:t> A toolkit incentive of </a:t>
            </a:r>
            <a:r>
              <a:rPr lang="en-US" sz="1600" b="0" i="0" dirty="0" err="1">
                <a:solidFill>
                  <a:srgbClr val="000000"/>
                </a:solidFill>
                <a:effectLst/>
                <a:latin typeface="Arial" panose="020B0604020202020204" pitchFamily="34" charset="0"/>
                <a:cs typeface="Arial" panose="020B0604020202020204" pitchFamily="34" charset="0"/>
              </a:rPr>
              <a:t>upto</a:t>
            </a:r>
            <a:r>
              <a:rPr lang="en-US" sz="1600" b="0" i="0" dirty="0">
                <a:solidFill>
                  <a:srgbClr val="000000"/>
                </a:solidFill>
                <a:effectLst/>
                <a:latin typeface="Arial" panose="020B0604020202020204" pitchFamily="34" charset="0"/>
                <a:cs typeface="Arial" panose="020B0604020202020204" pitchFamily="34" charset="0"/>
              </a:rPr>
              <a:t> Rs. 15,000 in the form of e-vouchers at the beginning of Basic Skill Training.</a:t>
            </a:r>
          </a:p>
          <a:p>
            <a:pPr algn="l" fontAlgn="base">
              <a:buFont typeface="Arial" panose="020B0604020202020204" pitchFamily="34" charset="0"/>
              <a:buChar char="•"/>
            </a:pPr>
            <a:r>
              <a:rPr lang="en-US" sz="1600" b="1" i="0" dirty="0">
                <a:solidFill>
                  <a:srgbClr val="00338D"/>
                </a:solidFill>
                <a:effectLst/>
                <a:latin typeface="Arial" panose="020B0604020202020204" pitchFamily="34" charset="0"/>
                <a:cs typeface="Arial" panose="020B0604020202020204" pitchFamily="34" charset="0"/>
              </a:rPr>
              <a:t>Credit Support</a:t>
            </a:r>
            <a:r>
              <a:rPr lang="en-US" sz="1600" b="0" i="0" dirty="0">
                <a:solidFill>
                  <a:srgbClr val="00338D"/>
                </a:solidFill>
                <a:effectLst/>
                <a:latin typeface="Arial" panose="020B0604020202020204" pitchFamily="34" charset="0"/>
                <a:cs typeface="Arial" panose="020B0604020202020204" pitchFamily="34" charset="0"/>
              </a:rPr>
              <a:t>:</a:t>
            </a:r>
            <a:r>
              <a:rPr lang="en-US" sz="1600" b="0" i="0" dirty="0">
                <a:solidFill>
                  <a:srgbClr val="000000"/>
                </a:solidFill>
                <a:effectLst/>
                <a:latin typeface="Arial" panose="020B0604020202020204" pitchFamily="34" charset="0"/>
                <a:cs typeface="Arial" panose="020B0604020202020204" pitchFamily="34" charset="0"/>
              </a:rPr>
              <a:t> Collateral free 'Enterprise Development Loans' of </a:t>
            </a:r>
            <a:r>
              <a:rPr lang="en-US" sz="1600" b="0" i="0" dirty="0" err="1">
                <a:solidFill>
                  <a:srgbClr val="000000"/>
                </a:solidFill>
                <a:effectLst/>
                <a:latin typeface="Arial" panose="020B0604020202020204" pitchFamily="34" charset="0"/>
                <a:cs typeface="Arial" panose="020B0604020202020204" pitchFamily="34" charset="0"/>
              </a:rPr>
              <a:t>upto</a:t>
            </a:r>
            <a:r>
              <a:rPr lang="en-US" sz="1600" b="0" i="0" dirty="0">
                <a:solidFill>
                  <a:srgbClr val="000000"/>
                </a:solidFill>
                <a:effectLst/>
                <a:latin typeface="Arial" panose="020B0604020202020204" pitchFamily="34" charset="0"/>
                <a:cs typeface="Arial" panose="020B0604020202020204" pitchFamily="34" charset="0"/>
              </a:rPr>
              <a:t> Rs. 3 lakh in two tranches of Rs. 1 lakh and Rs. 2 lakh with tenures of 18 months and 30 months, respectively, at a concessional rate of interest fixed at 5%, with Government of India subvention to the extent of 8%. Beneficiaries who have completed Basic Training will be eligible to avail the first tranche of credit support of </a:t>
            </a:r>
            <a:r>
              <a:rPr lang="en-US" sz="1600" b="0" i="0" dirty="0" err="1">
                <a:solidFill>
                  <a:srgbClr val="000000"/>
                </a:solidFill>
                <a:effectLst/>
                <a:latin typeface="Arial" panose="020B0604020202020204" pitchFamily="34" charset="0"/>
                <a:cs typeface="Arial" panose="020B0604020202020204" pitchFamily="34" charset="0"/>
              </a:rPr>
              <a:t>upto</a:t>
            </a:r>
            <a:r>
              <a:rPr lang="en-US" sz="1600" b="0" i="0" dirty="0">
                <a:solidFill>
                  <a:srgbClr val="000000"/>
                </a:solidFill>
                <a:effectLst/>
                <a:latin typeface="Arial" panose="020B0604020202020204" pitchFamily="34" charset="0"/>
                <a:cs typeface="Arial" panose="020B0604020202020204" pitchFamily="34" charset="0"/>
              </a:rPr>
              <a:t> Rs. 1 lakh. The second loan tranche will be available to beneficiaries who have availed the 1st tranche and maintained a standard loan account and have adopted digital transactions in their business or have undergone Advanced Training.</a:t>
            </a:r>
          </a:p>
          <a:p>
            <a:pPr algn="l" fontAlgn="base">
              <a:buFont typeface="Arial" panose="020B0604020202020204" pitchFamily="34" charset="0"/>
              <a:buChar char="•"/>
            </a:pPr>
            <a:r>
              <a:rPr lang="en-US" sz="1600" b="1" i="0" dirty="0">
                <a:solidFill>
                  <a:srgbClr val="00338D"/>
                </a:solidFill>
                <a:effectLst/>
                <a:latin typeface="Arial" panose="020B0604020202020204" pitchFamily="34" charset="0"/>
                <a:cs typeface="Arial" panose="020B0604020202020204" pitchFamily="34" charset="0"/>
              </a:rPr>
              <a:t>Incentive for Digital Transaction</a:t>
            </a:r>
            <a:r>
              <a:rPr lang="en-US" sz="1600" b="0" i="0" dirty="0">
                <a:solidFill>
                  <a:srgbClr val="00338D"/>
                </a:solidFill>
                <a:effectLst/>
                <a:latin typeface="Arial" panose="020B0604020202020204" pitchFamily="34" charset="0"/>
                <a:cs typeface="Arial" panose="020B0604020202020204" pitchFamily="34" charset="0"/>
              </a:rPr>
              <a:t>:</a:t>
            </a:r>
            <a:r>
              <a:rPr lang="en-US" sz="1600" b="0" i="0" dirty="0">
                <a:solidFill>
                  <a:srgbClr val="000000"/>
                </a:solidFill>
                <a:effectLst/>
                <a:latin typeface="Arial" panose="020B0604020202020204" pitchFamily="34" charset="0"/>
                <a:cs typeface="Arial" panose="020B0604020202020204" pitchFamily="34" charset="0"/>
              </a:rPr>
              <a:t> An amount of Re. 1 per digital transaction, </a:t>
            </a:r>
            <a:r>
              <a:rPr lang="en-US" sz="1600" b="0" i="0" dirty="0" err="1">
                <a:solidFill>
                  <a:srgbClr val="000000"/>
                </a:solidFill>
                <a:effectLst/>
                <a:latin typeface="Arial" panose="020B0604020202020204" pitchFamily="34" charset="0"/>
                <a:cs typeface="Arial" panose="020B0604020202020204" pitchFamily="34" charset="0"/>
              </a:rPr>
              <a:t>upto</a:t>
            </a:r>
            <a:r>
              <a:rPr lang="en-US" sz="1600" b="0" i="0" dirty="0">
                <a:solidFill>
                  <a:srgbClr val="000000"/>
                </a:solidFill>
                <a:effectLst/>
                <a:latin typeface="Arial" panose="020B0604020202020204" pitchFamily="34" charset="0"/>
                <a:cs typeface="Arial" panose="020B0604020202020204" pitchFamily="34" charset="0"/>
              </a:rPr>
              <a:t> maximum 100 transactions monthly will be credited to the beneficiary's account for each digital pay-out or receipt.</a:t>
            </a:r>
          </a:p>
          <a:p>
            <a:pPr algn="l" fontAlgn="base">
              <a:buFont typeface="Arial" panose="020B0604020202020204" pitchFamily="34" charset="0"/>
              <a:buChar char="•"/>
            </a:pPr>
            <a:r>
              <a:rPr lang="en-US" sz="1600" b="1" i="0" dirty="0">
                <a:solidFill>
                  <a:srgbClr val="00338D"/>
                </a:solidFill>
                <a:effectLst/>
                <a:latin typeface="Arial" panose="020B0604020202020204" pitchFamily="34" charset="0"/>
                <a:cs typeface="Arial" panose="020B0604020202020204" pitchFamily="34" charset="0"/>
              </a:rPr>
              <a:t>Marketing Support</a:t>
            </a:r>
            <a:r>
              <a:rPr lang="en-US" sz="1600" b="0" i="0" dirty="0">
                <a:solidFill>
                  <a:srgbClr val="00338D"/>
                </a:solidFill>
                <a:effectLst/>
                <a:latin typeface="Arial" panose="020B0604020202020204" pitchFamily="34" charset="0"/>
                <a:cs typeface="Arial" panose="020B0604020202020204" pitchFamily="34" charset="0"/>
              </a:rPr>
              <a:t>:</a:t>
            </a:r>
            <a:r>
              <a:rPr lang="en-US" sz="1600" b="0" i="0" dirty="0">
                <a:solidFill>
                  <a:srgbClr val="000000"/>
                </a:solidFill>
                <a:effectLst/>
                <a:latin typeface="Arial" panose="020B0604020202020204" pitchFamily="34" charset="0"/>
                <a:cs typeface="Arial" panose="020B0604020202020204" pitchFamily="34" charset="0"/>
              </a:rPr>
              <a:t> Marketing support will be provided to the artisans and craftspeople in the form of quality certification, branding, onboarding on e-commerce platforms such as </a:t>
            </a:r>
            <a:r>
              <a:rPr lang="en-US" sz="1600" b="0" i="0" dirty="0" err="1">
                <a:solidFill>
                  <a:srgbClr val="000000"/>
                </a:solidFill>
                <a:effectLst/>
                <a:latin typeface="Arial" panose="020B0604020202020204" pitchFamily="34" charset="0"/>
                <a:cs typeface="Arial" panose="020B0604020202020204" pitchFamily="34" charset="0"/>
              </a:rPr>
              <a:t>GeM</a:t>
            </a:r>
            <a:r>
              <a:rPr lang="en-US" sz="1600" b="0" i="0" dirty="0">
                <a:solidFill>
                  <a:srgbClr val="000000"/>
                </a:solidFill>
                <a:effectLst/>
                <a:latin typeface="Arial" panose="020B0604020202020204" pitchFamily="34" charset="0"/>
                <a:cs typeface="Arial" panose="020B0604020202020204" pitchFamily="34" charset="0"/>
              </a:rPr>
              <a:t>, advertising, publicity and other marketing activities to improve linkage to value chain.</a:t>
            </a:r>
          </a:p>
          <a:p>
            <a:pPr algn="just" fontAlgn="base"/>
            <a:r>
              <a:rPr lang="en-US" sz="1600" b="0" i="0" dirty="0">
                <a:solidFill>
                  <a:srgbClr val="000000"/>
                </a:solidFill>
                <a:effectLst/>
                <a:latin typeface="Arial" panose="020B0604020202020204" pitchFamily="34" charset="0"/>
                <a:cs typeface="Arial" panose="020B0604020202020204" pitchFamily="34" charset="0"/>
              </a:rPr>
              <a:t>The Scheme will onboard the beneficiaries on Udyam Assist Platform as 'entrepreneurs' in the formal MSME ecosystem. Enrolment of beneficiaries shall be done through Common Service </a:t>
            </a:r>
            <a:r>
              <a:rPr lang="en-US" sz="1600" b="0" i="0" dirty="0" err="1">
                <a:solidFill>
                  <a:srgbClr val="000000"/>
                </a:solidFill>
                <a:effectLst/>
                <a:latin typeface="Arial" panose="020B0604020202020204" pitchFamily="34" charset="0"/>
                <a:cs typeface="Arial" panose="020B0604020202020204" pitchFamily="34" charset="0"/>
              </a:rPr>
              <a:t>Centres</a:t>
            </a:r>
            <a:r>
              <a:rPr lang="en-US" sz="1600" b="0" i="0" dirty="0">
                <a:solidFill>
                  <a:srgbClr val="000000"/>
                </a:solidFill>
                <a:effectLst/>
                <a:latin typeface="Arial" panose="020B0604020202020204" pitchFamily="34" charset="0"/>
                <a:cs typeface="Arial" panose="020B0604020202020204" pitchFamily="34" charset="0"/>
              </a:rPr>
              <a:t> with Aadhaar-based biometric authentication on PM Vishwakarma portal. </a:t>
            </a:r>
          </a:p>
          <a:p>
            <a:pPr algn="just" fontAlgn="base"/>
            <a:br>
              <a:rPr lang="en-US" sz="1600" b="1" i="0" dirty="0">
                <a:solidFill>
                  <a:srgbClr val="333333"/>
                </a:solidFill>
                <a:effectLst/>
                <a:latin typeface="Arial" panose="020B0604020202020204" pitchFamily="34" charset="0"/>
                <a:cs typeface="Arial" panose="020B0604020202020204" pitchFamily="34" charset="0"/>
              </a:rPr>
            </a:br>
            <a:endParaRPr lang="en-IN" sz="16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656C599B-D85F-7415-1761-E43094448E76}"/>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971FD0D-998D-780C-F531-60D7A52A9B21}"/>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Prime Minister Vishwakarma (PM Vishwakarma)</a:t>
            </a:r>
          </a:p>
        </p:txBody>
      </p:sp>
      <p:sp>
        <p:nvSpPr>
          <p:cNvPr id="10" name="Right Triangle 9">
            <a:extLst>
              <a:ext uri="{FF2B5EF4-FFF2-40B4-BE49-F238E27FC236}">
                <a16:creationId xmlns:a16="http://schemas.microsoft.com/office/drawing/2014/main" id="{1D2753BB-58EA-73D1-E075-B983F155A659}"/>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DA9A881C-0AD9-0D7F-B37A-B20CB4FB77A7}"/>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70C767DD-A16D-F338-B80F-6420113D9C9B}"/>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27</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6F506047-5707-E8D6-6F00-0A9148FD35C0}"/>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4" name="TextBox 3">
            <a:extLst>
              <a:ext uri="{FF2B5EF4-FFF2-40B4-BE49-F238E27FC236}">
                <a16:creationId xmlns:a16="http://schemas.microsoft.com/office/drawing/2014/main" id="{31193262-50B6-F5DC-660C-9CEC043F25CD}"/>
              </a:ext>
            </a:extLst>
          </p:cNvPr>
          <p:cNvSpPr txBox="1"/>
          <p:nvPr/>
        </p:nvSpPr>
        <p:spPr>
          <a:xfrm>
            <a:off x="137394" y="753254"/>
            <a:ext cx="7708748" cy="369332"/>
          </a:xfrm>
          <a:prstGeom prst="rect">
            <a:avLst/>
          </a:prstGeom>
          <a:noFill/>
        </p:spPr>
        <p:txBody>
          <a:bodyPr wrap="square">
            <a:spAutoFit/>
          </a:bodyPr>
          <a:lstStyle/>
          <a:p>
            <a:pPr algn="just" fontAlgn="base"/>
            <a:r>
              <a:rPr lang="en-US" sz="1800" b="1" i="0" cap="all" dirty="0">
                <a:solidFill>
                  <a:srgbClr val="00338D"/>
                </a:solidFill>
                <a:effectLst/>
                <a:latin typeface="Arial" panose="020B0604020202020204" pitchFamily="34" charset="0"/>
                <a:cs typeface="Arial" panose="020B0604020202020204" pitchFamily="34" charset="0"/>
              </a:rPr>
              <a:t>Benefits to the Artisans and Crafts Persons</a:t>
            </a:r>
          </a:p>
        </p:txBody>
      </p:sp>
    </p:spTree>
    <p:extLst>
      <p:ext uri="{BB962C8B-B14F-4D97-AF65-F5344CB8AC3E}">
        <p14:creationId xmlns:p14="http://schemas.microsoft.com/office/powerpoint/2010/main" val="1962821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1FD72-5936-22CD-2A6B-4B82FE1C2D17}"/>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0082A90-BA85-82F5-6FA7-51D905966615}"/>
              </a:ext>
            </a:extLst>
          </p:cNvPr>
          <p:cNvGraphicFramePr>
            <a:graphicFrameLocks noGrp="1"/>
          </p:cNvGraphicFramePr>
          <p:nvPr>
            <p:ph idx="1"/>
            <p:extLst>
              <p:ext uri="{D42A27DB-BD31-4B8C-83A1-F6EECF244321}">
                <p14:modId xmlns:p14="http://schemas.microsoft.com/office/powerpoint/2010/main" val="3710502454"/>
              </p:ext>
            </p:extLst>
          </p:nvPr>
        </p:nvGraphicFramePr>
        <p:xfrm>
          <a:off x="332952" y="840657"/>
          <a:ext cx="11859048" cy="56434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656C599B-D85F-7415-1761-E43094448E76}"/>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971FD0D-998D-780C-F531-60D7A52A9B21}"/>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MAHILA COIR YOJANA </a:t>
            </a:r>
          </a:p>
        </p:txBody>
      </p:sp>
      <p:sp>
        <p:nvSpPr>
          <p:cNvPr id="10" name="Right Triangle 9">
            <a:extLst>
              <a:ext uri="{FF2B5EF4-FFF2-40B4-BE49-F238E27FC236}">
                <a16:creationId xmlns:a16="http://schemas.microsoft.com/office/drawing/2014/main" id="{1D2753BB-58EA-73D1-E075-B983F155A659}"/>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DA9A881C-0AD9-0D7F-B37A-B20CB4FB77A7}"/>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70C767DD-A16D-F338-B80F-6420113D9C9B}"/>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28</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6F506047-5707-E8D6-6F00-0A9148FD35C0}"/>
              </a:ext>
            </a:extLst>
          </p:cNvPr>
          <p:cNvPicPr>
            <a:picLocks noChangeAspect="1"/>
          </p:cNvPicPr>
          <p:nvPr/>
        </p:nvPicPr>
        <p:blipFill>
          <a:blip r:embed="rId7"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1128013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0B26958C-0A52-019B-C6BD-E300E3233B2F}"/>
              </a:ext>
            </a:extLst>
          </p:cNvPr>
          <p:cNvGraphicFramePr/>
          <p:nvPr>
            <p:extLst>
              <p:ext uri="{D42A27DB-BD31-4B8C-83A1-F6EECF244321}">
                <p14:modId xmlns:p14="http://schemas.microsoft.com/office/powerpoint/2010/main" val="2028691169"/>
              </p:ext>
            </p:extLst>
          </p:nvPr>
        </p:nvGraphicFramePr>
        <p:xfrm>
          <a:off x="543221" y="1425561"/>
          <a:ext cx="11063423" cy="2103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3"/>
          <p:cNvGraphicFramePr>
            <a:graphicFrameLocks noGrp="1"/>
          </p:cNvGraphicFramePr>
          <p:nvPr>
            <p:extLst>
              <p:ext uri="{D42A27DB-BD31-4B8C-83A1-F6EECF244321}">
                <p14:modId xmlns:p14="http://schemas.microsoft.com/office/powerpoint/2010/main" val="535401273"/>
              </p:ext>
            </p:extLst>
          </p:nvPr>
        </p:nvGraphicFramePr>
        <p:xfrm>
          <a:off x="694866" y="3853712"/>
          <a:ext cx="10626574" cy="2132200"/>
        </p:xfrm>
        <a:graphic>
          <a:graphicData uri="http://schemas.openxmlformats.org/drawingml/2006/table">
            <a:tbl>
              <a:tblPr>
                <a:tableStyleId>{5C22544A-7EE6-4342-B048-85BDC9FD1C3A}</a:tableStyleId>
              </a:tblPr>
              <a:tblGrid>
                <a:gridCol w="1609521">
                  <a:extLst>
                    <a:ext uri="{9D8B030D-6E8A-4147-A177-3AD203B41FA5}">
                      <a16:colId xmlns:a16="http://schemas.microsoft.com/office/drawing/2014/main" val="20001"/>
                    </a:ext>
                  </a:extLst>
                </a:gridCol>
                <a:gridCol w="1669228">
                  <a:extLst>
                    <a:ext uri="{9D8B030D-6E8A-4147-A177-3AD203B41FA5}">
                      <a16:colId xmlns:a16="http://schemas.microsoft.com/office/drawing/2014/main" val="20002"/>
                    </a:ext>
                  </a:extLst>
                </a:gridCol>
                <a:gridCol w="2323885">
                  <a:extLst>
                    <a:ext uri="{9D8B030D-6E8A-4147-A177-3AD203B41FA5}">
                      <a16:colId xmlns:a16="http://schemas.microsoft.com/office/drawing/2014/main" val="20003"/>
                    </a:ext>
                  </a:extLst>
                </a:gridCol>
                <a:gridCol w="1393926">
                  <a:extLst>
                    <a:ext uri="{9D8B030D-6E8A-4147-A177-3AD203B41FA5}">
                      <a16:colId xmlns:a16="http://schemas.microsoft.com/office/drawing/2014/main" val="20004"/>
                    </a:ext>
                  </a:extLst>
                </a:gridCol>
                <a:gridCol w="1543618">
                  <a:extLst>
                    <a:ext uri="{9D8B030D-6E8A-4147-A177-3AD203B41FA5}">
                      <a16:colId xmlns:a16="http://schemas.microsoft.com/office/drawing/2014/main" val="20005"/>
                    </a:ext>
                  </a:extLst>
                </a:gridCol>
                <a:gridCol w="2086396">
                  <a:extLst>
                    <a:ext uri="{9D8B030D-6E8A-4147-A177-3AD203B41FA5}">
                      <a16:colId xmlns:a16="http://schemas.microsoft.com/office/drawing/2014/main" val="20006"/>
                    </a:ext>
                  </a:extLst>
                </a:gridCol>
              </a:tblGrid>
              <a:tr h="889185">
                <a:tc>
                  <a:txBody>
                    <a:bodyPr/>
                    <a:lstStyle/>
                    <a:p>
                      <a:pPr marL="0" lvl="0" indent="0" algn="ctr">
                        <a:lnSpc>
                          <a:spcPts val="2379"/>
                        </a:lnSpc>
                        <a:spcBef>
                          <a:spcPct val="0"/>
                        </a:spcBef>
                        <a:defRPr/>
                      </a:pPr>
                      <a:r>
                        <a:rPr lang="en-US" sz="1600" b="1" dirty="0">
                          <a:solidFill>
                            <a:srgbClr val="000000"/>
                          </a:solidFill>
                          <a:latin typeface="Arial" panose="020B0604020202020204" pitchFamily="34" charset="0"/>
                          <a:cs typeface="Arial" panose="020B0604020202020204" pitchFamily="34" charset="0"/>
                          <a:sym typeface="Poppins Bold"/>
                        </a:rPr>
                        <a:t>No. of State </a:t>
                      </a:r>
                      <a:endParaRPr lang="en-US" sz="1600" dirty="0">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lvl="0" indent="0" algn="ctr">
                        <a:lnSpc>
                          <a:spcPts val="2379"/>
                        </a:lnSpc>
                        <a:spcBef>
                          <a:spcPct val="0"/>
                        </a:spcBef>
                        <a:defRPr/>
                      </a:pPr>
                      <a:r>
                        <a:rPr lang="en-US" sz="1600" b="1" dirty="0">
                          <a:solidFill>
                            <a:srgbClr val="000000"/>
                          </a:solidFill>
                          <a:latin typeface="Arial" panose="020B0604020202020204" pitchFamily="34" charset="0"/>
                          <a:cs typeface="Arial" panose="020B0604020202020204" pitchFamily="34" charset="0"/>
                          <a:sym typeface="Poppins Bold"/>
                        </a:rPr>
                        <a:t>No. of DPRS </a:t>
                      </a:r>
                      <a:endParaRPr lang="en-US" sz="1600" dirty="0">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lvl="0" indent="0" algn="ctr">
                        <a:lnSpc>
                          <a:spcPts val="2379"/>
                        </a:lnSpc>
                        <a:spcBef>
                          <a:spcPct val="0"/>
                        </a:spcBef>
                        <a:defRPr/>
                      </a:pPr>
                      <a:r>
                        <a:rPr lang="en-US" sz="1600" b="1" dirty="0">
                          <a:solidFill>
                            <a:srgbClr val="000000"/>
                          </a:solidFill>
                          <a:latin typeface="Arial" panose="020B0604020202020204" pitchFamily="34" charset="0"/>
                          <a:cs typeface="Arial" panose="020B0604020202020204" pitchFamily="34" charset="0"/>
                          <a:sym typeface="Poppins Bold"/>
                        </a:rPr>
                        <a:t>Beneficiaries </a:t>
                      </a:r>
                      <a:endParaRPr lang="en-US" sz="1600" dirty="0">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0000"/>
                        </a:lnSpc>
                        <a:spcBef>
                          <a:spcPct val="0"/>
                        </a:spcBef>
                        <a:defRPr/>
                      </a:pPr>
                      <a:r>
                        <a:rPr lang="en-US" sz="1600" b="1" dirty="0">
                          <a:solidFill>
                            <a:srgbClr val="000000"/>
                          </a:solidFill>
                          <a:latin typeface="Arial" panose="020B0604020202020204" pitchFamily="34" charset="0"/>
                          <a:cs typeface="Arial" panose="020B0604020202020204" pitchFamily="34" charset="0"/>
                          <a:sym typeface="Poppins Bold"/>
                        </a:rPr>
                        <a:t>Impact Assessment </a:t>
                      </a:r>
                      <a:endParaRPr lang="en-US" sz="1600" dirty="0">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ts val="2379"/>
                        </a:lnSpc>
                        <a:spcBef>
                          <a:spcPct val="0"/>
                        </a:spcBef>
                        <a:defRPr/>
                      </a:pPr>
                      <a:r>
                        <a:rPr lang="en-US" sz="1600" b="1" dirty="0">
                          <a:solidFill>
                            <a:srgbClr val="000000"/>
                          </a:solidFill>
                          <a:latin typeface="Arial" panose="020B0604020202020204" pitchFamily="34" charset="0"/>
                          <a:cs typeface="Arial" panose="020B0604020202020204" pitchFamily="34" charset="0"/>
                          <a:sym typeface="Poppins Bold"/>
                        </a:rPr>
                        <a:t>Evaluation Study </a:t>
                      </a:r>
                      <a:endParaRPr lang="en-US" sz="1600" dirty="0">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0000"/>
                        </a:lnSpc>
                        <a:spcBef>
                          <a:spcPct val="0"/>
                        </a:spcBef>
                        <a:defRPr/>
                      </a:pPr>
                      <a:r>
                        <a:rPr lang="en-US" sz="1600" b="1" dirty="0">
                          <a:solidFill>
                            <a:srgbClr val="000000"/>
                          </a:solidFill>
                          <a:latin typeface="Arial" panose="020B0604020202020204" pitchFamily="34" charset="0"/>
                          <a:cs typeface="Arial" panose="020B0604020202020204" pitchFamily="34" charset="0"/>
                          <a:sym typeface="Poppins Bold"/>
                        </a:rPr>
                        <a:t>BDSPs Training Programs</a:t>
                      </a:r>
                      <a:endParaRPr lang="en-US" sz="1600" dirty="0">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1243015">
                <a:tc>
                  <a:txBody>
                    <a:bodyPr/>
                    <a:lstStyle/>
                    <a:p>
                      <a:pPr marL="0" lvl="0" indent="0" algn="ctr">
                        <a:lnSpc>
                          <a:spcPts val="2239"/>
                        </a:lnSpc>
                        <a:spcBef>
                          <a:spcPct val="0"/>
                        </a:spcBef>
                        <a:defRPr/>
                      </a:pPr>
                      <a:r>
                        <a:rPr lang="en-US" sz="1600" b="1" dirty="0">
                          <a:solidFill>
                            <a:srgbClr val="002060"/>
                          </a:solidFill>
                          <a:latin typeface="Arial" panose="020B0604020202020204" pitchFamily="34" charset="0"/>
                          <a:cs typeface="Arial" panose="020B0604020202020204" pitchFamily="34" charset="0"/>
                          <a:sym typeface="Poppins Bold"/>
                        </a:rPr>
                        <a:t>13</a:t>
                      </a:r>
                      <a:endParaRPr lang="en-US" sz="1600" dirty="0">
                        <a:solidFill>
                          <a:srgbClr val="002060"/>
                        </a:solidFill>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ts val="2239"/>
                        </a:lnSpc>
                        <a:spcBef>
                          <a:spcPct val="0"/>
                        </a:spcBef>
                        <a:defRPr/>
                      </a:pPr>
                      <a:r>
                        <a:rPr lang="en-US" sz="1600" b="1" dirty="0">
                          <a:solidFill>
                            <a:srgbClr val="002060"/>
                          </a:solidFill>
                          <a:latin typeface="Arial" panose="020B0604020202020204" pitchFamily="34" charset="0"/>
                          <a:cs typeface="Arial" panose="020B0604020202020204" pitchFamily="34" charset="0"/>
                          <a:sym typeface="Poppins Bold"/>
                        </a:rPr>
                        <a:t>26</a:t>
                      </a:r>
                      <a:endParaRPr lang="en-US" sz="1600" dirty="0">
                        <a:solidFill>
                          <a:srgbClr val="002060"/>
                        </a:solidFill>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239"/>
                        </a:lnSpc>
                        <a:defRPr/>
                      </a:pPr>
                      <a:endParaRPr lang="en-US" sz="1600" dirty="0">
                        <a:solidFill>
                          <a:srgbClr val="002060"/>
                        </a:solidFill>
                        <a:latin typeface="Arial" panose="020B0604020202020204" pitchFamily="34" charset="0"/>
                        <a:cs typeface="Arial" panose="020B0604020202020204" pitchFamily="34" charset="0"/>
                      </a:endParaRPr>
                    </a:p>
                    <a:p>
                      <a:pPr algn="ctr">
                        <a:lnSpc>
                          <a:spcPts val="2239"/>
                        </a:lnSpc>
                      </a:pPr>
                      <a:r>
                        <a:rPr lang="en-US" sz="1600" b="1" dirty="0">
                          <a:solidFill>
                            <a:srgbClr val="002060"/>
                          </a:solidFill>
                          <a:latin typeface="Arial" panose="020B0604020202020204" pitchFamily="34" charset="0"/>
                          <a:cs typeface="Arial" panose="020B0604020202020204" pitchFamily="34" charset="0"/>
                          <a:sym typeface="Poppins Bold"/>
                        </a:rPr>
                        <a:t>5200 </a:t>
                      </a:r>
                    </a:p>
                    <a:p>
                      <a:pPr marL="0" lvl="0" indent="0" algn="ctr">
                        <a:lnSpc>
                          <a:spcPts val="2239"/>
                        </a:lnSpc>
                        <a:spcBef>
                          <a:spcPct val="0"/>
                        </a:spcBef>
                      </a:pPr>
                      <a:r>
                        <a:rPr lang="en-US" sz="1600" b="1" dirty="0">
                          <a:solidFill>
                            <a:srgbClr val="002060"/>
                          </a:solidFill>
                          <a:latin typeface="Arial" panose="020B0604020202020204" pitchFamily="34" charset="0"/>
                          <a:cs typeface="Arial" panose="020B0604020202020204" pitchFamily="34" charset="0"/>
                          <a:sym typeface="Poppins Bold"/>
                        </a:rPr>
                        <a:t>(Enterprises  Promotion )</a:t>
                      </a:r>
                      <a:endParaRPr lang="en-US" sz="1600" b="1" dirty="0">
                        <a:solidFill>
                          <a:srgbClr val="002060"/>
                        </a:solidFill>
                        <a:latin typeface="Arial" panose="020B0604020202020204" pitchFamily="34" charset="0"/>
                        <a:ea typeface="Poppins Bold"/>
                        <a:cs typeface="Arial" panose="020B0604020202020204" pitchFamily="34" charset="0"/>
                        <a:sym typeface="Poppins Bold"/>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ts val="2239"/>
                        </a:lnSpc>
                        <a:spcBef>
                          <a:spcPct val="0"/>
                        </a:spcBef>
                        <a:defRPr/>
                      </a:pPr>
                      <a:r>
                        <a:rPr lang="en-US" sz="1600" b="1" dirty="0">
                          <a:solidFill>
                            <a:srgbClr val="002060"/>
                          </a:solidFill>
                          <a:latin typeface="Arial" panose="020B0604020202020204" pitchFamily="34" charset="0"/>
                          <a:cs typeface="Arial" panose="020B0604020202020204" pitchFamily="34" charset="0"/>
                          <a:sym typeface="Poppins Bold"/>
                        </a:rPr>
                        <a:t>01</a:t>
                      </a:r>
                      <a:endParaRPr lang="en-US" sz="1600" dirty="0">
                        <a:solidFill>
                          <a:srgbClr val="002060"/>
                        </a:solidFill>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ts val="2239"/>
                        </a:lnSpc>
                        <a:spcBef>
                          <a:spcPct val="0"/>
                        </a:spcBef>
                        <a:defRPr/>
                      </a:pPr>
                      <a:r>
                        <a:rPr lang="en-US" sz="1600" b="1" dirty="0">
                          <a:solidFill>
                            <a:srgbClr val="002060"/>
                          </a:solidFill>
                          <a:latin typeface="Arial" panose="020B0604020202020204" pitchFamily="34" charset="0"/>
                          <a:cs typeface="Arial" panose="020B0604020202020204" pitchFamily="34" charset="0"/>
                          <a:sym typeface="Poppins Bold"/>
                        </a:rPr>
                        <a:t>04</a:t>
                      </a:r>
                      <a:endParaRPr lang="en-US" sz="1600" dirty="0">
                        <a:solidFill>
                          <a:srgbClr val="002060"/>
                        </a:solidFill>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ts val="2239"/>
                        </a:lnSpc>
                        <a:spcBef>
                          <a:spcPct val="0"/>
                        </a:spcBef>
                        <a:defRPr/>
                      </a:pPr>
                      <a:r>
                        <a:rPr lang="en-US" sz="1600" b="1" dirty="0">
                          <a:solidFill>
                            <a:srgbClr val="002060"/>
                          </a:solidFill>
                          <a:latin typeface="Arial" panose="020B0604020202020204" pitchFamily="34" charset="0"/>
                          <a:cs typeface="Arial" panose="020B0604020202020204" pitchFamily="34" charset="0"/>
                          <a:sym typeface="Poppins Bold"/>
                        </a:rPr>
                        <a:t>23 </a:t>
                      </a:r>
                      <a:endParaRPr lang="en-US" sz="1600" dirty="0">
                        <a:solidFill>
                          <a:srgbClr val="002060"/>
                        </a:solidFill>
                        <a:latin typeface="Arial" panose="020B0604020202020204" pitchFamily="34" charset="0"/>
                        <a:cs typeface="Arial" panose="020B0604020202020204" pitchFamily="34" charset="0"/>
                      </a:endParaRP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5" name="Rectangle 4">
            <a:extLst>
              <a:ext uri="{FF2B5EF4-FFF2-40B4-BE49-F238E27FC236}">
                <a16:creationId xmlns:a16="http://schemas.microsoft.com/office/drawing/2014/main" id="{5413051D-18AC-99F9-70D8-B1DA19BF7CC8}"/>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E54DC770-E0E3-4A5A-44DD-ADF1AD81CB71}"/>
              </a:ext>
            </a:extLst>
          </p:cNvPr>
          <p:cNvSpPr/>
          <p:nvPr/>
        </p:nvSpPr>
        <p:spPr>
          <a:xfrm>
            <a:off x="165101" y="147212"/>
            <a:ext cx="11941060" cy="1138773"/>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National Resource Organisation (NRO)</a:t>
            </a:r>
          </a:p>
          <a:p>
            <a:endParaRPr lang="en-US" sz="2000" b="1" dirty="0">
              <a:solidFill>
                <a:srgbClr val="0033CC"/>
              </a:solidFill>
              <a:latin typeface="Aptos Display" panose="020B0004020202020204" pitchFamily="34" charset="0"/>
              <a:cs typeface="Arial" panose="020B0604020202020204" pitchFamily="34" charset="0"/>
            </a:endParaRPr>
          </a:p>
          <a:p>
            <a:r>
              <a:rPr lang="en-US" sz="2000" b="1" dirty="0">
                <a:solidFill>
                  <a:srgbClr val="0033CC"/>
                </a:solidFill>
                <a:latin typeface="Aptos Display" panose="020B0004020202020204" pitchFamily="34" charset="0"/>
                <a:cs typeface="Arial" panose="020B0604020202020204" pitchFamily="34" charset="0"/>
              </a:rPr>
              <a:t>Sponsored under National Rural Livelihoods Mission (NRLM) by Ministry of Rural Development, Govt. of India</a:t>
            </a:r>
          </a:p>
        </p:txBody>
      </p:sp>
      <p:sp>
        <p:nvSpPr>
          <p:cNvPr id="7" name="Right Triangle 6">
            <a:extLst>
              <a:ext uri="{FF2B5EF4-FFF2-40B4-BE49-F238E27FC236}">
                <a16:creationId xmlns:a16="http://schemas.microsoft.com/office/drawing/2014/main" id="{67C7AB3F-76DC-04F5-DD56-BA1437C564BA}"/>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9" name="Rectangle 8">
            <a:extLst>
              <a:ext uri="{FF2B5EF4-FFF2-40B4-BE49-F238E27FC236}">
                <a16:creationId xmlns:a16="http://schemas.microsoft.com/office/drawing/2014/main" id="{8A9F4EFC-96E7-76EF-9CED-5CE043EA1C60}"/>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0" name="Slide Number Placeholder 9">
            <a:extLst>
              <a:ext uri="{FF2B5EF4-FFF2-40B4-BE49-F238E27FC236}">
                <a16:creationId xmlns:a16="http://schemas.microsoft.com/office/drawing/2014/main" id="{FED52B09-E19F-AE3D-E542-79B83B4AB779}"/>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29</a:t>
            </a:fld>
            <a:endParaRPr lang="en-IN" sz="1800" b="1" dirty="0">
              <a:solidFill>
                <a:srgbClr val="00338D"/>
              </a:solidFill>
              <a:latin typeface="Aptos Display" panose="020B0004020202020204" pitchFamily="34" charset="0"/>
            </a:endParaRPr>
          </a:p>
        </p:txBody>
      </p:sp>
      <p:pic>
        <p:nvPicPr>
          <p:cNvPr id="11" name="Picture 10" descr="A black background with white spots&#10;&#10;Description automatically generated">
            <a:extLst>
              <a:ext uri="{FF2B5EF4-FFF2-40B4-BE49-F238E27FC236}">
                <a16:creationId xmlns:a16="http://schemas.microsoft.com/office/drawing/2014/main" id="{D48E2EBD-F7E3-E690-3F8A-22ECD059D02C}"/>
              </a:ext>
            </a:extLst>
          </p:cNvPr>
          <p:cNvPicPr>
            <a:picLocks noChangeAspect="1"/>
          </p:cNvPicPr>
          <p:nvPr/>
        </p:nvPicPr>
        <p:blipFill>
          <a:blip r:embed="rId7"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1770240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12">
            <a:extLst>
              <a:ext uri="{FF2B5EF4-FFF2-40B4-BE49-F238E27FC236}">
                <a16:creationId xmlns:a16="http://schemas.microsoft.com/office/drawing/2014/main" id="{A67F9EFA-0268-63F8-424B-C2B59343A842}"/>
              </a:ext>
            </a:extLst>
          </p:cNvPr>
          <p:cNvGraphicFramePr>
            <a:graphicFrameLocks noGrp="1"/>
          </p:cNvGraphicFramePr>
          <p:nvPr>
            <p:ph idx="1"/>
          </p:nvPr>
        </p:nvGraphicFramePr>
        <p:xfrm>
          <a:off x="893938" y="1378587"/>
          <a:ext cx="10306049" cy="5288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2A523461-B4D8-0123-9F19-0A196F31601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mj-lt"/>
              <a:cs typeface="Arial" panose="020B0604020202020204" pitchFamily="34" charset="0"/>
            </a:endParaRPr>
          </a:p>
        </p:txBody>
      </p:sp>
      <p:sp>
        <p:nvSpPr>
          <p:cNvPr id="5" name="Right Triangle 4">
            <a:extLst>
              <a:ext uri="{FF2B5EF4-FFF2-40B4-BE49-F238E27FC236}">
                <a16:creationId xmlns:a16="http://schemas.microsoft.com/office/drawing/2014/main" id="{23F8309D-4474-CBA1-3ABE-71DB1D42313D}"/>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Rectangle 5">
            <a:extLst>
              <a:ext uri="{FF2B5EF4-FFF2-40B4-BE49-F238E27FC236}">
                <a16:creationId xmlns:a16="http://schemas.microsoft.com/office/drawing/2014/main" id="{D242A5DA-FD77-3E94-BE5E-AED5223FCFFC}"/>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National Rural Livelihoods Mission (NRLM)</a:t>
            </a:r>
          </a:p>
        </p:txBody>
      </p:sp>
      <p:sp>
        <p:nvSpPr>
          <p:cNvPr id="7" name="Rectangle 6">
            <a:extLst>
              <a:ext uri="{FF2B5EF4-FFF2-40B4-BE49-F238E27FC236}">
                <a16:creationId xmlns:a16="http://schemas.microsoft.com/office/drawing/2014/main" id="{43E8CA54-5947-2C0B-3634-E2093BE0F9DD}"/>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9" name="Slide Number Placeholder 9">
            <a:extLst>
              <a:ext uri="{FF2B5EF4-FFF2-40B4-BE49-F238E27FC236}">
                <a16:creationId xmlns:a16="http://schemas.microsoft.com/office/drawing/2014/main" id="{A397BFA1-9AE1-722E-9352-0F6BB5E2BE46}"/>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30</a:t>
            </a:fld>
            <a:endParaRPr lang="en-IN" sz="1800" b="1" dirty="0">
              <a:solidFill>
                <a:srgbClr val="00338D"/>
              </a:solidFill>
              <a:latin typeface="Aptos Display" panose="020B0004020202020204" pitchFamily="34" charset="0"/>
            </a:endParaRPr>
          </a:p>
        </p:txBody>
      </p:sp>
      <p:pic>
        <p:nvPicPr>
          <p:cNvPr id="11" name="Picture 10" descr="A black background with white spots&#10;&#10;Description automatically generated">
            <a:extLst>
              <a:ext uri="{FF2B5EF4-FFF2-40B4-BE49-F238E27FC236}">
                <a16:creationId xmlns:a16="http://schemas.microsoft.com/office/drawing/2014/main" id="{9572C0B4-9C57-5EEE-8653-434015912605}"/>
              </a:ext>
            </a:extLst>
          </p:cNvPr>
          <p:cNvPicPr>
            <a:picLocks noChangeAspect="1"/>
          </p:cNvPicPr>
          <p:nvPr/>
        </p:nvPicPr>
        <p:blipFill>
          <a:blip r:embed="rId7"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3" name="TextBox 2">
            <a:extLst>
              <a:ext uri="{FF2B5EF4-FFF2-40B4-BE49-F238E27FC236}">
                <a16:creationId xmlns:a16="http://schemas.microsoft.com/office/drawing/2014/main" id="{5ADC5C70-DB6B-53D2-A5E4-2640D3B1B018}"/>
              </a:ext>
            </a:extLst>
          </p:cNvPr>
          <p:cNvSpPr txBox="1"/>
          <p:nvPr/>
        </p:nvSpPr>
        <p:spPr>
          <a:xfrm>
            <a:off x="3048000" y="836685"/>
            <a:ext cx="6096000" cy="369332"/>
          </a:xfrm>
          <a:prstGeom prst="rect">
            <a:avLst/>
          </a:prstGeom>
          <a:noFill/>
        </p:spPr>
        <p:txBody>
          <a:bodyPr wrap="square">
            <a:spAutoFit/>
          </a:bodyPr>
          <a:lstStyle/>
          <a:p>
            <a:pPr lvl="0" algn="just"/>
            <a:r>
              <a:rPr lang="en-US" sz="1800" b="0" dirty="0">
                <a:latin typeface="Arial" panose="020B0604020202020204" pitchFamily="34" charset="0"/>
                <a:cs typeface="Arial" panose="020B0604020202020204" pitchFamily="34" charset="0"/>
              </a:rPr>
              <a:t>National Resource Organisation (NRO)</a:t>
            </a:r>
          </a:p>
        </p:txBody>
      </p:sp>
    </p:spTree>
    <p:extLst>
      <p:ext uri="{BB962C8B-B14F-4D97-AF65-F5344CB8AC3E}">
        <p14:creationId xmlns:p14="http://schemas.microsoft.com/office/powerpoint/2010/main" val="680513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773110" y="1814636"/>
            <a:ext cx="5054359" cy="4220389"/>
          </a:xfrm>
          <a:custGeom>
            <a:avLst/>
            <a:gdLst/>
            <a:ahLst/>
            <a:cxnLst/>
            <a:rect l="l" t="t" r="r" b="b"/>
            <a:pathLst>
              <a:path w="7581538" h="6330584">
                <a:moveTo>
                  <a:pt x="0" y="0"/>
                </a:moveTo>
                <a:lnTo>
                  <a:pt x="7581538" y="0"/>
                </a:lnTo>
                <a:lnTo>
                  <a:pt x="7581538" y="6330584"/>
                </a:lnTo>
                <a:lnTo>
                  <a:pt x="0" y="63305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sz="1200" dirty="0">
              <a:latin typeface="Aptos Display" panose="020B0004020202020204" pitchFamily="34" charset="0"/>
              <a:cs typeface="Times New Roman" panose="02020603050405020304" pitchFamily="18" charset="0"/>
            </a:endParaRPr>
          </a:p>
        </p:txBody>
      </p:sp>
      <p:grpSp>
        <p:nvGrpSpPr>
          <p:cNvPr id="4" name="Group 4"/>
          <p:cNvGrpSpPr/>
          <p:nvPr/>
        </p:nvGrpSpPr>
        <p:grpSpPr>
          <a:xfrm>
            <a:off x="6405032" y="3623795"/>
            <a:ext cx="746583" cy="746583"/>
            <a:chOff x="0" y="0"/>
            <a:chExt cx="812800" cy="812800"/>
          </a:xfrm>
          <a:solidFill>
            <a:srgbClr val="0033CC"/>
          </a:solidFill>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IN" sz="1200">
                <a:latin typeface="Aptos Display" panose="020B0004020202020204" pitchFamily="34" charset="0"/>
                <a:cs typeface="Times New Roman" panose="02020603050405020304" pitchFamily="18" charset="0"/>
              </a:endParaRPr>
            </a:p>
          </p:txBody>
        </p:sp>
        <p:sp>
          <p:nvSpPr>
            <p:cNvPr id="6" name="TextBox 6"/>
            <p:cNvSpPr txBox="1"/>
            <p:nvPr/>
          </p:nvSpPr>
          <p:spPr>
            <a:xfrm>
              <a:off x="76200" y="38100"/>
              <a:ext cx="660400" cy="698500"/>
            </a:xfrm>
            <a:prstGeom prst="rect">
              <a:avLst/>
            </a:prstGeom>
            <a:grpFill/>
          </p:spPr>
          <p:txBody>
            <a:bodyPr lIns="33867" tIns="33867" rIns="33867" bIns="33867" rtlCol="0" anchor="ctr"/>
            <a:lstStyle/>
            <a:p>
              <a:pPr algn="ctr">
                <a:lnSpc>
                  <a:spcPts val="1773"/>
                </a:lnSpc>
              </a:pPr>
              <a:endParaRPr sz="1200">
                <a:latin typeface="Aptos Display" panose="020B0004020202020204" pitchFamily="34" charset="0"/>
                <a:cs typeface="Times New Roman" panose="02020603050405020304" pitchFamily="18" charset="0"/>
              </a:endParaRPr>
            </a:p>
          </p:txBody>
        </p:sp>
      </p:grpSp>
      <p:grpSp>
        <p:nvGrpSpPr>
          <p:cNvPr id="7" name="Group 7"/>
          <p:cNvGrpSpPr/>
          <p:nvPr/>
        </p:nvGrpSpPr>
        <p:grpSpPr>
          <a:xfrm>
            <a:off x="6405032" y="2606449"/>
            <a:ext cx="746583" cy="746583"/>
            <a:chOff x="0" y="0"/>
            <a:chExt cx="812800" cy="812800"/>
          </a:xfrm>
          <a:solidFill>
            <a:srgbClr val="0033CC"/>
          </a:solidFill>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IN" sz="1200">
                <a:latin typeface="Aptos Display" panose="020B0004020202020204" pitchFamily="34" charset="0"/>
                <a:cs typeface="Times New Roman" panose="02020603050405020304" pitchFamily="18" charset="0"/>
              </a:endParaRPr>
            </a:p>
          </p:txBody>
        </p:sp>
        <p:sp>
          <p:nvSpPr>
            <p:cNvPr id="9" name="TextBox 9"/>
            <p:cNvSpPr txBox="1"/>
            <p:nvPr/>
          </p:nvSpPr>
          <p:spPr>
            <a:xfrm>
              <a:off x="76200" y="38100"/>
              <a:ext cx="660400" cy="698500"/>
            </a:xfrm>
            <a:prstGeom prst="rect">
              <a:avLst/>
            </a:prstGeom>
            <a:grpFill/>
          </p:spPr>
          <p:txBody>
            <a:bodyPr lIns="33867" tIns="33867" rIns="33867" bIns="33867" rtlCol="0" anchor="ctr"/>
            <a:lstStyle/>
            <a:p>
              <a:pPr algn="ctr">
                <a:lnSpc>
                  <a:spcPts val="1773"/>
                </a:lnSpc>
              </a:pPr>
              <a:endParaRPr sz="1200">
                <a:latin typeface="Aptos Display" panose="020B0004020202020204" pitchFamily="34" charset="0"/>
                <a:cs typeface="Times New Roman" panose="02020603050405020304" pitchFamily="18" charset="0"/>
              </a:endParaRPr>
            </a:p>
          </p:txBody>
        </p:sp>
      </p:grpSp>
      <p:grpSp>
        <p:nvGrpSpPr>
          <p:cNvPr id="10" name="Group 10"/>
          <p:cNvGrpSpPr/>
          <p:nvPr/>
        </p:nvGrpSpPr>
        <p:grpSpPr>
          <a:xfrm>
            <a:off x="6405032" y="1587807"/>
            <a:ext cx="746583" cy="746583"/>
            <a:chOff x="0" y="0"/>
            <a:chExt cx="812800" cy="812800"/>
          </a:xfrm>
          <a:solidFill>
            <a:srgbClr val="0033CC"/>
          </a:solidFill>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IN" sz="1200">
                <a:latin typeface="Aptos Display" panose="020B0004020202020204" pitchFamily="34" charset="0"/>
                <a:cs typeface="Times New Roman" panose="02020603050405020304" pitchFamily="18" charset="0"/>
              </a:endParaRPr>
            </a:p>
          </p:txBody>
        </p:sp>
        <p:sp>
          <p:nvSpPr>
            <p:cNvPr id="12" name="TextBox 12"/>
            <p:cNvSpPr txBox="1"/>
            <p:nvPr/>
          </p:nvSpPr>
          <p:spPr>
            <a:xfrm>
              <a:off x="76200" y="38100"/>
              <a:ext cx="660400" cy="698500"/>
            </a:xfrm>
            <a:prstGeom prst="rect">
              <a:avLst/>
            </a:prstGeom>
            <a:grpFill/>
          </p:spPr>
          <p:txBody>
            <a:bodyPr lIns="33867" tIns="33867" rIns="33867" bIns="33867" rtlCol="0" anchor="ctr"/>
            <a:lstStyle/>
            <a:p>
              <a:pPr algn="ctr">
                <a:lnSpc>
                  <a:spcPts val="1773"/>
                </a:lnSpc>
              </a:pPr>
              <a:endParaRPr sz="1200">
                <a:latin typeface="Aptos Display" panose="020B0004020202020204" pitchFamily="34" charset="0"/>
                <a:cs typeface="Times New Roman" panose="02020603050405020304" pitchFamily="18" charset="0"/>
              </a:endParaRPr>
            </a:p>
          </p:txBody>
        </p:sp>
      </p:grpSp>
      <p:grpSp>
        <p:nvGrpSpPr>
          <p:cNvPr id="13" name="Group 13"/>
          <p:cNvGrpSpPr/>
          <p:nvPr/>
        </p:nvGrpSpPr>
        <p:grpSpPr>
          <a:xfrm>
            <a:off x="6405032" y="5534527"/>
            <a:ext cx="746583" cy="746583"/>
            <a:chOff x="0" y="0"/>
            <a:chExt cx="812800" cy="812800"/>
          </a:xfrm>
          <a:solidFill>
            <a:srgbClr val="0033CC"/>
          </a:solidFill>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IN" sz="1200">
                <a:latin typeface="Aptos Display" panose="020B0004020202020204" pitchFamily="34" charset="0"/>
                <a:cs typeface="Times New Roman" panose="02020603050405020304" pitchFamily="18" charset="0"/>
              </a:endParaRPr>
            </a:p>
          </p:txBody>
        </p:sp>
        <p:sp>
          <p:nvSpPr>
            <p:cNvPr id="15" name="TextBox 15"/>
            <p:cNvSpPr txBox="1"/>
            <p:nvPr/>
          </p:nvSpPr>
          <p:spPr>
            <a:xfrm>
              <a:off x="76200" y="38100"/>
              <a:ext cx="660400" cy="698500"/>
            </a:xfrm>
            <a:prstGeom prst="rect">
              <a:avLst/>
            </a:prstGeom>
            <a:grpFill/>
          </p:spPr>
          <p:txBody>
            <a:bodyPr lIns="33867" tIns="33867" rIns="33867" bIns="33867" rtlCol="0" anchor="ctr"/>
            <a:lstStyle/>
            <a:p>
              <a:pPr algn="ctr">
                <a:lnSpc>
                  <a:spcPts val="1773"/>
                </a:lnSpc>
              </a:pPr>
              <a:endParaRPr sz="1200">
                <a:latin typeface="Aptos Display" panose="020B0004020202020204" pitchFamily="34" charset="0"/>
                <a:cs typeface="Times New Roman" panose="02020603050405020304" pitchFamily="18" charset="0"/>
              </a:endParaRPr>
            </a:p>
          </p:txBody>
        </p:sp>
      </p:grpSp>
      <p:grpSp>
        <p:nvGrpSpPr>
          <p:cNvPr id="16" name="Group 16"/>
          <p:cNvGrpSpPr/>
          <p:nvPr/>
        </p:nvGrpSpPr>
        <p:grpSpPr>
          <a:xfrm>
            <a:off x="6405032" y="4574331"/>
            <a:ext cx="746583" cy="746583"/>
            <a:chOff x="0" y="0"/>
            <a:chExt cx="812800" cy="812800"/>
          </a:xfrm>
          <a:solidFill>
            <a:srgbClr val="0033CC"/>
          </a:solidFill>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IN" sz="1200">
                <a:latin typeface="Aptos Display" panose="020B0004020202020204" pitchFamily="34" charset="0"/>
                <a:cs typeface="Times New Roman" panose="02020603050405020304" pitchFamily="18" charset="0"/>
              </a:endParaRPr>
            </a:p>
          </p:txBody>
        </p:sp>
        <p:sp>
          <p:nvSpPr>
            <p:cNvPr id="18" name="TextBox 18"/>
            <p:cNvSpPr txBox="1"/>
            <p:nvPr/>
          </p:nvSpPr>
          <p:spPr>
            <a:xfrm>
              <a:off x="76200" y="38100"/>
              <a:ext cx="660400" cy="698500"/>
            </a:xfrm>
            <a:prstGeom prst="rect">
              <a:avLst/>
            </a:prstGeom>
            <a:grpFill/>
          </p:spPr>
          <p:txBody>
            <a:bodyPr lIns="33867" tIns="33867" rIns="33867" bIns="33867" rtlCol="0" anchor="ctr"/>
            <a:lstStyle/>
            <a:p>
              <a:pPr algn="ctr">
                <a:lnSpc>
                  <a:spcPts val="1773"/>
                </a:lnSpc>
              </a:pPr>
              <a:endParaRPr sz="1200">
                <a:latin typeface="Aptos Display" panose="020B0004020202020204" pitchFamily="34" charset="0"/>
                <a:cs typeface="Times New Roman" panose="02020603050405020304" pitchFamily="18" charset="0"/>
              </a:endParaRPr>
            </a:p>
          </p:txBody>
        </p:sp>
      </p:grpSp>
      <p:sp>
        <p:nvSpPr>
          <p:cNvPr id="19" name="Freeform 19"/>
          <p:cNvSpPr/>
          <p:nvPr/>
        </p:nvSpPr>
        <p:spPr>
          <a:xfrm>
            <a:off x="6539083" y="1721858"/>
            <a:ext cx="478481" cy="478481"/>
          </a:xfrm>
          <a:custGeom>
            <a:avLst/>
            <a:gdLst/>
            <a:ahLst/>
            <a:cxnLst/>
            <a:rect l="l" t="t" r="r" b="b"/>
            <a:pathLst>
              <a:path w="717722" h="717722">
                <a:moveTo>
                  <a:pt x="0" y="0"/>
                </a:moveTo>
                <a:lnTo>
                  <a:pt x="717722" y="0"/>
                </a:lnTo>
                <a:lnTo>
                  <a:pt x="717722" y="717722"/>
                </a:lnTo>
                <a:lnTo>
                  <a:pt x="0" y="7177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0" name="Freeform 20"/>
          <p:cNvSpPr/>
          <p:nvPr/>
        </p:nvSpPr>
        <p:spPr>
          <a:xfrm>
            <a:off x="6518286" y="2719704"/>
            <a:ext cx="520075" cy="520075"/>
          </a:xfrm>
          <a:custGeom>
            <a:avLst/>
            <a:gdLst/>
            <a:ahLst/>
            <a:cxnLst/>
            <a:rect l="l" t="t" r="r" b="b"/>
            <a:pathLst>
              <a:path w="780112" h="780112">
                <a:moveTo>
                  <a:pt x="0" y="0"/>
                </a:moveTo>
                <a:lnTo>
                  <a:pt x="780112" y="0"/>
                </a:lnTo>
                <a:lnTo>
                  <a:pt x="780112" y="780111"/>
                </a:lnTo>
                <a:lnTo>
                  <a:pt x="0" y="7801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1" name="Freeform 21"/>
          <p:cNvSpPr/>
          <p:nvPr/>
        </p:nvSpPr>
        <p:spPr>
          <a:xfrm>
            <a:off x="6510199" y="3728962"/>
            <a:ext cx="536251" cy="536251"/>
          </a:xfrm>
          <a:custGeom>
            <a:avLst/>
            <a:gdLst/>
            <a:ahLst/>
            <a:cxnLst/>
            <a:rect l="l" t="t" r="r" b="b"/>
            <a:pathLst>
              <a:path w="804377" h="804377">
                <a:moveTo>
                  <a:pt x="0" y="0"/>
                </a:moveTo>
                <a:lnTo>
                  <a:pt x="804376" y="0"/>
                </a:lnTo>
                <a:lnTo>
                  <a:pt x="804376" y="804377"/>
                </a:lnTo>
                <a:lnTo>
                  <a:pt x="0" y="80437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2" name="Freeform 22"/>
          <p:cNvSpPr/>
          <p:nvPr/>
        </p:nvSpPr>
        <p:spPr>
          <a:xfrm>
            <a:off x="6521642" y="4694412"/>
            <a:ext cx="516719" cy="516719"/>
          </a:xfrm>
          <a:custGeom>
            <a:avLst/>
            <a:gdLst/>
            <a:ahLst/>
            <a:cxnLst/>
            <a:rect l="l" t="t" r="r" b="b"/>
            <a:pathLst>
              <a:path w="775078" h="775078">
                <a:moveTo>
                  <a:pt x="0" y="0"/>
                </a:moveTo>
                <a:lnTo>
                  <a:pt x="775078" y="0"/>
                </a:lnTo>
                <a:lnTo>
                  <a:pt x="775078" y="775078"/>
                </a:lnTo>
                <a:lnTo>
                  <a:pt x="0" y="7750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3" name="Freeform 23"/>
          <p:cNvSpPr/>
          <p:nvPr/>
        </p:nvSpPr>
        <p:spPr>
          <a:xfrm>
            <a:off x="6510199" y="5645690"/>
            <a:ext cx="536251" cy="536251"/>
          </a:xfrm>
          <a:custGeom>
            <a:avLst/>
            <a:gdLst/>
            <a:ahLst/>
            <a:cxnLst/>
            <a:rect l="l" t="t" r="r" b="b"/>
            <a:pathLst>
              <a:path w="804377" h="804377">
                <a:moveTo>
                  <a:pt x="0" y="0"/>
                </a:moveTo>
                <a:lnTo>
                  <a:pt x="804376" y="0"/>
                </a:lnTo>
                <a:lnTo>
                  <a:pt x="804376" y="804377"/>
                </a:lnTo>
                <a:lnTo>
                  <a:pt x="0" y="80437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4" name="Freeform 24"/>
          <p:cNvSpPr/>
          <p:nvPr/>
        </p:nvSpPr>
        <p:spPr>
          <a:xfrm>
            <a:off x="1370592" y="4726932"/>
            <a:ext cx="478481" cy="478481"/>
          </a:xfrm>
          <a:custGeom>
            <a:avLst/>
            <a:gdLst/>
            <a:ahLst/>
            <a:cxnLst/>
            <a:rect l="l" t="t" r="r" b="b"/>
            <a:pathLst>
              <a:path w="717722" h="717722">
                <a:moveTo>
                  <a:pt x="0" y="0"/>
                </a:moveTo>
                <a:lnTo>
                  <a:pt x="717722" y="0"/>
                </a:lnTo>
                <a:lnTo>
                  <a:pt x="717722" y="717723"/>
                </a:lnTo>
                <a:lnTo>
                  <a:pt x="0" y="7177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5" name="Freeform 25"/>
          <p:cNvSpPr/>
          <p:nvPr/>
        </p:nvSpPr>
        <p:spPr>
          <a:xfrm>
            <a:off x="1328999" y="3376547"/>
            <a:ext cx="520075" cy="520075"/>
          </a:xfrm>
          <a:custGeom>
            <a:avLst/>
            <a:gdLst/>
            <a:ahLst/>
            <a:cxnLst/>
            <a:rect l="l" t="t" r="r" b="b"/>
            <a:pathLst>
              <a:path w="780112" h="780112">
                <a:moveTo>
                  <a:pt x="0" y="0"/>
                </a:moveTo>
                <a:lnTo>
                  <a:pt x="780111" y="0"/>
                </a:lnTo>
                <a:lnTo>
                  <a:pt x="780111" y="780112"/>
                </a:lnTo>
                <a:lnTo>
                  <a:pt x="0" y="7801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6" name="Freeform 26"/>
          <p:cNvSpPr/>
          <p:nvPr/>
        </p:nvSpPr>
        <p:spPr>
          <a:xfrm>
            <a:off x="2293036" y="2394429"/>
            <a:ext cx="536251" cy="536251"/>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7" name="Freeform 27"/>
          <p:cNvSpPr/>
          <p:nvPr/>
        </p:nvSpPr>
        <p:spPr>
          <a:xfrm>
            <a:off x="3731473" y="2413961"/>
            <a:ext cx="516719" cy="516719"/>
          </a:xfrm>
          <a:custGeom>
            <a:avLst/>
            <a:gdLst/>
            <a:ahLst/>
            <a:cxnLst/>
            <a:rect l="l" t="t" r="r" b="b"/>
            <a:pathLst>
              <a:path w="775078" h="775078">
                <a:moveTo>
                  <a:pt x="0" y="0"/>
                </a:moveTo>
                <a:lnTo>
                  <a:pt x="775078" y="0"/>
                </a:lnTo>
                <a:lnTo>
                  <a:pt x="775078" y="775078"/>
                </a:lnTo>
                <a:lnTo>
                  <a:pt x="0" y="7750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8" name="Freeform 28"/>
          <p:cNvSpPr/>
          <p:nvPr/>
        </p:nvSpPr>
        <p:spPr>
          <a:xfrm>
            <a:off x="4685348" y="3346537"/>
            <a:ext cx="536251" cy="536251"/>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29" name="Freeform 29"/>
          <p:cNvSpPr/>
          <p:nvPr/>
        </p:nvSpPr>
        <p:spPr>
          <a:xfrm>
            <a:off x="4685348" y="4670584"/>
            <a:ext cx="615974" cy="610584"/>
          </a:xfrm>
          <a:custGeom>
            <a:avLst/>
            <a:gdLst/>
            <a:ahLst/>
            <a:cxnLst/>
            <a:rect l="l" t="t" r="r" b="b"/>
            <a:pathLst>
              <a:path w="923961" h="915876">
                <a:moveTo>
                  <a:pt x="0" y="0"/>
                </a:moveTo>
                <a:lnTo>
                  <a:pt x="923961" y="0"/>
                </a:lnTo>
                <a:lnTo>
                  <a:pt x="923961" y="915876"/>
                </a:lnTo>
                <a:lnTo>
                  <a:pt x="0" y="91587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IN" sz="1200">
              <a:latin typeface="Aptos Display" panose="020B0004020202020204" pitchFamily="34" charset="0"/>
              <a:cs typeface="Times New Roman" panose="02020603050405020304" pitchFamily="18" charset="0"/>
            </a:endParaRPr>
          </a:p>
        </p:txBody>
      </p:sp>
      <p:sp>
        <p:nvSpPr>
          <p:cNvPr id="30" name="TextBox 30"/>
          <p:cNvSpPr txBox="1"/>
          <p:nvPr/>
        </p:nvSpPr>
        <p:spPr>
          <a:xfrm>
            <a:off x="7273192" y="1870760"/>
            <a:ext cx="4145698" cy="529953"/>
          </a:xfrm>
          <a:prstGeom prst="rect">
            <a:avLst/>
          </a:prstGeom>
        </p:spPr>
        <p:txBody>
          <a:bodyPr lIns="0" tIns="0" rIns="0" bIns="0" rtlCol="0" anchor="t">
            <a:spAutoFit/>
          </a:bodyPr>
          <a:lstStyle/>
          <a:p>
            <a:pPr algn="just">
              <a:lnSpc>
                <a:spcPts val="1429"/>
              </a:lnSpc>
              <a:spcBef>
                <a:spcPct val="0"/>
              </a:spcBef>
            </a:pPr>
            <a:r>
              <a:rPr lang="en-US" sz="1021" b="1" dirty="0">
                <a:solidFill>
                  <a:srgbClr val="292828"/>
                </a:solidFill>
                <a:latin typeface="Aptos Display" panose="020B0004020202020204" pitchFamily="34" charset="0"/>
                <a:ea typeface="Poppins Medium"/>
                <a:cs typeface="Times New Roman" panose="02020603050405020304" pitchFamily="18" charset="0"/>
                <a:sym typeface="Poppins Medium"/>
              </a:rPr>
              <a:t>Trained individuals from the community who assist first-generation entrepreneurs with business management skills, business plan preparation, and establishing market linkages</a:t>
            </a:r>
          </a:p>
        </p:txBody>
      </p:sp>
      <p:sp>
        <p:nvSpPr>
          <p:cNvPr id="31" name="TextBox 31"/>
          <p:cNvSpPr txBox="1"/>
          <p:nvPr/>
        </p:nvSpPr>
        <p:spPr>
          <a:xfrm>
            <a:off x="7273192" y="2868887"/>
            <a:ext cx="4145698" cy="529953"/>
          </a:xfrm>
          <a:prstGeom prst="rect">
            <a:avLst/>
          </a:prstGeom>
        </p:spPr>
        <p:txBody>
          <a:bodyPr lIns="0" tIns="0" rIns="0" bIns="0" rtlCol="0" anchor="t">
            <a:spAutoFit/>
          </a:bodyPr>
          <a:lstStyle/>
          <a:p>
            <a:pPr algn="just">
              <a:lnSpc>
                <a:spcPts val="1429"/>
              </a:lnSpc>
              <a:spcBef>
                <a:spcPct val="0"/>
              </a:spcBef>
            </a:pPr>
            <a:r>
              <a:rPr lang="en-US" sz="1021" b="1" dirty="0">
                <a:solidFill>
                  <a:srgbClr val="292828"/>
                </a:solidFill>
                <a:latin typeface="Aptos Display" panose="020B0004020202020204" pitchFamily="34" charset="0"/>
                <a:ea typeface="Poppins Medium"/>
                <a:cs typeface="Times New Roman" panose="02020603050405020304" pitchFamily="18" charset="0"/>
                <a:sym typeface="Poppins Medium"/>
              </a:rPr>
              <a:t>Trained individuals from the community who assist first-generation entrepreneurs with business management skills, business plan preparation, and establishing market linkages</a:t>
            </a:r>
          </a:p>
        </p:txBody>
      </p:sp>
      <p:sp>
        <p:nvSpPr>
          <p:cNvPr id="32" name="TextBox 32"/>
          <p:cNvSpPr txBox="1"/>
          <p:nvPr/>
        </p:nvSpPr>
        <p:spPr>
          <a:xfrm>
            <a:off x="7273192" y="3915901"/>
            <a:ext cx="4145698" cy="350417"/>
          </a:xfrm>
          <a:prstGeom prst="rect">
            <a:avLst/>
          </a:prstGeom>
        </p:spPr>
        <p:txBody>
          <a:bodyPr lIns="0" tIns="0" rIns="0" bIns="0" rtlCol="0" anchor="t">
            <a:spAutoFit/>
          </a:bodyPr>
          <a:lstStyle/>
          <a:p>
            <a:pPr algn="just">
              <a:lnSpc>
                <a:spcPts val="1429"/>
              </a:lnSpc>
              <a:spcBef>
                <a:spcPct val="0"/>
              </a:spcBef>
            </a:pPr>
            <a:r>
              <a:rPr lang="en-US" sz="1021" b="1" dirty="0">
                <a:solidFill>
                  <a:srgbClr val="292828"/>
                </a:solidFill>
                <a:latin typeface="Aptos Display" panose="020B0004020202020204" pitchFamily="34" charset="0"/>
                <a:ea typeface="Poppins Medium"/>
                <a:cs typeface="Times New Roman" panose="02020603050405020304" pitchFamily="18" charset="0"/>
                <a:sym typeface="Poppins Medium"/>
              </a:rPr>
              <a:t>A dedicated fund providing seed capital to SHG federations for starting and running enterprises until they can secure bank financing</a:t>
            </a:r>
          </a:p>
        </p:txBody>
      </p:sp>
      <p:sp>
        <p:nvSpPr>
          <p:cNvPr id="33" name="TextBox 33"/>
          <p:cNvSpPr txBox="1"/>
          <p:nvPr/>
        </p:nvSpPr>
        <p:spPr>
          <a:xfrm>
            <a:off x="7273192" y="4893648"/>
            <a:ext cx="4145698" cy="529953"/>
          </a:xfrm>
          <a:prstGeom prst="rect">
            <a:avLst/>
          </a:prstGeom>
        </p:spPr>
        <p:txBody>
          <a:bodyPr lIns="0" tIns="0" rIns="0" bIns="0" rtlCol="0" anchor="t">
            <a:spAutoFit/>
          </a:bodyPr>
          <a:lstStyle/>
          <a:p>
            <a:pPr algn="just">
              <a:lnSpc>
                <a:spcPts val="1429"/>
              </a:lnSpc>
              <a:spcBef>
                <a:spcPct val="0"/>
              </a:spcBef>
            </a:pPr>
            <a:r>
              <a:rPr lang="en-US" sz="1021" b="1" dirty="0">
                <a:solidFill>
                  <a:srgbClr val="292828"/>
                </a:solidFill>
                <a:latin typeface="Aptos Display" panose="020B0004020202020204" pitchFamily="34" charset="0"/>
                <a:ea typeface="Poppins Medium"/>
                <a:cs typeface="Times New Roman" panose="02020603050405020304" pitchFamily="18" charset="0"/>
                <a:sym typeface="Poppins Medium"/>
              </a:rPr>
              <a:t>A sub-committee of the Block-level Federation responsible for providing leadership and managing the BRC-EP, focusing on the development of micro-enterprises</a:t>
            </a:r>
          </a:p>
        </p:txBody>
      </p:sp>
      <p:sp>
        <p:nvSpPr>
          <p:cNvPr id="34" name="TextBox 34"/>
          <p:cNvSpPr txBox="1"/>
          <p:nvPr/>
        </p:nvSpPr>
        <p:spPr>
          <a:xfrm>
            <a:off x="7273192" y="5820328"/>
            <a:ext cx="4145698" cy="529953"/>
          </a:xfrm>
          <a:prstGeom prst="rect">
            <a:avLst/>
          </a:prstGeom>
        </p:spPr>
        <p:txBody>
          <a:bodyPr lIns="0" tIns="0" rIns="0" bIns="0" rtlCol="0" anchor="t">
            <a:spAutoFit/>
          </a:bodyPr>
          <a:lstStyle/>
          <a:p>
            <a:pPr algn="just">
              <a:lnSpc>
                <a:spcPts val="1429"/>
              </a:lnSpc>
              <a:spcBef>
                <a:spcPct val="0"/>
              </a:spcBef>
            </a:pPr>
            <a:r>
              <a:rPr lang="en-US" sz="1021" b="1" dirty="0">
                <a:solidFill>
                  <a:srgbClr val="292828"/>
                </a:solidFill>
                <a:latin typeface="Aptos Display" panose="020B0004020202020204" pitchFamily="34" charset="0"/>
                <a:ea typeface="Poppins Medium"/>
                <a:cs typeface="Times New Roman" panose="02020603050405020304" pitchFamily="18" charset="0"/>
                <a:sym typeface="Poppins Medium"/>
              </a:rPr>
              <a:t>Programs aimed at enhancing the skills of rural entrepreneurs, including training in business management, financial literacy, and technical skills to ensure the sustainability of enterprises</a:t>
            </a:r>
          </a:p>
        </p:txBody>
      </p:sp>
      <p:sp>
        <p:nvSpPr>
          <p:cNvPr id="35" name="TextBox 35"/>
          <p:cNvSpPr txBox="1"/>
          <p:nvPr/>
        </p:nvSpPr>
        <p:spPr>
          <a:xfrm>
            <a:off x="7225608" y="1613486"/>
            <a:ext cx="4193282" cy="193707"/>
          </a:xfrm>
          <a:prstGeom prst="rect">
            <a:avLst/>
          </a:prstGeom>
        </p:spPr>
        <p:txBody>
          <a:bodyPr lIns="0" tIns="0" rIns="0" bIns="0" rtlCol="0" anchor="t">
            <a:spAutoFit/>
          </a:bodyPr>
          <a:lstStyle/>
          <a:p>
            <a:pPr algn="just">
              <a:lnSpc>
                <a:spcPts val="1569"/>
              </a:lnSpc>
              <a:spcBef>
                <a:spcPct val="0"/>
              </a:spcBef>
            </a:pPr>
            <a:r>
              <a:rPr lang="en-US" sz="1121" b="1" dirty="0">
                <a:solidFill>
                  <a:srgbClr val="0033CC"/>
                </a:solidFill>
                <a:latin typeface="Aptos Display" panose="020B0004020202020204" pitchFamily="34" charset="0"/>
                <a:ea typeface="Poppins Ultra-Bold"/>
                <a:cs typeface="Times New Roman" panose="02020603050405020304" pitchFamily="18" charset="0"/>
                <a:sym typeface="Poppins Ultra-Bold"/>
              </a:rPr>
              <a:t>Block Resource Centre for Enterprise Promotion (BRC-EP)</a:t>
            </a:r>
          </a:p>
        </p:txBody>
      </p:sp>
      <p:sp>
        <p:nvSpPr>
          <p:cNvPr id="36" name="TextBox 36"/>
          <p:cNvSpPr txBox="1"/>
          <p:nvPr/>
        </p:nvSpPr>
        <p:spPr>
          <a:xfrm>
            <a:off x="7273191" y="2607092"/>
            <a:ext cx="4233009" cy="182166"/>
          </a:xfrm>
          <a:prstGeom prst="rect">
            <a:avLst/>
          </a:prstGeom>
        </p:spPr>
        <p:txBody>
          <a:bodyPr wrap="square" lIns="0" tIns="0" rIns="0" bIns="0" rtlCol="0" anchor="t">
            <a:spAutoFit/>
          </a:bodyPr>
          <a:lstStyle/>
          <a:p>
            <a:pPr algn="just">
              <a:lnSpc>
                <a:spcPts val="1493"/>
              </a:lnSpc>
              <a:spcBef>
                <a:spcPct val="0"/>
              </a:spcBef>
            </a:pPr>
            <a:r>
              <a:rPr lang="en-US" sz="1067" b="1" dirty="0">
                <a:solidFill>
                  <a:srgbClr val="0033CC"/>
                </a:solidFill>
                <a:latin typeface="Aptos Display" panose="020B0004020202020204" pitchFamily="34" charset="0"/>
                <a:ea typeface="Poppins Ultra-Bold"/>
                <a:cs typeface="Times New Roman" panose="02020603050405020304" pitchFamily="18" charset="0"/>
                <a:sym typeface="Poppins Ultra-Bold"/>
              </a:rPr>
              <a:t>Community Resource Persons for Enterprise Promotion (CRPs-EP)</a:t>
            </a:r>
          </a:p>
        </p:txBody>
      </p:sp>
      <p:sp>
        <p:nvSpPr>
          <p:cNvPr id="37" name="TextBox 37"/>
          <p:cNvSpPr txBox="1"/>
          <p:nvPr/>
        </p:nvSpPr>
        <p:spPr>
          <a:xfrm>
            <a:off x="7273192" y="3656367"/>
            <a:ext cx="3289067" cy="193707"/>
          </a:xfrm>
          <a:prstGeom prst="rect">
            <a:avLst/>
          </a:prstGeom>
        </p:spPr>
        <p:txBody>
          <a:bodyPr lIns="0" tIns="0" rIns="0" bIns="0" rtlCol="0" anchor="t">
            <a:spAutoFit/>
          </a:bodyPr>
          <a:lstStyle/>
          <a:p>
            <a:pPr>
              <a:lnSpc>
                <a:spcPts val="1569"/>
              </a:lnSpc>
              <a:spcBef>
                <a:spcPct val="0"/>
              </a:spcBef>
            </a:pPr>
            <a:r>
              <a:rPr lang="en-US" sz="1121" b="1" dirty="0">
                <a:solidFill>
                  <a:srgbClr val="0033CC"/>
                </a:solidFill>
                <a:latin typeface="Aptos Display" panose="020B0004020202020204" pitchFamily="34" charset="0"/>
                <a:ea typeface="Poppins Ultra-Bold"/>
                <a:cs typeface="Times New Roman" panose="02020603050405020304" pitchFamily="18" charset="0"/>
                <a:sym typeface="Poppins Ultra-Bold"/>
              </a:rPr>
              <a:t>Community Enterprise Fund (CEF)</a:t>
            </a:r>
          </a:p>
        </p:txBody>
      </p:sp>
      <p:sp>
        <p:nvSpPr>
          <p:cNvPr id="38" name="TextBox 38"/>
          <p:cNvSpPr txBox="1"/>
          <p:nvPr/>
        </p:nvSpPr>
        <p:spPr>
          <a:xfrm>
            <a:off x="7273192" y="4577775"/>
            <a:ext cx="4233009" cy="193707"/>
          </a:xfrm>
          <a:prstGeom prst="rect">
            <a:avLst/>
          </a:prstGeom>
        </p:spPr>
        <p:txBody>
          <a:bodyPr lIns="0" tIns="0" rIns="0" bIns="0" rtlCol="0" anchor="t">
            <a:spAutoFit/>
          </a:bodyPr>
          <a:lstStyle/>
          <a:p>
            <a:pPr>
              <a:lnSpc>
                <a:spcPts val="1569"/>
              </a:lnSpc>
              <a:spcBef>
                <a:spcPct val="0"/>
              </a:spcBef>
            </a:pPr>
            <a:r>
              <a:rPr lang="en-US" sz="1121" b="1" dirty="0">
                <a:solidFill>
                  <a:srgbClr val="0033CC"/>
                </a:solidFill>
                <a:latin typeface="Aptos Display" panose="020B0004020202020204" pitchFamily="34" charset="0"/>
                <a:ea typeface="Poppins Ultra-Bold"/>
                <a:cs typeface="Times New Roman" panose="02020603050405020304" pitchFamily="18" charset="0"/>
                <a:sym typeface="Poppins Ultra-Bold"/>
              </a:rPr>
              <a:t>Block Enterprise Promotion Committee (BEPC)</a:t>
            </a:r>
          </a:p>
        </p:txBody>
      </p:sp>
      <p:sp>
        <p:nvSpPr>
          <p:cNvPr id="39" name="TextBox 39"/>
          <p:cNvSpPr txBox="1"/>
          <p:nvPr/>
        </p:nvSpPr>
        <p:spPr>
          <a:xfrm>
            <a:off x="7273191" y="5546088"/>
            <a:ext cx="3017076" cy="193707"/>
          </a:xfrm>
          <a:prstGeom prst="rect">
            <a:avLst/>
          </a:prstGeom>
        </p:spPr>
        <p:txBody>
          <a:bodyPr lIns="0" tIns="0" rIns="0" bIns="0" rtlCol="0" anchor="t">
            <a:spAutoFit/>
          </a:bodyPr>
          <a:lstStyle/>
          <a:p>
            <a:pPr>
              <a:lnSpc>
                <a:spcPts val="1569"/>
              </a:lnSpc>
              <a:spcBef>
                <a:spcPct val="0"/>
              </a:spcBef>
            </a:pPr>
            <a:r>
              <a:rPr lang="en-US" sz="1121" b="1" dirty="0">
                <a:solidFill>
                  <a:srgbClr val="0033CC"/>
                </a:solidFill>
                <a:latin typeface="Aptos Display" panose="020B0004020202020204" pitchFamily="34" charset="0"/>
                <a:ea typeface="Poppins Ultra-Bold"/>
                <a:cs typeface="Times New Roman" panose="02020603050405020304" pitchFamily="18" charset="0"/>
                <a:sym typeface="Poppins Ultra-Bold"/>
              </a:rPr>
              <a:t>Capacity Building and Training</a:t>
            </a:r>
          </a:p>
        </p:txBody>
      </p:sp>
      <p:sp>
        <p:nvSpPr>
          <p:cNvPr id="40" name="TextBox 40"/>
          <p:cNvSpPr txBox="1"/>
          <p:nvPr/>
        </p:nvSpPr>
        <p:spPr>
          <a:xfrm>
            <a:off x="628650" y="734286"/>
            <a:ext cx="11010900" cy="800219"/>
          </a:xfrm>
          <a:prstGeom prst="rect">
            <a:avLst/>
          </a:prstGeom>
        </p:spPr>
        <p:txBody>
          <a:bodyPr wrap="square" lIns="0" tIns="0" rIns="0" bIns="0" rtlCol="0" anchor="t">
            <a:spAutoFit/>
          </a:bodyPr>
          <a:lstStyle/>
          <a:p>
            <a:pPr algn="just">
              <a:spcBef>
                <a:spcPct val="0"/>
              </a:spcBef>
            </a:pPr>
            <a:r>
              <a:rPr lang="en-US" sz="1300" b="1" dirty="0">
                <a:solidFill>
                  <a:srgbClr val="000000"/>
                </a:solidFill>
                <a:latin typeface="Aptos Display" panose="020B0004020202020204" pitchFamily="34" charset="0"/>
                <a:ea typeface="Poppins"/>
                <a:cs typeface="Times New Roman" panose="02020603050405020304" pitchFamily="18" charset="0"/>
                <a:sym typeface="Poppins"/>
              </a:rPr>
              <a:t>Under the NRO, </a:t>
            </a:r>
            <a:r>
              <a:rPr lang="en-US" sz="1300" b="1" dirty="0" err="1">
                <a:solidFill>
                  <a:srgbClr val="000000"/>
                </a:solidFill>
                <a:latin typeface="Aptos Display" panose="020B0004020202020204" pitchFamily="34" charset="0"/>
                <a:ea typeface="Poppins"/>
                <a:cs typeface="Times New Roman" panose="02020603050405020304" pitchFamily="18" charset="0"/>
                <a:sym typeface="Poppins"/>
              </a:rPr>
              <a:t>ni</a:t>
            </a:r>
            <a:r>
              <a:rPr lang="en-US" sz="1300" b="1" dirty="0">
                <a:solidFill>
                  <a:srgbClr val="000000"/>
                </a:solidFill>
                <a:latin typeface="Aptos Display" panose="020B0004020202020204" pitchFamily="34" charset="0"/>
                <a:ea typeface="Poppins"/>
                <a:cs typeface="Times New Roman" panose="02020603050405020304" pitchFamily="18" charset="0"/>
                <a:sym typeface="Poppins"/>
              </a:rPr>
              <a:t>-msme has been organizing the preparation of Detailed Project Reports (DPRs), conducting impact assessments, and supporting Business Development Service Providers (BDSPs). A Model Block proposal for establishing a Center of Excellence in Tourism has been submitted for </a:t>
            </a:r>
            <a:r>
              <a:rPr lang="en-US" sz="1300" b="1" dirty="0" err="1">
                <a:solidFill>
                  <a:srgbClr val="000000"/>
                </a:solidFill>
                <a:latin typeface="Aptos Display" panose="020B0004020202020204" pitchFamily="34" charset="0"/>
                <a:ea typeface="Poppins"/>
                <a:cs typeface="Times New Roman" panose="02020603050405020304" pitchFamily="18" charset="0"/>
                <a:sym typeface="Poppins"/>
              </a:rPr>
              <a:t>Narmadapuram</a:t>
            </a:r>
            <a:r>
              <a:rPr lang="en-US" sz="1300" b="1" dirty="0">
                <a:solidFill>
                  <a:srgbClr val="000000"/>
                </a:solidFill>
                <a:latin typeface="Aptos Display" panose="020B0004020202020204" pitchFamily="34" charset="0"/>
                <a:ea typeface="Poppins"/>
                <a:cs typeface="Times New Roman" panose="02020603050405020304" pitchFamily="18" charset="0"/>
                <a:sym typeface="Poppins"/>
              </a:rPr>
              <a:t> in </a:t>
            </a:r>
            <a:r>
              <a:rPr lang="en-US" sz="1300" b="1">
                <a:solidFill>
                  <a:srgbClr val="000000"/>
                </a:solidFill>
                <a:latin typeface="Aptos Display" panose="020B0004020202020204" pitchFamily="34" charset="0"/>
                <a:ea typeface="Poppins"/>
                <a:cs typeface="Times New Roman" panose="02020603050405020304" pitchFamily="18" charset="0"/>
                <a:sym typeface="Poppins"/>
              </a:rPr>
              <a:t>Madhya Pradesh. </a:t>
            </a:r>
            <a:r>
              <a:rPr lang="en-US" sz="1300" b="1" dirty="0">
                <a:solidFill>
                  <a:srgbClr val="000000"/>
                </a:solidFill>
                <a:latin typeface="Aptos Display" panose="020B0004020202020204" pitchFamily="34" charset="0"/>
                <a:ea typeface="Poppins"/>
                <a:cs typeface="Times New Roman" panose="02020603050405020304" pitchFamily="18" charset="0"/>
                <a:sym typeface="Poppins"/>
              </a:rPr>
              <a:t>Currently, </a:t>
            </a:r>
            <a:r>
              <a:rPr lang="en-US" sz="1300" b="1" dirty="0" err="1">
                <a:solidFill>
                  <a:srgbClr val="000000"/>
                </a:solidFill>
                <a:latin typeface="Aptos Display" panose="020B0004020202020204" pitchFamily="34" charset="0"/>
                <a:ea typeface="Poppins"/>
                <a:cs typeface="Times New Roman" panose="02020603050405020304" pitchFamily="18" charset="0"/>
                <a:sym typeface="Poppins"/>
              </a:rPr>
              <a:t>ni</a:t>
            </a:r>
            <a:r>
              <a:rPr lang="en-US" sz="1300" b="1" dirty="0">
                <a:solidFill>
                  <a:srgbClr val="000000"/>
                </a:solidFill>
                <a:latin typeface="Aptos Display" panose="020B0004020202020204" pitchFamily="34" charset="0"/>
                <a:ea typeface="Poppins"/>
                <a:cs typeface="Times New Roman" panose="02020603050405020304" pitchFamily="18" charset="0"/>
                <a:sym typeface="Poppins"/>
              </a:rPr>
              <a:t>-msme is supporting projects across 13 states with various interventions under the SVEP Projects and has submitted proposals to additional states. Key features and facilitating states under the SVEP Projects are mentioned below:</a:t>
            </a:r>
          </a:p>
        </p:txBody>
      </p:sp>
      <p:sp>
        <p:nvSpPr>
          <p:cNvPr id="41" name="Rectangle 40">
            <a:extLst>
              <a:ext uri="{FF2B5EF4-FFF2-40B4-BE49-F238E27FC236}">
                <a16:creationId xmlns:a16="http://schemas.microsoft.com/office/drawing/2014/main" id="{C5201E75-4489-F30E-959F-67E96DB50223}"/>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0162CCCF-F254-9CDA-1B35-7CE794FA91EA}"/>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Key Training Principles</a:t>
            </a:r>
          </a:p>
        </p:txBody>
      </p:sp>
      <p:sp>
        <p:nvSpPr>
          <p:cNvPr id="43" name="Right Triangle 42">
            <a:extLst>
              <a:ext uri="{FF2B5EF4-FFF2-40B4-BE49-F238E27FC236}">
                <a16:creationId xmlns:a16="http://schemas.microsoft.com/office/drawing/2014/main" id="{D3B47FA3-61B5-5F13-83BB-096B9868285D}"/>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44" name="Rectangle 43">
            <a:extLst>
              <a:ext uri="{FF2B5EF4-FFF2-40B4-BE49-F238E27FC236}">
                <a16:creationId xmlns:a16="http://schemas.microsoft.com/office/drawing/2014/main" id="{299B8925-4F16-DB40-9FF6-5D01D4E2007C}"/>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45" name="Slide Number Placeholder 9">
            <a:extLst>
              <a:ext uri="{FF2B5EF4-FFF2-40B4-BE49-F238E27FC236}">
                <a16:creationId xmlns:a16="http://schemas.microsoft.com/office/drawing/2014/main" id="{3B9C6837-CDB6-7545-959B-63098493C222}"/>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31</a:t>
            </a:fld>
            <a:endParaRPr lang="en-IN" sz="1800" b="1" dirty="0">
              <a:solidFill>
                <a:srgbClr val="00338D"/>
              </a:solidFill>
              <a:latin typeface="Aptos Display" panose="020B0004020202020204" pitchFamily="34" charset="0"/>
            </a:endParaRPr>
          </a:p>
        </p:txBody>
      </p:sp>
      <p:pic>
        <p:nvPicPr>
          <p:cNvPr id="46" name="Picture 45" descr="A black background with white spots&#10;&#10;Description automatically generated">
            <a:extLst>
              <a:ext uri="{FF2B5EF4-FFF2-40B4-BE49-F238E27FC236}">
                <a16:creationId xmlns:a16="http://schemas.microsoft.com/office/drawing/2014/main" id="{5F2DFADA-7A1A-85D6-D2D8-73704BFE19E0}"/>
              </a:ext>
            </a:extLst>
          </p:cNvPr>
          <p:cNvPicPr>
            <a:picLocks noChangeAspect="1"/>
          </p:cNvPicPr>
          <p:nvPr/>
        </p:nvPicPr>
        <p:blipFill>
          <a:blip r:embed="rId16"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10"/>
          <p:cNvGrpSpPr/>
          <p:nvPr/>
        </p:nvGrpSpPr>
        <p:grpSpPr>
          <a:xfrm>
            <a:off x="1383915" y="3227167"/>
            <a:ext cx="3036968" cy="289367"/>
            <a:chOff x="0" y="0"/>
            <a:chExt cx="2692060" cy="256504"/>
          </a:xfrm>
          <a:solidFill>
            <a:schemeClr val="accent5">
              <a:lumMod val="75000"/>
            </a:schemeClr>
          </a:solidFill>
        </p:grpSpPr>
        <p:sp>
          <p:nvSpPr>
            <p:cNvPr id="11" name="Freeform 11"/>
            <p:cNvSpPr/>
            <p:nvPr/>
          </p:nvSpPr>
          <p:spPr>
            <a:xfrm>
              <a:off x="0" y="0"/>
              <a:ext cx="2692060" cy="256504"/>
            </a:xfrm>
            <a:custGeom>
              <a:avLst/>
              <a:gdLst/>
              <a:ahLst/>
              <a:cxnLst/>
              <a:rect l="l" t="t" r="r" b="b"/>
              <a:pathLst>
                <a:path w="2692060" h="256504">
                  <a:moveTo>
                    <a:pt x="0" y="0"/>
                  </a:moveTo>
                  <a:lnTo>
                    <a:pt x="2692060" y="0"/>
                  </a:lnTo>
                  <a:lnTo>
                    <a:pt x="2692060" y="256504"/>
                  </a:lnTo>
                  <a:lnTo>
                    <a:pt x="0" y="256504"/>
                  </a:lnTo>
                  <a:close/>
                </a:path>
              </a:pathLst>
            </a:custGeom>
            <a:grpFill/>
          </p:spPr>
          <p:txBody>
            <a:bodyPr/>
            <a:lstStyle/>
            <a:p>
              <a:endParaRPr lang="en-IN" sz="1200">
                <a:latin typeface="Times" panose="02020603050405020304" pitchFamily="18" charset="0"/>
                <a:cs typeface="Times" panose="02020603050405020304" pitchFamily="18" charset="0"/>
              </a:endParaRPr>
            </a:p>
          </p:txBody>
        </p:sp>
        <p:sp>
          <p:nvSpPr>
            <p:cNvPr id="12" name="TextBox 12"/>
            <p:cNvSpPr txBox="1"/>
            <p:nvPr/>
          </p:nvSpPr>
          <p:spPr>
            <a:xfrm>
              <a:off x="0" y="-38100"/>
              <a:ext cx="2692060" cy="294604"/>
            </a:xfrm>
            <a:prstGeom prst="rect">
              <a:avLst/>
            </a:prstGeom>
            <a:grpFill/>
          </p:spPr>
          <p:txBody>
            <a:bodyPr lIns="33867" tIns="33867" rIns="33867" bIns="33867" rtlCol="0" anchor="ctr"/>
            <a:lstStyle/>
            <a:p>
              <a:pPr algn="ctr">
                <a:lnSpc>
                  <a:spcPts val="1773"/>
                </a:lnSpc>
              </a:pPr>
              <a:endParaRPr sz="1200">
                <a:latin typeface="Times" panose="02020603050405020304" pitchFamily="18" charset="0"/>
                <a:cs typeface="Times" panose="02020603050405020304" pitchFamily="18" charset="0"/>
              </a:endParaRPr>
            </a:p>
          </p:txBody>
        </p:sp>
      </p:grpSp>
      <p:sp>
        <p:nvSpPr>
          <p:cNvPr id="13" name="TextBox 13"/>
          <p:cNvSpPr txBox="1"/>
          <p:nvPr/>
        </p:nvSpPr>
        <p:spPr>
          <a:xfrm>
            <a:off x="1543223" y="3238919"/>
            <a:ext cx="2718352" cy="222882"/>
          </a:xfrm>
          <a:prstGeom prst="rect">
            <a:avLst/>
          </a:prstGeom>
        </p:spPr>
        <p:txBody>
          <a:bodyPr lIns="0" tIns="0" rIns="0" bIns="0" rtlCol="0" anchor="t">
            <a:spAutoFit/>
          </a:bodyPr>
          <a:lstStyle/>
          <a:p>
            <a:pPr algn="ctr">
              <a:lnSpc>
                <a:spcPts val="1773"/>
              </a:lnSpc>
              <a:spcBef>
                <a:spcPct val="0"/>
              </a:spcBef>
            </a:pPr>
            <a:r>
              <a:rPr lang="en-US" sz="1400" b="1" dirty="0">
                <a:solidFill>
                  <a:srgbClr val="FFFFFF"/>
                </a:solidFill>
                <a:latin typeface="Aptos Display" panose="020B0004020202020204" pitchFamily="34" charset="0"/>
                <a:ea typeface="Poppins"/>
                <a:cs typeface="Times" panose="02020603050405020304" pitchFamily="18" charset="0"/>
                <a:sym typeface="Poppins"/>
              </a:rPr>
              <a:t> Survey for DPR Preparation </a:t>
            </a:r>
          </a:p>
        </p:txBody>
      </p:sp>
      <p:sp>
        <p:nvSpPr>
          <p:cNvPr id="17" name="TextBox 17"/>
          <p:cNvSpPr txBox="1"/>
          <p:nvPr/>
        </p:nvSpPr>
        <p:spPr>
          <a:xfrm>
            <a:off x="7501693" y="3227167"/>
            <a:ext cx="2718352" cy="222882"/>
          </a:xfrm>
          <a:prstGeom prst="rect">
            <a:avLst/>
          </a:prstGeom>
          <a:solidFill>
            <a:schemeClr val="accent5">
              <a:lumMod val="75000"/>
            </a:schemeClr>
          </a:solidFill>
        </p:spPr>
        <p:txBody>
          <a:bodyPr lIns="0" tIns="0" rIns="0" bIns="0" rtlCol="0" anchor="t">
            <a:spAutoFit/>
          </a:bodyPr>
          <a:lstStyle/>
          <a:p>
            <a:pPr algn="ctr">
              <a:lnSpc>
                <a:spcPts val="1773"/>
              </a:lnSpc>
              <a:spcBef>
                <a:spcPct val="0"/>
              </a:spcBef>
            </a:pPr>
            <a:r>
              <a:rPr lang="en-US" sz="1400" b="1" dirty="0">
                <a:solidFill>
                  <a:srgbClr val="FFFFFF"/>
                </a:solidFill>
                <a:latin typeface="Aptos Display" panose="020B0004020202020204" pitchFamily="34" charset="0"/>
                <a:ea typeface="Poppins"/>
                <a:cs typeface="Times" panose="02020603050405020304" pitchFamily="18" charset="0"/>
                <a:sym typeface="Poppins"/>
              </a:rPr>
              <a:t>Community Meetings and FGDs  </a:t>
            </a:r>
          </a:p>
        </p:txBody>
      </p:sp>
      <p:grpSp>
        <p:nvGrpSpPr>
          <p:cNvPr id="18" name="Group 18"/>
          <p:cNvGrpSpPr/>
          <p:nvPr/>
        </p:nvGrpSpPr>
        <p:grpSpPr>
          <a:xfrm>
            <a:off x="1520962" y="6147903"/>
            <a:ext cx="3036968" cy="289367"/>
            <a:chOff x="0" y="0"/>
            <a:chExt cx="2692060" cy="256504"/>
          </a:xfrm>
        </p:grpSpPr>
        <p:sp>
          <p:nvSpPr>
            <p:cNvPr id="19" name="Freeform 19"/>
            <p:cNvSpPr/>
            <p:nvPr/>
          </p:nvSpPr>
          <p:spPr>
            <a:xfrm>
              <a:off x="0" y="0"/>
              <a:ext cx="2692060" cy="256504"/>
            </a:xfrm>
            <a:custGeom>
              <a:avLst/>
              <a:gdLst/>
              <a:ahLst/>
              <a:cxnLst/>
              <a:rect l="l" t="t" r="r" b="b"/>
              <a:pathLst>
                <a:path w="2692060" h="256504">
                  <a:moveTo>
                    <a:pt x="0" y="0"/>
                  </a:moveTo>
                  <a:lnTo>
                    <a:pt x="2692060" y="0"/>
                  </a:lnTo>
                  <a:lnTo>
                    <a:pt x="2692060" y="256504"/>
                  </a:lnTo>
                  <a:lnTo>
                    <a:pt x="0" y="256504"/>
                  </a:lnTo>
                  <a:close/>
                </a:path>
              </a:pathLst>
            </a:custGeom>
            <a:solidFill>
              <a:schemeClr val="accent5">
                <a:lumMod val="75000"/>
              </a:schemeClr>
            </a:solidFill>
          </p:spPr>
          <p:txBody>
            <a:bodyPr/>
            <a:lstStyle/>
            <a:p>
              <a:endParaRPr lang="en-IN" sz="1200" dirty="0">
                <a:latin typeface="Times" panose="02020603050405020304" pitchFamily="18" charset="0"/>
                <a:cs typeface="Times" panose="02020603050405020304" pitchFamily="18" charset="0"/>
              </a:endParaRPr>
            </a:p>
          </p:txBody>
        </p:sp>
        <p:sp>
          <p:nvSpPr>
            <p:cNvPr id="20" name="TextBox 20"/>
            <p:cNvSpPr txBox="1"/>
            <p:nvPr/>
          </p:nvSpPr>
          <p:spPr>
            <a:xfrm>
              <a:off x="0" y="-38100"/>
              <a:ext cx="2692060" cy="294604"/>
            </a:xfrm>
            <a:prstGeom prst="rect">
              <a:avLst/>
            </a:prstGeom>
          </p:spPr>
          <p:txBody>
            <a:bodyPr lIns="33867" tIns="33867" rIns="33867" bIns="33867" rtlCol="0" anchor="ctr"/>
            <a:lstStyle/>
            <a:p>
              <a:pPr algn="ctr">
                <a:lnSpc>
                  <a:spcPts val="1773"/>
                </a:lnSpc>
              </a:pPr>
              <a:endParaRPr sz="1200">
                <a:latin typeface="Times" panose="02020603050405020304" pitchFamily="18" charset="0"/>
                <a:cs typeface="Times" panose="02020603050405020304" pitchFamily="18" charset="0"/>
              </a:endParaRPr>
            </a:p>
          </p:txBody>
        </p:sp>
      </p:grpSp>
      <p:sp>
        <p:nvSpPr>
          <p:cNvPr id="21" name="TextBox 21"/>
          <p:cNvSpPr txBox="1"/>
          <p:nvPr/>
        </p:nvSpPr>
        <p:spPr>
          <a:xfrm>
            <a:off x="1589631" y="6150441"/>
            <a:ext cx="2718352" cy="222882"/>
          </a:xfrm>
          <a:prstGeom prst="rect">
            <a:avLst/>
          </a:prstGeom>
        </p:spPr>
        <p:txBody>
          <a:bodyPr lIns="0" tIns="0" rIns="0" bIns="0" rtlCol="0" anchor="t">
            <a:spAutoFit/>
          </a:bodyPr>
          <a:lstStyle/>
          <a:p>
            <a:pPr algn="ctr">
              <a:lnSpc>
                <a:spcPts val="1773"/>
              </a:lnSpc>
              <a:spcBef>
                <a:spcPct val="0"/>
              </a:spcBef>
            </a:pPr>
            <a:r>
              <a:rPr lang="en-US" sz="1400" b="1" dirty="0">
                <a:solidFill>
                  <a:srgbClr val="FFFFFF"/>
                </a:solidFill>
                <a:latin typeface="Aptos Display" panose="020B0004020202020204" pitchFamily="34" charset="0"/>
                <a:ea typeface="Poppins Medium"/>
                <a:cs typeface="Times" panose="02020603050405020304" pitchFamily="18" charset="0"/>
                <a:sym typeface="Poppins Medium"/>
              </a:rPr>
              <a:t>Enterprise Survey </a:t>
            </a:r>
          </a:p>
        </p:txBody>
      </p:sp>
      <p:grpSp>
        <p:nvGrpSpPr>
          <p:cNvPr id="22" name="Group 22"/>
          <p:cNvGrpSpPr/>
          <p:nvPr/>
        </p:nvGrpSpPr>
        <p:grpSpPr>
          <a:xfrm>
            <a:off x="7342385" y="6147903"/>
            <a:ext cx="3036968" cy="289367"/>
            <a:chOff x="0" y="0"/>
            <a:chExt cx="2692060" cy="256504"/>
          </a:xfrm>
        </p:grpSpPr>
        <p:sp>
          <p:nvSpPr>
            <p:cNvPr id="23" name="Freeform 23"/>
            <p:cNvSpPr/>
            <p:nvPr/>
          </p:nvSpPr>
          <p:spPr>
            <a:xfrm>
              <a:off x="0" y="0"/>
              <a:ext cx="2692060" cy="256504"/>
            </a:xfrm>
            <a:custGeom>
              <a:avLst/>
              <a:gdLst/>
              <a:ahLst/>
              <a:cxnLst/>
              <a:rect l="l" t="t" r="r" b="b"/>
              <a:pathLst>
                <a:path w="2692060" h="256504">
                  <a:moveTo>
                    <a:pt x="0" y="0"/>
                  </a:moveTo>
                  <a:lnTo>
                    <a:pt x="2692060" y="0"/>
                  </a:lnTo>
                  <a:lnTo>
                    <a:pt x="2692060" y="256504"/>
                  </a:lnTo>
                  <a:lnTo>
                    <a:pt x="0" y="256504"/>
                  </a:lnTo>
                  <a:close/>
                </a:path>
              </a:pathLst>
            </a:custGeom>
            <a:solidFill>
              <a:schemeClr val="accent5">
                <a:lumMod val="75000"/>
              </a:schemeClr>
            </a:solidFill>
          </p:spPr>
          <p:txBody>
            <a:bodyPr/>
            <a:lstStyle/>
            <a:p>
              <a:endParaRPr lang="en-IN" sz="1200">
                <a:latin typeface="Times" panose="02020603050405020304" pitchFamily="18" charset="0"/>
                <a:cs typeface="Times" panose="02020603050405020304" pitchFamily="18" charset="0"/>
              </a:endParaRPr>
            </a:p>
          </p:txBody>
        </p:sp>
        <p:sp>
          <p:nvSpPr>
            <p:cNvPr id="24" name="TextBox 24"/>
            <p:cNvSpPr txBox="1"/>
            <p:nvPr/>
          </p:nvSpPr>
          <p:spPr>
            <a:xfrm>
              <a:off x="0" y="-38100"/>
              <a:ext cx="2692060" cy="294604"/>
            </a:xfrm>
            <a:prstGeom prst="rect">
              <a:avLst/>
            </a:prstGeom>
          </p:spPr>
          <p:txBody>
            <a:bodyPr lIns="33867" tIns="33867" rIns="33867" bIns="33867" rtlCol="0" anchor="ctr"/>
            <a:lstStyle/>
            <a:p>
              <a:pPr algn="ctr">
                <a:lnSpc>
                  <a:spcPts val="1773"/>
                </a:lnSpc>
              </a:pPr>
              <a:endParaRPr sz="1200">
                <a:latin typeface="Times" panose="02020603050405020304" pitchFamily="18" charset="0"/>
                <a:cs typeface="Times" panose="02020603050405020304" pitchFamily="18" charset="0"/>
              </a:endParaRPr>
            </a:p>
          </p:txBody>
        </p:sp>
      </p:grpSp>
      <p:sp>
        <p:nvSpPr>
          <p:cNvPr id="25" name="TextBox 25"/>
          <p:cNvSpPr txBox="1"/>
          <p:nvPr/>
        </p:nvSpPr>
        <p:spPr>
          <a:xfrm>
            <a:off x="7411054" y="6150441"/>
            <a:ext cx="2718352" cy="222882"/>
          </a:xfrm>
          <a:prstGeom prst="rect">
            <a:avLst/>
          </a:prstGeom>
        </p:spPr>
        <p:txBody>
          <a:bodyPr lIns="0" tIns="0" rIns="0" bIns="0" rtlCol="0" anchor="t">
            <a:spAutoFit/>
          </a:bodyPr>
          <a:lstStyle/>
          <a:p>
            <a:pPr algn="ctr">
              <a:lnSpc>
                <a:spcPts val="1773"/>
              </a:lnSpc>
              <a:spcBef>
                <a:spcPct val="0"/>
              </a:spcBef>
            </a:pPr>
            <a:r>
              <a:rPr lang="en-US" sz="1400" b="1" dirty="0">
                <a:solidFill>
                  <a:srgbClr val="FFFFFF"/>
                </a:solidFill>
                <a:latin typeface="Aptos Display" panose="020B0004020202020204" pitchFamily="34" charset="0"/>
                <a:ea typeface="Poppins"/>
                <a:cs typeface="Times" panose="02020603050405020304" pitchFamily="18" charset="0"/>
                <a:sym typeface="Poppins"/>
              </a:rPr>
              <a:t>Trainings Programmes for SVEP </a:t>
            </a:r>
          </a:p>
        </p:txBody>
      </p:sp>
      <p:sp>
        <p:nvSpPr>
          <p:cNvPr id="26" name="Rectangle 25">
            <a:extLst>
              <a:ext uri="{FF2B5EF4-FFF2-40B4-BE49-F238E27FC236}">
                <a16:creationId xmlns:a16="http://schemas.microsoft.com/office/drawing/2014/main" id="{6A4E2B57-5EDB-4159-79E1-535A9CE0208C}"/>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0D6F391C-3A26-7187-7811-4189C6CC69F4}"/>
              </a:ext>
            </a:extLst>
          </p:cNvPr>
          <p:cNvSpPr/>
          <p:nvPr/>
        </p:nvSpPr>
        <p:spPr>
          <a:xfrm>
            <a:off x="444805" y="71914"/>
            <a:ext cx="11582094" cy="523220"/>
          </a:xfrm>
          <a:prstGeom prst="rect">
            <a:avLst/>
          </a:prstGeom>
        </p:spPr>
        <p:txBody>
          <a:bodyPr wrap="square">
            <a:spAutoFit/>
          </a:bodyPr>
          <a:lstStyle/>
          <a:p>
            <a:r>
              <a:rPr lang="en-US" sz="2800" b="1" dirty="0" err="1">
                <a:solidFill>
                  <a:schemeClr val="bg1"/>
                </a:solidFill>
                <a:latin typeface="Aptos Display" panose="020B0004020202020204" pitchFamily="34" charset="0"/>
                <a:cs typeface="Arial" panose="020B0604020202020204" pitchFamily="34" charset="0"/>
              </a:rPr>
              <a:t>ni-msme</a:t>
            </a:r>
            <a:r>
              <a:rPr lang="en-US" sz="2800" b="1" dirty="0">
                <a:solidFill>
                  <a:schemeClr val="bg1"/>
                </a:solidFill>
                <a:latin typeface="Aptos Display" panose="020B0004020202020204" pitchFamily="34" charset="0"/>
                <a:cs typeface="Arial" panose="020B0604020202020204" pitchFamily="34" charset="0"/>
              </a:rPr>
              <a:t> &amp; NRO Activities </a:t>
            </a:r>
          </a:p>
        </p:txBody>
      </p:sp>
      <p:sp>
        <p:nvSpPr>
          <p:cNvPr id="28" name="Right Triangle 27">
            <a:extLst>
              <a:ext uri="{FF2B5EF4-FFF2-40B4-BE49-F238E27FC236}">
                <a16:creationId xmlns:a16="http://schemas.microsoft.com/office/drawing/2014/main" id="{8BC8609A-77BC-DA9C-AE29-112E1E42CDB6}"/>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9" name="Rectangle 28">
            <a:extLst>
              <a:ext uri="{FF2B5EF4-FFF2-40B4-BE49-F238E27FC236}">
                <a16:creationId xmlns:a16="http://schemas.microsoft.com/office/drawing/2014/main" id="{AD109C20-54E5-E419-158E-15935280A1A3}"/>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30" name="Slide Number Placeholder 9">
            <a:extLst>
              <a:ext uri="{FF2B5EF4-FFF2-40B4-BE49-F238E27FC236}">
                <a16:creationId xmlns:a16="http://schemas.microsoft.com/office/drawing/2014/main" id="{58F6AADF-6A50-B827-07D4-B426E0DFD26C}"/>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32</a:t>
            </a:fld>
            <a:endParaRPr lang="en-IN" sz="1800" b="1" dirty="0">
              <a:solidFill>
                <a:srgbClr val="00338D"/>
              </a:solidFill>
              <a:latin typeface="Aptos Display" panose="020B0004020202020204" pitchFamily="34" charset="0"/>
            </a:endParaRPr>
          </a:p>
        </p:txBody>
      </p:sp>
      <p:pic>
        <p:nvPicPr>
          <p:cNvPr id="31" name="Picture 30" descr="A black background with white spots&#10;&#10;Description automatically generated">
            <a:extLst>
              <a:ext uri="{FF2B5EF4-FFF2-40B4-BE49-F238E27FC236}">
                <a16:creationId xmlns:a16="http://schemas.microsoft.com/office/drawing/2014/main" id="{1CB79F42-C244-55DC-C6B8-6B070CA67E5C}"/>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pic>
        <p:nvPicPr>
          <p:cNvPr id="34" name="Picture 33">
            <a:extLst>
              <a:ext uri="{FF2B5EF4-FFF2-40B4-BE49-F238E27FC236}">
                <a16:creationId xmlns:a16="http://schemas.microsoft.com/office/drawing/2014/main" id="{DAC746D7-2CE5-3DB1-5117-8C89022EE180}"/>
              </a:ext>
            </a:extLst>
          </p:cNvPr>
          <p:cNvPicPr>
            <a:picLocks noChangeAspect="1"/>
          </p:cNvPicPr>
          <p:nvPr/>
        </p:nvPicPr>
        <p:blipFill>
          <a:blip r:embed="rId3"/>
          <a:stretch>
            <a:fillRect/>
          </a:stretch>
        </p:blipFill>
        <p:spPr>
          <a:xfrm>
            <a:off x="795437" y="684816"/>
            <a:ext cx="4982015" cy="2503159"/>
          </a:xfrm>
          <a:prstGeom prst="rect">
            <a:avLst/>
          </a:prstGeom>
        </p:spPr>
      </p:pic>
      <p:pic>
        <p:nvPicPr>
          <p:cNvPr id="37" name="Picture 36">
            <a:extLst>
              <a:ext uri="{FF2B5EF4-FFF2-40B4-BE49-F238E27FC236}">
                <a16:creationId xmlns:a16="http://schemas.microsoft.com/office/drawing/2014/main" id="{3ED7F946-80C4-F189-367E-256D884BDE74}"/>
              </a:ext>
            </a:extLst>
          </p:cNvPr>
          <p:cNvPicPr>
            <a:picLocks noChangeAspect="1"/>
          </p:cNvPicPr>
          <p:nvPr/>
        </p:nvPicPr>
        <p:blipFill>
          <a:blip r:embed="rId4"/>
          <a:stretch>
            <a:fillRect/>
          </a:stretch>
        </p:blipFill>
        <p:spPr>
          <a:xfrm>
            <a:off x="6429055" y="682678"/>
            <a:ext cx="4967508" cy="2490834"/>
          </a:xfrm>
          <a:prstGeom prst="rect">
            <a:avLst/>
          </a:prstGeom>
        </p:spPr>
      </p:pic>
      <p:pic>
        <p:nvPicPr>
          <p:cNvPr id="40" name="Picture 39">
            <a:extLst>
              <a:ext uri="{FF2B5EF4-FFF2-40B4-BE49-F238E27FC236}">
                <a16:creationId xmlns:a16="http://schemas.microsoft.com/office/drawing/2014/main" id="{16E836F7-805C-5186-4117-4383573524A7}"/>
              </a:ext>
            </a:extLst>
          </p:cNvPr>
          <p:cNvPicPr>
            <a:picLocks noChangeAspect="1"/>
          </p:cNvPicPr>
          <p:nvPr/>
        </p:nvPicPr>
        <p:blipFill>
          <a:blip r:embed="rId5"/>
          <a:stretch>
            <a:fillRect/>
          </a:stretch>
        </p:blipFill>
        <p:spPr>
          <a:xfrm>
            <a:off x="796030" y="3625828"/>
            <a:ext cx="4981422" cy="2434787"/>
          </a:xfrm>
          <a:prstGeom prst="rect">
            <a:avLst/>
          </a:prstGeom>
        </p:spPr>
      </p:pic>
      <p:pic>
        <p:nvPicPr>
          <p:cNvPr id="43" name="Picture 42">
            <a:extLst>
              <a:ext uri="{FF2B5EF4-FFF2-40B4-BE49-F238E27FC236}">
                <a16:creationId xmlns:a16="http://schemas.microsoft.com/office/drawing/2014/main" id="{1A85B262-7789-769E-885A-5C3EE5C2DD8A}"/>
              </a:ext>
            </a:extLst>
          </p:cNvPr>
          <p:cNvPicPr>
            <a:picLocks noChangeAspect="1"/>
          </p:cNvPicPr>
          <p:nvPr/>
        </p:nvPicPr>
        <p:blipFill>
          <a:blip r:embed="rId6"/>
          <a:stretch>
            <a:fillRect/>
          </a:stretch>
        </p:blipFill>
        <p:spPr>
          <a:xfrm>
            <a:off x="6429055" y="3575153"/>
            <a:ext cx="4966915" cy="246582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85800" y="2271604"/>
            <a:ext cx="3817626" cy="3836810"/>
          </a:xfrm>
          <a:custGeom>
            <a:avLst/>
            <a:gdLst/>
            <a:ahLst/>
            <a:cxnLst/>
            <a:rect l="l" t="t" r="r" b="b"/>
            <a:pathLst>
              <a:path w="5726439" h="5755215">
                <a:moveTo>
                  <a:pt x="0" y="0"/>
                </a:moveTo>
                <a:lnTo>
                  <a:pt x="5726439" y="0"/>
                </a:lnTo>
                <a:lnTo>
                  <a:pt x="5726439" y="5755215"/>
                </a:lnTo>
                <a:lnTo>
                  <a:pt x="0" y="57552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sz="1200" dirty="0">
              <a:latin typeface="Times New Roman" panose="02020603050405020304" pitchFamily="18" charset="0"/>
              <a:cs typeface="Times New Roman" panose="02020603050405020304" pitchFamily="18" charset="0"/>
            </a:endParaRPr>
          </a:p>
        </p:txBody>
      </p:sp>
      <p:grpSp>
        <p:nvGrpSpPr>
          <p:cNvPr id="3" name="Group 3"/>
          <p:cNvGrpSpPr/>
          <p:nvPr/>
        </p:nvGrpSpPr>
        <p:grpSpPr>
          <a:xfrm>
            <a:off x="8522970" y="3307556"/>
            <a:ext cx="587457" cy="587457"/>
            <a:chOff x="0" y="0"/>
            <a:chExt cx="812800" cy="812800"/>
          </a:xfrm>
          <a:solidFill>
            <a:srgbClr val="0033CC"/>
          </a:solidFill>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IN" sz="1200">
                <a:latin typeface="Times New Roman" panose="02020603050405020304" pitchFamily="18" charset="0"/>
                <a:cs typeface="Times New Roman" panose="02020603050405020304" pitchFamily="18" charset="0"/>
              </a:endParaRPr>
            </a:p>
          </p:txBody>
        </p:sp>
        <p:sp>
          <p:nvSpPr>
            <p:cNvPr id="5" name="TextBox 5"/>
            <p:cNvSpPr txBox="1"/>
            <p:nvPr/>
          </p:nvSpPr>
          <p:spPr>
            <a:xfrm>
              <a:off x="76200" y="38100"/>
              <a:ext cx="660400" cy="698500"/>
            </a:xfrm>
            <a:prstGeom prst="rect">
              <a:avLst/>
            </a:prstGeom>
            <a:grpFill/>
          </p:spPr>
          <p:txBody>
            <a:bodyPr lIns="33867" tIns="33867" rIns="33867" bIns="33867" rtlCol="0" anchor="ctr"/>
            <a:lstStyle/>
            <a:p>
              <a:pPr algn="ctr">
                <a:lnSpc>
                  <a:spcPts val="1773"/>
                </a:lnSpc>
              </a:pPr>
              <a:endParaRPr sz="1200">
                <a:latin typeface="Times New Roman" panose="02020603050405020304" pitchFamily="18" charset="0"/>
                <a:cs typeface="Times New Roman" panose="02020603050405020304" pitchFamily="18" charset="0"/>
              </a:endParaRPr>
            </a:p>
          </p:txBody>
        </p:sp>
      </p:grpSp>
      <p:grpSp>
        <p:nvGrpSpPr>
          <p:cNvPr id="6" name="Group 6"/>
          <p:cNvGrpSpPr/>
          <p:nvPr/>
        </p:nvGrpSpPr>
        <p:grpSpPr>
          <a:xfrm>
            <a:off x="8552857" y="4710184"/>
            <a:ext cx="587457" cy="587457"/>
            <a:chOff x="0" y="0"/>
            <a:chExt cx="812800" cy="812800"/>
          </a:xfrm>
          <a:solidFill>
            <a:srgbClr val="0033CC"/>
          </a:solidFill>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IN" sz="1200">
                <a:latin typeface="Times New Roman" panose="02020603050405020304" pitchFamily="18" charset="0"/>
                <a:cs typeface="Times New Roman" panose="02020603050405020304" pitchFamily="18" charset="0"/>
              </a:endParaRPr>
            </a:p>
          </p:txBody>
        </p:sp>
        <p:sp>
          <p:nvSpPr>
            <p:cNvPr id="8" name="TextBox 8"/>
            <p:cNvSpPr txBox="1"/>
            <p:nvPr/>
          </p:nvSpPr>
          <p:spPr>
            <a:xfrm>
              <a:off x="76200" y="38100"/>
              <a:ext cx="660400" cy="698500"/>
            </a:xfrm>
            <a:prstGeom prst="rect">
              <a:avLst/>
            </a:prstGeom>
            <a:grpFill/>
          </p:spPr>
          <p:txBody>
            <a:bodyPr lIns="33867" tIns="33867" rIns="33867" bIns="33867" rtlCol="0" anchor="ctr"/>
            <a:lstStyle/>
            <a:p>
              <a:pPr algn="ctr">
                <a:lnSpc>
                  <a:spcPts val="1773"/>
                </a:lnSpc>
              </a:pPr>
              <a:endParaRPr sz="1200">
                <a:latin typeface="Times New Roman" panose="02020603050405020304" pitchFamily="18" charset="0"/>
                <a:cs typeface="Times New Roman" panose="02020603050405020304" pitchFamily="18" charset="0"/>
              </a:endParaRPr>
            </a:p>
          </p:txBody>
        </p:sp>
      </p:grpSp>
      <p:grpSp>
        <p:nvGrpSpPr>
          <p:cNvPr id="9" name="Group 9"/>
          <p:cNvGrpSpPr/>
          <p:nvPr/>
        </p:nvGrpSpPr>
        <p:grpSpPr>
          <a:xfrm>
            <a:off x="4992922" y="3272816"/>
            <a:ext cx="587457" cy="587457"/>
            <a:chOff x="0" y="0"/>
            <a:chExt cx="812800" cy="812800"/>
          </a:xfrm>
          <a:solidFill>
            <a:srgbClr val="0033CC"/>
          </a:solidFill>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IN" sz="1200">
                <a:latin typeface="Times New Roman" panose="02020603050405020304" pitchFamily="18" charset="0"/>
                <a:cs typeface="Times New Roman" panose="02020603050405020304" pitchFamily="18" charset="0"/>
              </a:endParaRPr>
            </a:p>
          </p:txBody>
        </p:sp>
        <p:sp>
          <p:nvSpPr>
            <p:cNvPr id="11" name="TextBox 11"/>
            <p:cNvSpPr txBox="1"/>
            <p:nvPr/>
          </p:nvSpPr>
          <p:spPr>
            <a:xfrm>
              <a:off x="76200" y="38100"/>
              <a:ext cx="660400" cy="698500"/>
            </a:xfrm>
            <a:prstGeom prst="rect">
              <a:avLst/>
            </a:prstGeom>
            <a:grpFill/>
          </p:spPr>
          <p:txBody>
            <a:bodyPr lIns="33867" tIns="33867" rIns="33867" bIns="33867" rtlCol="0" anchor="ctr"/>
            <a:lstStyle/>
            <a:p>
              <a:pPr algn="ctr">
                <a:lnSpc>
                  <a:spcPts val="1773"/>
                </a:lnSpc>
              </a:pPr>
              <a:endParaRPr sz="1200">
                <a:latin typeface="Times New Roman" panose="02020603050405020304" pitchFamily="18" charset="0"/>
                <a:cs typeface="Times New Roman" panose="02020603050405020304" pitchFamily="18" charset="0"/>
              </a:endParaRPr>
            </a:p>
          </p:txBody>
        </p:sp>
      </p:grpSp>
      <p:grpSp>
        <p:nvGrpSpPr>
          <p:cNvPr id="12" name="Group 12"/>
          <p:cNvGrpSpPr/>
          <p:nvPr/>
        </p:nvGrpSpPr>
        <p:grpSpPr>
          <a:xfrm>
            <a:off x="4992922" y="4713241"/>
            <a:ext cx="587457" cy="58745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endParaRPr lang="en-IN" sz="1200">
                <a:latin typeface="Times New Roman" panose="02020603050405020304" pitchFamily="18" charset="0"/>
                <a:cs typeface="Times New Roman" panose="02020603050405020304" pitchFamily="18" charset="0"/>
              </a:endParaRPr>
            </a:p>
          </p:txBody>
        </p:sp>
        <p:sp>
          <p:nvSpPr>
            <p:cNvPr id="14" name="TextBox 14"/>
            <p:cNvSpPr txBox="1"/>
            <p:nvPr/>
          </p:nvSpPr>
          <p:spPr>
            <a:xfrm>
              <a:off x="76200" y="38100"/>
              <a:ext cx="660400" cy="698500"/>
            </a:xfrm>
            <a:prstGeom prst="rect">
              <a:avLst/>
            </a:prstGeom>
            <a:solidFill>
              <a:srgbClr val="0033CC"/>
            </a:solidFill>
          </p:spPr>
          <p:txBody>
            <a:bodyPr lIns="33867" tIns="33867" rIns="33867" bIns="33867" rtlCol="0" anchor="ctr"/>
            <a:lstStyle/>
            <a:p>
              <a:pPr algn="ctr">
                <a:lnSpc>
                  <a:spcPts val="1773"/>
                </a:lnSpc>
              </a:pPr>
              <a:endParaRPr sz="1200" dirty="0">
                <a:latin typeface="Times New Roman" panose="02020603050405020304" pitchFamily="18" charset="0"/>
                <a:cs typeface="Times New Roman" panose="02020603050405020304" pitchFamily="18" charset="0"/>
              </a:endParaRPr>
            </a:p>
          </p:txBody>
        </p:sp>
      </p:grpSp>
      <p:sp>
        <p:nvSpPr>
          <p:cNvPr id="15" name="Freeform 15"/>
          <p:cNvSpPr/>
          <p:nvPr/>
        </p:nvSpPr>
        <p:spPr>
          <a:xfrm>
            <a:off x="1106901" y="2741408"/>
            <a:ext cx="771125" cy="771125"/>
          </a:xfrm>
          <a:custGeom>
            <a:avLst/>
            <a:gdLst/>
            <a:ahLst/>
            <a:cxnLst/>
            <a:rect l="l" t="t" r="r" b="b"/>
            <a:pathLst>
              <a:path w="1156688" h="1156688">
                <a:moveTo>
                  <a:pt x="0" y="0"/>
                </a:moveTo>
                <a:lnTo>
                  <a:pt x="1156688" y="0"/>
                </a:lnTo>
                <a:lnTo>
                  <a:pt x="1156688" y="1156688"/>
                </a:lnTo>
                <a:lnTo>
                  <a:pt x="0" y="11566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sz="1200">
              <a:latin typeface="Times New Roman" panose="02020603050405020304" pitchFamily="18" charset="0"/>
              <a:cs typeface="Times New Roman" panose="02020603050405020304" pitchFamily="18" charset="0"/>
            </a:endParaRPr>
          </a:p>
        </p:txBody>
      </p:sp>
      <p:sp>
        <p:nvSpPr>
          <p:cNvPr id="16" name="Freeform 16"/>
          <p:cNvSpPr/>
          <p:nvPr/>
        </p:nvSpPr>
        <p:spPr>
          <a:xfrm>
            <a:off x="3333306" y="2817223"/>
            <a:ext cx="651564" cy="542575"/>
          </a:xfrm>
          <a:custGeom>
            <a:avLst/>
            <a:gdLst/>
            <a:ahLst/>
            <a:cxnLst/>
            <a:rect l="l" t="t" r="r" b="b"/>
            <a:pathLst>
              <a:path w="977346" h="813862">
                <a:moveTo>
                  <a:pt x="0" y="0"/>
                </a:moveTo>
                <a:lnTo>
                  <a:pt x="977346" y="0"/>
                </a:lnTo>
                <a:lnTo>
                  <a:pt x="977346" y="813863"/>
                </a:lnTo>
                <a:lnTo>
                  <a:pt x="0" y="8138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IN" sz="1200">
              <a:latin typeface="Times New Roman" panose="02020603050405020304" pitchFamily="18" charset="0"/>
              <a:cs typeface="Times New Roman" panose="02020603050405020304" pitchFamily="18" charset="0"/>
            </a:endParaRPr>
          </a:p>
        </p:txBody>
      </p:sp>
      <p:sp>
        <p:nvSpPr>
          <p:cNvPr id="17" name="Freeform 17"/>
          <p:cNvSpPr/>
          <p:nvPr/>
        </p:nvSpPr>
        <p:spPr>
          <a:xfrm>
            <a:off x="3251953" y="4947298"/>
            <a:ext cx="814271" cy="814271"/>
          </a:xfrm>
          <a:custGeom>
            <a:avLst/>
            <a:gdLst/>
            <a:ahLst/>
            <a:cxnLst/>
            <a:rect l="l" t="t" r="r" b="b"/>
            <a:pathLst>
              <a:path w="1221406" h="1221406">
                <a:moveTo>
                  <a:pt x="0" y="0"/>
                </a:moveTo>
                <a:lnTo>
                  <a:pt x="1221406" y="0"/>
                </a:lnTo>
                <a:lnTo>
                  <a:pt x="1221406" y="1221406"/>
                </a:lnTo>
                <a:lnTo>
                  <a:pt x="0" y="12214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IN" sz="1200">
              <a:latin typeface="Times New Roman" panose="02020603050405020304" pitchFamily="18" charset="0"/>
              <a:cs typeface="Times New Roman" panose="02020603050405020304" pitchFamily="18" charset="0"/>
            </a:endParaRPr>
          </a:p>
        </p:txBody>
      </p:sp>
      <p:sp>
        <p:nvSpPr>
          <p:cNvPr id="18" name="Freeform 18"/>
          <p:cNvSpPr/>
          <p:nvPr/>
        </p:nvSpPr>
        <p:spPr>
          <a:xfrm>
            <a:off x="1034884" y="4947298"/>
            <a:ext cx="915161" cy="677219"/>
          </a:xfrm>
          <a:custGeom>
            <a:avLst/>
            <a:gdLst/>
            <a:ahLst/>
            <a:cxnLst/>
            <a:rect l="l" t="t" r="r" b="b"/>
            <a:pathLst>
              <a:path w="1372741" h="1015828">
                <a:moveTo>
                  <a:pt x="0" y="0"/>
                </a:moveTo>
                <a:lnTo>
                  <a:pt x="1372741" y="0"/>
                </a:lnTo>
                <a:lnTo>
                  <a:pt x="1372741" y="1015828"/>
                </a:lnTo>
                <a:lnTo>
                  <a:pt x="0" y="10158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N" sz="1200">
              <a:latin typeface="Times New Roman" panose="02020603050405020304" pitchFamily="18" charset="0"/>
              <a:cs typeface="Times New Roman" panose="02020603050405020304" pitchFamily="18" charset="0"/>
            </a:endParaRPr>
          </a:p>
        </p:txBody>
      </p:sp>
      <p:sp>
        <p:nvSpPr>
          <p:cNvPr id="19" name="TextBox 19"/>
          <p:cNvSpPr txBox="1"/>
          <p:nvPr/>
        </p:nvSpPr>
        <p:spPr>
          <a:xfrm>
            <a:off x="5646294" y="3515432"/>
            <a:ext cx="2547042" cy="705578"/>
          </a:xfrm>
          <a:prstGeom prst="rect">
            <a:avLst/>
          </a:prstGeom>
        </p:spPr>
        <p:txBody>
          <a:bodyPr lIns="0" tIns="0" rIns="0" bIns="0" rtlCol="0" anchor="t">
            <a:spAutoFit/>
          </a:bodyPr>
          <a:lstStyle/>
          <a:p>
            <a:pPr algn="just">
              <a:lnSpc>
                <a:spcPts val="1113"/>
              </a:lnSpc>
              <a:spcBef>
                <a:spcPct val="0"/>
              </a:spcBef>
            </a:pPr>
            <a:r>
              <a:rPr lang="en-US" sz="1050" dirty="0">
                <a:solidFill>
                  <a:srgbClr val="292828"/>
                </a:solidFill>
                <a:latin typeface="Aptos Display" panose="020B0004020202020204" pitchFamily="34" charset="0"/>
                <a:ea typeface="Poppins Medium"/>
                <a:cs typeface="Times New Roman" panose="02020603050405020304" pitchFamily="18" charset="0"/>
                <a:sym typeface="Poppins Medium"/>
              </a:rPr>
              <a:t>Providing high-quality coaching to DNT candidates to help them prepare for competitive examinations, including Civil Services and professional courses like medicine, engineering, and MBA.</a:t>
            </a:r>
          </a:p>
        </p:txBody>
      </p:sp>
      <p:sp>
        <p:nvSpPr>
          <p:cNvPr id="21" name="TextBox 21"/>
          <p:cNvSpPr txBox="1"/>
          <p:nvPr/>
        </p:nvSpPr>
        <p:spPr>
          <a:xfrm>
            <a:off x="895499" y="917438"/>
            <a:ext cx="6244498" cy="1115690"/>
          </a:xfrm>
          <a:prstGeom prst="rect">
            <a:avLst/>
          </a:prstGeom>
        </p:spPr>
        <p:txBody>
          <a:bodyPr lIns="0" tIns="0" rIns="0" bIns="0" rtlCol="0" anchor="t">
            <a:spAutoFit/>
          </a:bodyPr>
          <a:lstStyle/>
          <a:p>
            <a:pPr>
              <a:lnSpc>
                <a:spcPts val="1493"/>
              </a:lnSpc>
            </a:pPr>
            <a:endParaRPr lang="en-US" sz="1200" b="1" dirty="0">
              <a:solidFill>
                <a:srgbClr val="292828"/>
              </a:solidFill>
              <a:latin typeface="Aptos Display" panose="020B0004020202020204" pitchFamily="34" charset="0"/>
              <a:ea typeface="Poppins Bold"/>
              <a:cs typeface="Times New Roman" panose="02020603050405020304" pitchFamily="18" charset="0"/>
              <a:sym typeface="Poppins Bold"/>
            </a:endParaRPr>
          </a:p>
          <a:p>
            <a:pPr marL="287882" lvl="1" indent="-143941">
              <a:buFont typeface="Arial"/>
              <a:buChar char="•"/>
            </a:pPr>
            <a:r>
              <a:rPr lang="en-US" sz="1200" dirty="0">
                <a:solidFill>
                  <a:srgbClr val="292828"/>
                </a:solidFill>
                <a:latin typeface="Aptos Display" panose="020B0004020202020204" pitchFamily="34" charset="0"/>
                <a:ea typeface="Poppins"/>
                <a:cs typeface="Times New Roman" panose="02020603050405020304" pitchFamily="18" charset="0"/>
                <a:sym typeface="Poppins"/>
              </a:rPr>
              <a:t>Identification of DNT Communities</a:t>
            </a:r>
          </a:p>
          <a:p>
            <a:pPr marL="287882" lvl="1" indent="-143941">
              <a:buFont typeface="Arial"/>
              <a:buChar char="•"/>
            </a:pPr>
            <a:r>
              <a:rPr lang="en-US" sz="1200" dirty="0">
                <a:solidFill>
                  <a:srgbClr val="292828"/>
                </a:solidFill>
                <a:latin typeface="Aptos Display" panose="020B0004020202020204" pitchFamily="34" charset="0"/>
                <a:ea typeface="Poppins"/>
                <a:cs typeface="Times New Roman" panose="02020603050405020304" pitchFamily="18" charset="0"/>
                <a:sym typeface="Poppins"/>
              </a:rPr>
              <a:t>Self-Help Group (SHG) Formation</a:t>
            </a:r>
          </a:p>
          <a:p>
            <a:pPr marL="287882" lvl="1" indent="-143941">
              <a:buFont typeface="Arial"/>
              <a:buChar char="•"/>
            </a:pPr>
            <a:r>
              <a:rPr lang="en-US" sz="1200" dirty="0">
                <a:solidFill>
                  <a:srgbClr val="292828"/>
                </a:solidFill>
                <a:latin typeface="Aptos Display" panose="020B0004020202020204" pitchFamily="34" charset="0"/>
                <a:ea typeface="Poppins"/>
                <a:cs typeface="Times New Roman" panose="02020603050405020304" pitchFamily="18" charset="0"/>
                <a:sym typeface="Poppins"/>
              </a:rPr>
              <a:t>Registration Process  &amp; Bank Account Opening</a:t>
            </a:r>
          </a:p>
          <a:p>
            <a:pPr marL="287882" lvl="1" indent="-143941">
              <a:buFont typeface="Arial"/>
              <a:buChar char="•"/>
            </a:pPr>
            <a:r>
              <a:rPr lang="en-US" sz="1200" dirty="0">
                <a:solidFill>
                  <a:srgbClr val="292828"/>
                </a:solidFill>
                <a:latin typeface="Aptos Display" panose="020B0004020202020204" pitchFamily="34" charset="0"/>
                <a:ea typeface="Poppins"/>
                <a:cs typeface="Times New Roman" panose="02020603050405020304" pitchFamily="18" charset="0"/>
                <a:sym typeface="Poppins"/>
              </a:rPr>
              <a:t>Entry-Level Activities &amp; Linking to Scheme Entitlements</a:t>
            </a:r>
          </a:p>
          <a:p>
            <a:pPr marL="287882" lvl="1" indent="-143941">
              <a:buFont typeface="Arial"/>
              <a:buChar char="•"/>
            </a:pPr>
            <a:r>
              <a:rPr lang="en-US" sz="1200" dirty="0">
                <a:solidFill>
                  <a:srgbClr val="292828"/>
                </a:solidFill>
                <a:latin typeface="Aptos Display" panose="020B0004020202020204" pitchFamily="34" charset="0"/>
                <a:ea typeface="Poppins"/>
                <a:cs typeface="Times New Roman" panose="02020603050405020304" pitchFamily="18" charset="0"/>
                <a:sym typeface="Poppins"/>
              </a:rPr>
              <a:t>Upgrading the required Skill sets</a:t>
            </a:r>
          </a:p>
        </p:txBody>
      </p:sp>
      <p:sp>
        <p:nvSpPr>
          <p:cNvPr id="22" name="TextBox 22"/>
          <p:cNvSpPr txBox="1"/>
          <p:nvPr/>
        </p:nvSpPr>
        <p:spPr>
          <a:xfrm>
            <a:off x="5635453" y="3205916"/>
            <a:ext cx="2840770" cy="256480"/>
          </a:xfrm>
          <a:prstGeom prst="rect">
            <a:avLst/>
          </a:prstGeom>
        </p:spPr>
        <p:txBody>
          <a:bodyPr lIns="0" tIns="0" rIns="0" bIns="0" rtlCol="0" anchor="t">
            <a:spAutoFit/>
          </a:bodyPr>
          <a:lstStyle/>
          <a:p>
            <a:pPr>
              <a:lnSpc>
                <a:spcPts val="2148"/>
              </a:lnSpc>
              <a:spcBef>
                <a:spcPct val="0"/>
              </a:spcBef>
            </a:pPr>
            <a:r>
              <a:rPr lang="en-US" sz="1535" b="1" dirty="0">
                <a:solidFill>
                  <a:srgbClr val="0033CC"/>
                </a:solidFill>
                <a:latin typeface="Aptos Display" panose="020B0004020202020204" pitchFamily="34" charset="0"/>
                <a:ea typeface="Poppins Ultra-Bold"/>
                <a:cs typeface="Times New Roman" panose="02020603050405020304" pitchFamily="18" charset="0"/>
                <a:sym typeface="Poppins Ultra-Bold"/>
              </a:rPr>
              <a:t>Educational Empowerment</a:t>
            </a:r>
          </a:p>
        </p:txBody>
      </p:sp>
      <p:sp>
        <p:nvSpPr>
          <p:cNvPr id="23" name="TextBox 23"/>
          <p:cNvSpPr txBox="1"/>
          <p:nvPr/>
        </p:nvSpPr>
        <p:spPr>
          <a:xfrm>
            <a:off x="5676517" y="4678907"/>
            <a:ext cx="2166168" cy="256480"/>
          </a:xfrm>
          <a:prstGeom prst="rect">
            <a:avLst/>
          </a:prstGeom>
        </p:spPr>
        <p:txBody>
          <a:bodyPr lIns="0" tIns="0" rIns="0" bIns="0" rtlCol="0" anchor="t">
            <a:spAutoFit/>
          </a:bodyPr>
          <a:lstStyle/>
          <a:p>
            <a:pPr>
              <a:lnSpc>
                <a:spcPts val="2148"/>
              </a:lnSpc>
              <a:spcBef>
                <a:spcPct val="0"/>
              </a:spcBef>
            </a:pPr>
            <a:r>
              <a:rPr lang="en-US" sz="1535" b="1" dirty="0">
                <a:solidFill>
                  <a:srgbClr val="0033CC"/>
                </a:solidFill>
                <a:latin typeface="Aptos Display" panose="020B0004020202020204" pitchFamily="34" charset="0"/>
                <a:ea typeface="Poppins Ultra-Bold"/>
                <a:cs typeface="Times New Roman" panose="02020603050405020304" pitchFamily="18" charset="0"/>
                <a:sym typeface="Poppins Ultra-Bold"/>
              </a:rPr>
              <a:t>Livelihood Initiatives</a:t>
            </a:r>
          </a:p>
        </p:txBody>
      </p:sp>
      <p:sp>
        <p:nvSpPr>
          <p:cNvPr id="24" name="TextBox 24"/>
          <p:cNvSpPr txBox="1"/>
          <p:nvPr/>
        </p:nvSpPr>
        <p:spPr>
          <a:xfrm>
            <a:off x="5665290" y="4959001"/>
            <a:ext cx="2547042" cy="615553"/>
          </a:xfrm>
          <a:prstGeom prst="rect">
            <a:avLst/>
          </a:prstGeom>
        </p:spPr>
        <p:txBody>
          <a:bodyPr lIns="0" tIns="0" rIns="0" bIns="0" rtlCol="0" anchor="t">
            <a:spAutoFit/>
          </a:bodyPr>
          <a:lstStyle/>
          <a:p>
            <a:pPr algn="just">
              <a:lnSpc>
                <a:spcPts val="1207"/>
              </a:lnSpc>
              <a:spcBef>
                <a:spcPct val="0"/>
              </a:spcBef>
            </a:pPr>
            <a:r>
              <a:rPr lang="en-US" sz="1050" dirty="0">
                <a:solidFill>
                  <a:srgbClr val="292828"/>
                </a:solidFill>
                <a:latin typeface="Aptos Display" panose="020B0004020202020204" pitchFamily="34" charset="0"/>
                <a:ea typeface="Poppins Medium"/>
                <a:cs typeface="Times New Roman" panose="02020603050405020304" pitchFamily="18" charset="0"/>
                <a:sym typeface="Poppins Medium"/>
              </a:rPr>
              <a:t>Community-Level Support: Facilitating livelihood initiatives to support income generation and enhance economic stability within DNT communities.</a:t>
            </a:r>
          </a:p>
        </p:txBody>
      </p:sp>
      <p:sp>
        <p:nvSpPr>
          <p:cNvPr id="25" name="TextBox 25"/>
          <p:cNvSpPr txBox="1"/>
          <p:nvPr/>
        </p:nvSpPr>
        <p:spPr>
          <a:xfrm>
            <a:off x="9301692" y="3234716"/>
            <a:ext cx="2120841" cy="256480"/>
          </a:xfrm>
          <a:prstGeom prst="rect">
            <a:avLst/>
          </a:prstGeom>
        </p:spPr>
        <p:txBody>
          <a:bodyPr lIns="0" tIns="0" rIns="0" bIns="0" rtlCol="0" anchor="t">
            <a:spAutoFit/>
          </a:bodyPr>
          <a:lstStyle/>
          <a:p>
            <a:pPr>
              <a:lnSpc>
                <a:spcPts val="2148"/>
              </a:lnSpc>
              <a:spcBef>
                <a:spcPct val="0"/>
              </a:spcBef>
            </a:pPr>
            <a:r>
              <a:rPr lang="en-US" sz="1535" b="1" dirty="0">
                <a:solidFill>
                  <a:srgbClr val="0033CC"/>
                </a:solidFill>
                <a:latin typeface="Aptos Display" panose="020B0004020202020204" pitchFamily="34" charset="0"/>
                <a:ea typeface="Poppins Ultra-Bold"/>
                <a:cs typeface="Times New Roman" panose="02020603050405020304" pitchFamily="18" charset="0"/>
                <a:sym typeface="Poppins Ultra-Bold"/>
              </a:rPr>
              <a:t>Health Insurance</a:t>
            </a:r>
          </a:p>
        </p:txBody>
      </p:sp>
      <p:sp>
        <p:nvSpPr>
          <p:cNvPr id="26" name="TextBox 26"/>
          <p:cNvSpPr txBox="1"/>
          <p:nvPr/>
        </p:nvSpPr>
        <p:spPr>
          <a:xfrm>
            <a:off x="9289357" y="3515432"/>
            <a:ext cx="2547042" cy="423449"/>
          </a:xfrm>
          <a:prstGeom prst="rect">
            <a:avLst/>
          </a:prstGeom>
        </p:spPr>
        <p:txBody>
          <a:bodyPr lIns="0" tIns="0" rIns="0" bIns="0" rtlCol="0" anchor="t">
            <a:spAutoFit/>
          </a:bodyPr>
          <a:lstStyle/>
          <a:p>
            <a:pPr algn="just">
              <a:lnSpc>
                <a:spcPts val="1113"/>
              </a:lnSpc>
              <a:spcBef>
                <a:spcPct val="0"/>
              </a:spcBef>
            </a:pPr>
            <a:r>
              <a:rPr lang="en-US" sz="1050" dirty="0">
                <a:solidFill>
                  <a:srgbClr val="292828"/>
                </a:solidFill>
                <a:latin typeface="Aptos Display" panose="020B0004020202020204" pitchFamily="34" charset="0"/>
                <a:ea typeface="Poppins Medium"/>
                <a:cs typeface="Times New Roman" panose="02020603050405020304" pitchFamily="18" charset="0"/>
                <a:sym typeface="Poppins Medium"/>
              </a:rPr>
              <a:t>Offering health insurance through the Pradhan Mantri Jan Arogya Yojana (PMJAY) to ensure access to medical care for DNT communities.</a:t>
            </a:r>
          </a:p>
        </p:txBody>
      </p:sp>
      <p:sp>
        <p:nvSpPr>
          <p:cNvPr id="27" name="TextBox 27"/>
          <p:cNvSpPr txBox="1"/>
          <p:nvPr/>
        </p:nvSpPr>
        <p:spPr>
          <a:xfrm>
            <a:off x="9289357" y="4678907"/>
            <a:ext cx="2204247" cy="256480"/>
          </a:xfrm>
          <a:prstGeom prst="rect">
            <a:avLst/>
          </a:prstGeom>
        </p:spPr>
        <p:txBody>
          <a:bodyPr lIns="0" tIns="0" rIns="0" bIns="0" rtlCol="0" anchor="t">
            <a:spAutoFit/>
          </a:bodyPr>
          <a:lstStyle/>
          <a:p>
            <a:pPr>
              <a:lnSpc>
                <a:spcPts val="2148"/>
              </a:lnSpc>
              <a:spcBef>
                <a:spcPct val="0"/>
              </a:spcBef>
            </a:pPr>
            <a:r>
              <a:rPr lang="en-US" sz="1535" b="1" dirty="0">
                <a:solidFill>
                  <a:srgbClr val="0033CC"/>
                </a:solidFill>
                <a:latin typeface="Aptos Display" panose="020B0004020202020204" pitchFamily="34" charset="0"/>
                <a:ea typeface="Poppins Ultra-Bold"/>
                <a:cs typeface="Times New Roman" panose="02020603050405020304" pitchFamily="18" charset="0"/>
                <a:sym typeface="Poppins Ultra-Bold"/>
              </a:rPr>
              <a:t>Housing Assistance</a:t>
            </a:r>
          </a:p>
        </p:txBody>
      </p:sp>
      <p:sp>
        <p:nvSpPr>
          <p:cNvPr id="28" name="TextBox 28"/>
          <p:cNvSpPr txBox="1"/>
          <p:nvPr/>
        </p:nvSpPr>
        <p:spPr>
          <a:xfrm>
            <a:off x="9289357" y="4959001"/>
            <a:ext cx="2547042" cy="560923"/>
          </a:xfrm>
          <a:prstGeom prst="rect">
            <a:avLst/>
          </a:prstGeom>
        </p:spPr>
        <p:txBody>
          <a:bodyPr lIns="0" tIns="0" rIns="0" bIns="0" rtlCol="0" anchor="t">
            <a:spAutoFit/>
          </a:bodyPr>
          <a:lstStyle/>
          <a:p>
            <a:pPr algn="just">
              <a:lnSpc>
                <a:spcPts val="1113"/>
              </a:lnSpc>
              <a:spcBef>
                <a:spcPct val="0"/>
              </a:spcBef>
            </a:pPr>
            <a:r>
              <a:rPr lang="en-US" sz="1050" dirty="0">
                <a:solidFill>
                  <a:srgbClr val="292828"/>
                </a:solidFill>
                <a:latin typeface="Aptos Display" panose="020B0004020202020204" pitchFamily="34" charset="0"/>
                <a:ea typeface="Poppins Medium"/>
                <a:cs typeface="Times New Roman" panose="02020603050405020304" pitchFamily="18" charset="0"/>
                <a:sym typeface="Poppins Medium"/>
              </a:rPr>
              <a:t>Financial Aid: Providing financial assistance for the construction of houses for members of DNT communities, ensuring better living conditions and stability.</a:t>
            </a:r>
          </a:p>
        </p:txBody>
      </p:sp>
      <p:sp>
        <p:nvSpPr>
          <p:cNvPr id="31" name="TextBox 30">
            <a:extLst>
              <a:ext uri="{FF2B5EF4-FFF2-40B4-BE49-F238E27FC236}">
                <a16:creationId xmlns:a16="http://schemas.microsoft.com/office/drawing/2014/main" id="{8BD94865-4340-DD93-2DD4-1ACEC63D22C8}"/>
              </a:ext>
            </a:extLst>
          </p:cNvPr>
          <p:cNvSpPr txBox="1"/>
          <p:nvPr/>
        </p:nvSpPr>
        <p:spPr>
          <a:xfrm>
            <a:off x="676550" y="790345"/>
            <a:ext cx="7563311" cy="286360"/>
          </a:xfrm>
          <a:prstGeom prst="rect">
            <a:avLst/>
          </a:prstGeom>
          <a:noFill/>
        </p:spPr>
        <p:txBody>
          <a:bodyPr wrap="square">
            <a:spAutoFit/>
          </a:bodyPr>
          <a:lstStyle/>
          <a:p>
            <a:pPr>
              <a:lnSpc>
                <a:spcPts val="1493"/>
              </a:lnSpc>
            </a:pPr>
            <a:r>
              <a:rPr lang="en-US" sz="1400" b="1" dirty="0">
                <a:solidFill>
                  <a:srgbClr val="292828"/>
                </a:solidFill>
                <a:latin typeface="Aptos Display" panose="020B0004020202020204" pitchFamily="34" charset="0"/>
                <a:ea typeface="Poppins Bold"/>
                <a:cs typeface="Times New Roman" panose="02020603050405020304" pitchFamily="18" charset="0"/>
                <a:sym typeface="Poppins Bold"/>
              </a:rPr>
              <a:t>Scheme for Economic Empowerment of </a:t>
            </a:r>
            <a:r>
              <a:rPr lang="en-US" sz="1400" b="1" dirty="0" err="1">
                <a:solidFill>
                  <a:srgbClr val="292828"/>
                </a:solidFill>
                <a:latin typeface="Aptos Display" panose="020B0004020202020204" pitchFamily="34" charset="0"/>
                <a:ea typeface="Poppins Bold"/>
                <a:cs typeface="Times New Roman" panose="02020603050405020304" pitchFamily="18" charset="0"/>
                <a:sym typeface="Poppins Bold"/>
              </a:rPr>
              <a:t>Denotified</a:t>
            </a:r>
            <a:r>
              <a:rPr lang="en-US" sz="1400" b="1" dirty="0">
                <a:solidFill>
                  <a:srgbClr val="292828"/>
                </a:solidFill>
                <a:latin typeface="Aptos Display" panose="020B0004020202020204" pitchFamily="34" charset="0"/>
                <a:ea typeface="Poppins Bold"/>
                <a:cs typeface="Times New Roman" panose="02020603050405020304" pitchFamily="18" charset="0"/>
                <a:sym typeface="Poppins Bold"/>
              </a:rPr>
              <a:t>, Nomadic, and Semi-Nomadic Tribes (SEED)</a:t>
            </a:r>
          </a:p>
        </p:txBody>
      </p:sp>
      <p:sp>
        <p:nvSpPr>
          <p:cNvPr id="30" name="Rectangle 29">
            <a:extLst>
              <a:ext uri="{FF2B5EF4-FFF2-40B4-BE49-F238E27FC236}">
                <a16:creationId xmlns:a16="http://schemas.microsoft.com/office/drawing/2014/main" id="{030D5613-CDCB-72C7-BE42-B1A3BB448F90}"/>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5B1CC3D5-5585-2CEE-7DF5-4FBDC3CCD09D}"/>
              </a:ext>
            </a:extLst>
          </p:cNvPr>
          <p:cNvSpPr/>
          <p:nvPr/>
        </p:nvSpPr>
        <p:spPr>
          <a:xfrm>
            <a:off x="72736" y="71914"/>
            <a:ext cx="11954163"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DNT Seed Scheme Sponsored by Ministry of Social Justice, Govt. of India </a:t>
            </a:r>
          </a:p>
        </p:txBody>
      </p:sp>
      <p:sp>
        <p:nvSpPr>
          <p:cNvPr id="33" name="Right Triangle 32">
            <a:extLst>
              <a:ext uri="{FF2B5EF4-FFF2-40B4-BE49-F238E27FC236}">
                <a16:creationId xmlns:a16="http://schemas.microsoft.com/office/drawing/2014/main" id="{081B7C22-4D85-FCCB-66EA-55373131527B}"/>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35" name="TextBox 34">
            <a:extLst>
              <a:ext uri="{FF2B5EF4-FFF2-40B4-BE49-F238E27FC236}">
                <a16:creationId xmlns:a16="http://schemas.microsoft.com/office/drawing/2014/main" id="{D89A3B77-1960-39DB-C20E-8E0152A4D415}"/>
              </a:ext>
            </a:extLst>
          </p:cNvPr>
          <p:cNvSpPr txBox="1"/>
          <p:nvPr/>
        </p:nvSpPr>
        <p:spPr>
          <a:xfrm>
            <a:off x="4992922" y="2088560"/>
            <a:ext cx="6679184" cy="1055802"/>
          </a:xfrm>
          <a:prstGeom prst="rect">
            <a:avLst/>
          </a:prstGeom>
          <a:noFill/>
        </p:spPr>
        <p:txBody>
          <a:bodyPr wrap="square">
            <a:spAutoFit/>
          </a:bodyPr>
          <a:lstStyle/>
          <a:p>
            <a:pPr algn="just">
              <a:lnSpc>
                <a:spcPts val="1867"/>
              </a:lnSpc>
              <a:spcBef>
                <a:spcPct val="0"/>
              </a:spcBef>
            </a:pPr>
            <a:r>
              <a:rPr lang="en-US" sz="1400" b="1" dirty="0" err="1">
                <a:solidFill>
                  <a:srgbClr val="292828"/>
                </a:solidFill>
                <a:latin typeface="Aptos Display" panose="020B0004020202020204" pitchFamily="34" charset="0"/>
                <a:ea typeface="Poppins"/>
                <a:cs typeface="Times New Roman" panose="02020603050405020304" pitchFamily="18" charset="0"/>
                <a:sym typeface="Poppins"/>
              </a:rPr>
              <a:t>ni-msme</a:t>
            </a:r>
            <a:r>
              <a:rPr lang="en-US" sz="1400" dirty="0">
                <a:solidFill>
                  <a:srgbClr val="292828"/>
                </a:solidFill>
                <a:latin typeface="Aptos Display" panose="020B0004020202020204" pitchFamily="34" charset="0"/>
                <a:ea typeface="Poppins"/>
                <a:cs typeface="Times New Roman" panose="02020603050405020304" pitchFamily="18" charset="0"/>
                <a:sym typeface="Poppins"/>
              </a:rPr>
              <a:t> is working as a partnering agency to implement the SEED Scheme in six districts on a pilot basis. Currently, </a:t>
            </a:r>
            <a:r>
              <a:rPr lang="en-US" sz="1400" b="1" dirty="0" err="1">
                <a:solidFill>
                  <a:srgbClr val="292828"/>
                </a:solidFill>
                <a:latin typeface="Aptos Display" panose="020B0004020202020204" pitchFamily="34" charset="0"/>
                <a:ea typeface="Poppins"/>
                <a:cs typeface="Times New Roman" panose="02020603050405020304" pitchFamily="18" charset="0"/>
                <a:sym typeface="Poppins"/>
              </a:rPr>
              <a:t>ni-msme</a:t>
            </a:r>
            <a:r>
              <a:rPr lang="en-US" sz="1400" dirty="0">
                <a:solidFill>
                  <a:srgbClr val="292828"/>
                </a:solidFill>
                <a:latin typeface="Aptos Display" panose="020B0004020202020204" pitchFamily="34" charset="0"/>
                <a:ea typeface="Poppins"/>
                <a:cs typeface="Times New Roman" panose="02020603050405020304" pitchFamily="18" charset="0"/>
                <a:sym typeface="Poppins"/>
              </a:rPr>
              <a:t> has formed 300 SHGs and various DNT/NT/SNT groups, representing more than 26 different communities. A total of 3,645 DNT SHGs members are benefiting under the scheme.</a:t>
            </a:r>
          </a:p>
        </p:txBody>
      </p:sp>
      <p:sp>
        <p:nvSpPr>
          <p:cNvPr id="36" name="Rectangle 35">
            <a:extLst>
              <a:ext uri="{FF2B5EF4-FFF2-40B4-BE49-F238E27FC236}">
                <a16:creationId xmlns:a16="http://schemas.microsoft.com/office/drawing/2014/main" id="{CAA21550-7BEB-584A-CAC6-AD0ACAC87BB9}"/>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37" name="Slide Number Placeholder 9">
            <a:extLst>
              <a:ext uri="{FF2B5EF4-FFF2-40B4-BE49-F238E27FC236}">
                <a16:creationId xmlns:a16="http://schemas.microsoft.com/office/drawing/2014/main" id="{F9DEA27C-0D0A-5732-01A9-BCA27E8A6309}"/>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33</a:t>
            </a:fld>
            <a:endParaRPr lang="en-IN" sz="1800" b="1" dirty="0">
              <a:solidFill>
                <a:srgbClr val="00338D"/>
              </a:solidFill>
              <a:latin typeface="Aptos Display" panose="020B0004020202020204" pitchFamily="34" charset="0"/>
            </a:endParaRPr>
          </a:p>
        </p:txBody>
      </p:sp>
      <p:pic>
        <p:nvPicPr>
          <p:cNvPr id="38" name="Picture 37" descr="A black background with white spots&#10;&#10;Description automatically generated">
            <a:extLst>
              <a:ext uri="{FF2B5EF4-FFF2-40B4-BE49-F238E27FC236}">
                <a16:creationId xmlns:a16="http://schemas.microsoft.com/office/drawing/2014/main" id="{DF1AE36B-E473-FEF0-6090-8D4F8F74C843}"/>
              </a:ext>
            </a:extLst>
          </p:cNvPr>
          <p:cNvPicPr>
            <a:picLocks noChangeAspect="1"/>
          </p:cNvPicPr>
          <p:nvPr/>
        </p:nvPicPr>
        <p:blipFill>
          <a:blip r:embed="rId1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4AD5DB-68AD-CBBB-CE8F-463506E586C1}"/>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3CC2EFD2-4127-EF3D-5336-56377CED2C09}"/>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DNT Seed Project Activities </a:t>
            </a:r>
          </a:p>
        </p:txBody>
      </p:sp>
      <p:sp>
        <p:nvSpPr>
          <p:cNvPr id="22" name="Right Triangle 21">
            <a:extLst>
              <a:ext uri="{FF2B5EF4-FFF2-40B4-BE49-F238E27FC236}">
                <a16:creationId xmlns:a16="http://schemas.microsoft.com/office/drawing/2014/main" id="{D7FAE12A-D065-1036-A59B-E3ECFA8BA24D}"/>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3" name="Rectangle 22">
            <a:extLst>
              <a:ext uri="{FF2B5EF4-FFF2-40B4-BE49-F238E27FC236}">
                <a16:creationId xmlns:a16="http://schemas.microsoft.com/office/drawing/2014/main" id="{78E416B6-3803-8E17-1001-CA7DC8768535}"/>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24" name="Slide Number Placeholder 9">
            <a:extLst>
              <a:ext uri="{FF2B5EF4-FFF2-40B4-BE49-F238E27FC236}">
                <a16:creationId xmlns:a16="http://schemas.microsoft.com/office/drawing/2014/main" id="{A68C81D1-8619-19CE-C2F6-5B88461E5F70}"/>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34</a:t>
            </a:fld>
            <a:endParaRPr lang="en-IN" sz="1800" b="1" dirty="0">
              <a:solidFill>
                <a:srgbClr val="00338D"/>
              </a:solidFill>
              <a:latin typeface="Aptos Display" panose="020B0004020202020204" pitchFamily="34" charset="0"/>
            </a:endParaRPr>
          </a:p>
        </p:txBody>
      </p:sp>
      <p:pic>
        <p:nvPicPr>
          <p:cNvPr id="25" name="Picture 24" descr="A black background with white spots&#10;&#10;Description automatically generated">
            <a:extLst>
              <a:ext uri="{FF2B5EF4-FFF2-40B4-BE49-F238E27FC236}">
                <a16:creationId xmlns:a16="http://schemas.microsoft.com/office/drawing/2014/main" id="{9CE5F44E-A126-9070-0339-68EC81957BFC}"/>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pic>
        <p:nvPicPr>
          <p:cNvPr id="28" name="Picture 27">
            <a:extLst>
              <a:ext uri="{FF2B5EF4-FFF2-40B4-BE49-F238E27FC236}">
                <a16:creationId xmlns:a16="http://schemas.microsoft.com/office/drawing/2014/main" id="{AA3764EE-D00B-B832-2816-B141A8F63FCE}"/>
              </a:ext>
            </a:extLst>
          </p:cNvPr>
          <p:cNvPicPr>
            <a:picLocks noChangeAspect="1"/>
          </p:cNvPicPr>
          <p:nvPr/>
        </p:nvPicPr>
        <p:blipFill>
          <a:blip r:embed="rId3"/>
          <a:stretch>
            <a:fillRect/>
          </a:stretch>
        </p:blipFill>
        <p:spPr>
          <a:xfrm>
            <a:off x="514599" y="746357"/>
            <a:ext cx="3854650" cy="1804995"/>
          </a:xfrm>
          <a:prstGeom prst="rect">
            <a:avLst/>
          </a:prstGeom>
        </p:spPr>
      </p:pic>
      <p:pic>
        <p:nvPicPr>
          <p:cNvPr id="31" name="Picture 30">
            <a:extLst>
              <a:ext uri="{FF2B5EF4-FFF2-40B4-BE49-F238E27FC236}">
                <a16:creationId xmlns:a16="http://schemas.microsoft.com/office/drawing/2014/main" id="{7FA73231-096B-AB07-3F23-A170DC2DC189}"/>
              </a:ext>
            </a:extLst>
          </p:cNvPr>
          <p:cNvPicPr>
            <a:picLocks noChangeAspect="1"/>
          </p:cNvPicPr>
          <p:nvPr/>
        </p:nvPicPr>
        <p:blipFill>
          <a:blip r:embed="rId4"/>
          <a:stretch>
            <a:fillRect/>
          </a:stretch>
        </p:blipFill>
        <p:spPr>
          <a:xfrm>
            <a:off x="4706994" y="757539"/>
            <a:ext cx="3027799" cy="1757534"/>
          </a:xfrm>
          <a:prstGeom prst="rect">
            <a:avLst/>
          </a:prstGeom>
        </p:spPr>
      </p:pic>
      <p:pic>
        <p:nvPicPr>
          <p:cNvPr id="34" name="Picture 33">
            <a:extLst>
              <a:ext uri="{FF2B5EF4-FFF2-40B4-BE49-F238E27FC236}">
                <a16:creationId xmlns:a16="http://schemas.microsoft.com/office/drawing/2014/main" id="{2EC24FC3-5196-B7BF-D7A1-7A9DB5094648}"/>
              </a:ext>
            </a:extLst>
          </p:cNvPr>
          <p:cNvPicPr>
            <a:picLocks noChangeAspect="1"/>
          </p:cNvPicPr>
          <p:nvPr/>
        </p:nvPicPr>
        <p:blipFill>
          <a:blip r:embed="rId5"/>
          <a:stretch>
            <a:fillRect/>
          </a:stretch>
        </p:blipFill>
        <p:spPr>
          <a:xfrm>
            <a:off x="8087208" y="725877"/>
            <a:ext cx="3695217" cy="1818767"/>
          </a:xfrm>
          <a:prstGeom prst="rect">
            <a:avLst/>
          </a:prstGeom>
        </p:spPr>
      </p:pic>
      <p:pic>
        <p:nvPicPr>
          <p:cNvPr id="37" name="Picture 36">
            <a:extLst>
              <a:ext uri="{FF2B5EF4-FFF2-40B4-BE49-F238E27FC236}">
                <a16:creationId xmlns:a16="http://schemas.microsoft.com/office/drawing/2014/main" id="{67B0B6D2-1BA8-402F-75C4-691C66D747BC}"/>
              </a:ext>
            </a:extLst>
          </p:cNvPr>
          <p:cNvPicPr>
            <a:picLocks noChangeAspect="1"/>
          </p:cNvPicPr>
          <p:nvPr/>
        </p:nvPicPr>
        <p:blipFill>
          <a:blip r:embed="rId6"/>
          <a:stretch>
            <a:fillRect/>
          </a:stretch>
        </p:blipFill>
        <p:spPr>
          <a:xfrm>
            <a:off x="524171" y="2582404"/>
            <a:ext cx="3845077" cy="1865194"/>
          </a:xfrm>
          <a:prstGeom prst="rect">
            <a:avLst/>
          </a:prstGeom>
        </p:spPr>
      </p:pic>
      <p:pic>
        <p:nvPicPr>
          <p:cNvPr id="40" name="Picture 39">
            <a:extLst>
              <a:ext uri="{FF2B5EF4-FFF2-40B4-BE49-F238E27FC236}">
                <a16:creationId xmlns:a16="http://schemas.microsoft.com/office/drawing/2014/main" id="{DCA8BCB9-E3B2-4263-4641-B925BB13BE86}"/>
              </a:ext>
            </a:extLst>
          </p:cNvPr>
          <p:cNvPicPr>
            <a:picLocks noChangeAspect="1"/>
          </p:cNvPicPr>
          <p:nvPr/>
        </p:nvPicPr>
        <p:blipFill>
          <a:blip r:embed="rId7"/>
          <a:stretch>
            <a:fillRect/>
          </a:stretch>
        </p:blipFill>
        <p:spPr>
          <a:xfrm>
            <a:off x="4734172" y="2584054"/>
            <a:ext cx="2997883" cy="1871406"/>
          </a:xfrm>
          <a:prstGeom prst="rect">
            <a:avLst/>
          </a:prstGeom>
        </p:spPr>
      </p:pic>
      <p:pic>
        <p:nvPicPr>
          <p:cNvPr id="45" name="Picture 44">
            <a:extLst>
              <a:ext uri="{FF2B5EF4-FFF2-40B4-BE49-F238E27FC236}">
                <a16:creationId xmlns:a16="http://schemas.microsoft.com/office/drawing/2014/main" id="{FB3413BD-C481-971E-4224-0710464C20A0}"/>
              </a:ext>
            </a:extLst>
          </p:cNvPr>
          <p:cNvPicPr>
            <a:picLocks noChangeAspect="1"/>
          </p:cNvPicPr>
          <p:nvPr/>
        </p:nvPicPr>
        <p:blipFill>
          <a:blip r:embed="rId8"/>
          <a:stretch>
            <a:fillRect/>
          </a:stretch>
        </p:blipFill>
        <p:spPr>
          <a:xfrm>
            <a:off x="8096978" y="2584053"/>
            <a:ext cx="3679972" cy="1854555"/>
          </a:xfrm>
          <a:prstGeom prst="rect">
            <a:avLst/>
          </a:prstGeom>
        </p:spPr>
      </p:pic>
      <p:pic>
        <p:nvPicPr>
          <p:cNvPr id="48" name="Picture 47">
            <a:extLst>
              <a:ext uri="{FF2B5EF4-FFF2-40B4-BE49-F238E27FC236}">
                <a16:creationId xmlns:a16="http://schemas.microsoft.com/office/drawing/2014/main" id="{2E1E3C52-E478-BC32-CB2E-30752F9C00F8}"/>
              </a:ext>
            </a:extLst>
          </p:cNvPr>
          <p:cNvPicPr>
            <a:picLocks noChangeAspect="1"/>
          </p:cNvPicPr>
          <p:nvPr/>
        </p:nvPicPr>
        <p:blipFill>
          <a:blip r:embed="rId9"/>
          <a:stretch>
            <a:fillRect/>
          </a:stretch>
        </p:blipFill>
        <p:spPr>
          <a:xfrm>
            <a:off x="524171" y="4506747"/>
            <a:ext cx="3868716" cy="1892405"/>
          </a:xfrm>
          <a:prstGeom prst="rect">
            <a:avLst/>
          </a:prstGeom>
        </p:spPr>
      </p:pic>
      <p:pic>
        <p:nvPicPr>
          <p:cNvPr id="51" name="Picture 50">
            <a:extLst>
              <a:ext uri="{FF2B5EF4-FFF2-40B4-BE49-F238E27FC236}">
                <a16:creationId xmlns:a16="http://schemas.microsoft.com/office/drawing/2014/main" id="{B6C26068-F44B-0905-B2C2-8CA158564833}"/>
              </a:ext>
            </a:extLst>
          </p:cNvPr>
          <p:cNvPicPr>
            <a:picLocks noChangeAspect="1"/>
          </p:cNvPicPr>
          <p:nvPr/>
        </p:nvPicPr>
        <p:blipFill>
          <a:blip r:embed="rId10"/>
          <a:stretch>
            <a:fillRect/>
          </a:stretch>
        </p:blipFill>
        <p:spPr>
          <a:xfrm>
            <a:off x="4734172" y="4506747"/>
            <a:ext cx="2997883" cy="1901687"/>
          </a:xfrm>
          <a:prstGeom prst="rect">
            <a:avLst/>
          </a:prstGeom>
        </p:spPr>
      </p:pic>
      <p:pic>
        <p:nvPicPr>
          <p:cNvPr id="54" name="Picture 53">
            <a:extLst>
              <a:ext uri="{FF2B5EF4-FFF2-40B4-BE49-F238E27FC236}">
                <a16:creationId xmlns:a16="http://schemas.microsoft.com/office/drawing/2014/main" id="{043E97DA-5253-0221-FB4C-F2C450DB7515}"/>
              </a:ext>
            </a:extLst>
          </p:cNvPr>
          <p:cNvPicPr>
            <a:picLocks noChangeAspect="1"/>
          </p:cNvPicPr>
          <p:nvPr/>
        </p:nvPicPr>
        <p:blipFill>
          <a:blip r:embed="rId11"/>
          <a:stretch>
            <a:fillRect/>
          </a:stretch>
        </p:blipFill>
        <p:spPr>
          <a:xfrm>
            <a:off x="8096978" y="4505605"/>
            <a:ext cx="3679972" cy="189749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D8CB8-3620-9E6B-E67A-E6975B95B2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11D8C1-715F-FF80-EE38-7B7568CFB22A}"/>
              </a:ext>
            </a:extLst>
          </p:cNvPr>
          <p:cNvSpPr>
            <a:spLocks noGrp="1"/>
          </p:cNvSpPr>
          <p:nvPr>
            <p:ph idx="1"/>
          </p:nvPr>
        </p:nvSpPr>
        <p:spPr>
          <a:xfrm>
            <a:off x="5124450" y="1331242"/>
            <a:ext cx="6134099" cy="4098008"/>
          </a:xfrm>
        </p:spPr>
        <p:txBody>
          <a:bodyPr anchor="t">
            <a:noAutofit/>
          </a:bodyPr>
          <a:lstStyle/>
          <a:p>
            <a:pPr marL="342900" lvl="0" indent="-342900" algn="just">
              <a:buFont typeface="Symbol" panose="05050102010706020507" pitchFamily="18" charset="2"/>
              <a:buChar char=""/>
            </a:pPr>
            <a:r>
              <a:rPr lang="en-IN" sz="2000" kern="100" dirty="0">
                <a:effectLst/>
                <a:latin typeface="Aptos Display" panose="020B0004020202020204" pitchFamily="34" charset="0"/>
                <a:ea typeface="Aptos" panose="020B0004020202020204" pitchFamily="34" charset="0"/>
                <a:cs typeface="Times New Roman" panose="02020603050405020304" pitchFamily="18" charset="0"/>
              </a:rPr>
              <a:t>As per NSSO survey (2013), there are around 5.77 crore small/micro units in the country, engaging around 12 crore people, mostly individual proprietorship/Own Account Enterprises.</a:t>
            </a:r>
          </a:p>
          <a:p>
            <a:pPr marL="342900" lvl="0" indent="-342900" algn="just">
              <a:buFont typeface="Symbol" panose="05050102010706020507" pitchFamily="18" charset="2"/>
              <a:buChar char=""/>
            </a:pPr>
            <a:r>
              <a:rPr lang="en-IN" sz="2000" b="1" kern="100" dirty="0">
                <a:effectLst/>
                <a:latin typeface="Aptos Display" panose="020B0004020202020204" pitchFamily="34" charset="0"/>
                <a:ea typeface="Aptos" panose="020B0004020202020204" pitchFamily="34" charset="0"/>
                <a:cs typeface="Times New Roman" panose="02020603050405020304" pitchFamily="18" charset="0"/>
              </a:rPr>
              <a:t>Over 60% of units are owned by persons belonging to Scheduled Caste, Scheduled Tribe or Other Backward Classes. </a:t>
            </a:r>
          </a:p>
          <a:p>
            <a:pPr marL="342900" lvl="0" indent="-342900" algn="just">
              <a:buFont typeface="Symbol" panose="05050102010706020507" pitchFamily="18" charset="2"/>
              <a:buChar char=""/>
            </a:pPr>
            <a:r>
              <a:rPr lang="en-IN" sz="2000" b="1" kern="100" dirty="0">
                <a:effectLst/>
                <a:latin typeface="Aptos Display" panose="020B0004020202020204" pitchFamily="34" charset="0"/>
                <a:ea typeface="Aptos" panose="020B0004020202020204" pitchFamily="34" charset="0"/>
                <a:cs typeface="Times New Roman" panose="02020603050405020304" pitchFamily="18" charset="0"/>
              </a:rPr>
              <a:t>Most of these units are outside the formal banking system and hence are forced to borrow from informal sources or use their limited owned funds.</a:t>
            </a:r>
          </a:p>
          <a:p>
            <a:pPr marL="342900" lvl="0" indent="-342900" algn="just">
              <a:spcAft>
                <a:spcPts val="800"/>
              </a:spcAft>
              <a:buFont typeface="Symbol" panose="05050102010706020507" pitchFamily="18" charset="2"/>
              <a:buChar char=""/>
            </a:pPr>
            <a:r>
              <a:rPr lang="en-IN" sz="2000" b="1" kern="100" dirty="0">
                <a:effectLst/>
                <a:latin typeface="Aptos Display" panose="020B0004020202020204" pitchFamily="34" charset="0"/>
                <a:ea typeface="Aptos" panose="020B0004020202020204" pitchFamily="34" charset="0"/>
                <a:cs typeface="Times New Roman" panose="02020603050405020304" pitchFamily="18" charset="0"/>
              </a:rPr>
              <a:t> MUDRA Loan Scheme has been proposed to bridge this gap. </a:t>
            </a:r>
          </a:p>
          <a:p>
            <a:endParaRPr lang="en-US" sz="2000" b="1" spc="-5" dirty="0">
              <a:latin typeface="Aptos Display" panose="020B0004020202020204" pitchFamily="34" charset="0"/>
              <a:cs typeface="Calibri"/>
            </a:endParaRPr>
          </a:p>
          <a:p>
            <a:endParaRPr lang="en-IN" sz="2000" dirty="0">
              <a:latin typeface="Aptos Display" panose="020B0004020202020204" pitchFamily="34" charset="0"/>
            </a:endParaRPr>
          </a:p>
        </p:txBody>
      </p:sp>
      <p:sp>
        <p:nvSpPr>
          <p:cNvPr id="7" name="Rectangle 6">
            <a:extLst>
              <a:ext uri="{FF2B5EF4-FFF2-40B4-BE49-F238E27FC236}">
                <a16:creationId xmlns:a16="http://schemas.microsoft.com/office/drawing/2014/main" id="{EDF00EC1-C470-9174-F112-2C7623286E87}"/>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FD6B7F-4FDD-4C27-5B03-DF03BA0F3ECA}"/>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Background</a:t>
            </a:r>
          </a:p>
        </p:txBody>
      </p:sp>
      <p:sp>
        <p:nvSpPr>
          <p:cNvPr id="10" name="Right Triangle 9">
            <a:extLst>
              <a:ext uri="{FF2B5EF4-FFF2-40B4-BE49-F238E27FC236}">
                <a16:creationId xmlns:a16="http://schemas.microsoft.com/office/drawing/2014/main" id="{B4F6D3B4-FB96-98BB-5F86-9787961169FD}"/>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2" name="Rectangle 11">
            <a:extLst>
              <a:ext uri="{FF2B5EF4-FFF2-40B4-BE49-F238E27FC236}">
                <a16:creationId xmlns:a16="http://schemas.microsoft.com/office/drawing/2014/main" id="{23969BC8-EDC0-0D33-0E4A-3B31EFF4A167}"/>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3" name="Slide Number Placeholder 9">
            <a:extLst>
              <a:ext uri="{FF2B5EF4-FFF2-40B4-BE49-F238E27FC236}">
                <a16:creationId xmlns:a16="http://schemas.microsoft.com/office/drawing/2014/main" id="{643D9B27-3C0C-9153-18E9-BE676D703CD8}"/>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35</a:t>
            </a:fld>
            <a:endParaRPr lang="en-IN" sz="1800" b="1" dirty="0">
              <a:solidFill>
                <a:srgbClr val="00338D"/>
              </a:solidFill>
              <a:latin typeface="Aptos Display" panose="020B0004020202020204" pitchFamily="34" charset="0"/>
            </a:endParaRPr>
          </a:p>
        </p:txBody>
      </p:sp>
      <p:pic>
        <p:nvPicPr>
          <p:cNvPr id="14" name="Picture 13" descr="A black background with white spots&#10;&#10;Description automatically generated">
            <a:extLst>
              <a:ext uri="{FF2B5EF4-FFF2-40B4-BE49-F238E27FC236}">
                <a16:creationId xmlns:a16="http://schemas.microsoft.com/office/drawing/2014/main" id="{2DAD32A2-E6A0-6391-FD14-6756C9C5D3BC}"/>
              </a:ext>
            </a:extLst>
          </p:cNvPr>
          <p:cNvPicPr>
            <a:picLocks noChangeAspect="1"/>
          </p:cNvPicPr>
          <p:nvPr/>
        </p:nvPicPr>
        <p:blipFill>
          <a:blip r:embed="rId2"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pic>
        <p:nvPicPr>
          <p:cNvPr id="1030" name="Picture 6" descr="Mudra Yojna">
            <a:extLst>
              <a:ext uri="{FF2B5EF4-FFF2-40B4-BE49-F238E27FC236}">
                <a16:creationId xmlns:a16="http://schemas.microsoft.com/office/drawing/2014/main" id="{F1C35D24-EE46-1335-2D23-B07258F6B5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863"/>
          <a:stretch/>
        </p:blipFill>
        <p:spPr bwMode="auto">
          <a:xfrm>
            <a:off x="105751" y="1638326"/>
            <a:ext cx="5018699" cy="2878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388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6EAF5-8587-0561-CBF9-10626B84B08F}"/>
            </a:ext>
          </a:extLst>
        </p:cNvPr>
        <p:cNvGrpSpPr/>
        <p:nvPr/>
      </p:nvGrpSpPr>
      <p:grpSpPr>
        <a:xfrm>
          <a:off x="0" y="0"/>
          <a:ext cx="0" cy="0"/>
          <a:chOff x="0" y="0"/>
          <a:chExt cx="0" cy="0"/>
        </a:xfrm>
      </p:grpSpPr>
      <p:pic>
        <p:nvPicPr>
          <p:cNvPr id="2" name="object 9">
            <a:extLst>
              <a:ext uri="{FF2B5EF4-FFF2-40B4-BE49-F238E27FC236}">
                <a16:creationId xmlns:a16="http://schemas.microsoft.com/office/drawing/2014/main" id="{5B31B837-4FFE-050E-EF34-01BE72DBC390}"/>
              </a:ext>
            </a:extLst>
          </p:cNvPr>
          <p:cNvPicPr>
            <a:picLocks noGrp="1"/>
          </p:cNvPicPr>
          <p:nvPr>
            <p:ph sz="quarter" idx="4"/>
          </p:nvPr>
        </p:nvPicPr>
        <p:blipFill>
          <a:blip r:embed="rId2" cstate="print"/>
          <a:srcRect l="21552" r="19176" b="2"/>
          <a:stretch/>
        </p:blipFill>
        <p:spPr>
          <a:xfrm>
            <a:off x="3" y="664114"/>
            <a:ext cx="4700950" cy="5641436"/>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6" name="Content Placeholder 5">
            <a:extLst>
              <a:ext uri="{FF2B5EF4-FFF2-40B4-BE49-F238E27FC236}">
                <a16:creationId xmlns:a16="http://schemas.microsoft.com/office/drawing/2014/main" id="{01C00A35-5E90-04EB-71DA-C9359EB6A60D}"/>
              </a:ext>
            </a:extLst>
          </p:cNvPr>
          <p:cNvSpPr>
            <a:spLocks noGrp="1"/>
          </p:cNvSpPr>
          <p:nvPr>
            <p:ph sz="half" idx="2"/>
          </p:nvPr>
        </p:nvSpPr>
        <p:spPr>
          <a:xfrm>
            <a:off x="4986159" y="762000"/>
            <a:ext cx="6177142" cy="6095999"/>
          </a:xfrm>
        </p:spPr>
        <p:txBody>
          <a:bodyPr vert="horz" lIns="91440" tIns="45720" rIns="91440" bIns="45720" rtlCol="0">
            <a:noAutofit/>
          </a:bodyPr>
          <a:lstStyle/>
          <a:p>
            <a:pPr marL="0" indent="0">
              <a:spcBef>
                <a:spcPts val="0"/>
              </a:spcBef>
              <a:buNone/>
            </a:pPr>
            <a:r>
              <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rPr>
              <a:t>MUDRA Loans Categories</a:t>
            </a:r>
          </a:p>
          <a:p>
            <a:pPr marL="0" lvl="1">
              <a:spcBef>
                <a:spcPts val="0"/>
              </a:spcBef>
              <a:tabLst>
                <a:tab pos="1438275" algn="l"/>
              </a:tabLst>
            </a:pPr>
            <a:r>
              <a:rPr lang="en-US" sz="1800" b="1" dirty="0" err="1">
                <a:solidFill>
                  <a:srgbClr val="002060"/>
                </a:solidFill>
                <a:effectLst/>
                <a:latin typeface="Aptos Display" panose="020B0004020202020204" pitchFamily="34" charset="0"/>
                <a:ea typeface="Tahoma" panose="020B0604030504040204" pitchFamily="34" charset="0"/>
                <a:cs typeface="Tahoma" panose="020B0604030504040204" pitchFamily="34" charset="0"/>
              </a:rPr>
              <a:t>Shishu</a:t>
            </a:r>
            <a:r>
              <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rPr>
              <a:t>	</a:t>
            </a:r>
            <a:r>
              <a:rPr lang="en-US" sz="1800" b="1" dirty="0">
                <a:solidFill>
                  <a:srgbClr val="002060"/>
                </a:solidFill>
                <a:latin typeface="Aptos Display" panose="020B0004020202020204" pitchFamily="34" charset="0"/>
                <a:ea typeface="Tahoma" panose="020B0604030504040204" pitchFamily="34" charset="0"/>
                <a:cs typeface="Tahoma" panose="020B0604030504040204" pitchFamily="34" charset="0"/>
              </a:rPr>
              <a:t>: </a:t>
            </a:r>
            <a:r>
              <a:rPr lang="en-US" sz="1800" dirty="0">
                <a:effectLst/>
                <a:latin typeface="Aptos Display" panose="020B0004020202020204" pitchFamily="34" charset="0"/>
                <a:ea typeface="Tahoma" panose="020B0604030504040204" pitchFamily="34" charset="0"/>
                <a:cs typeface="Tahoma" panose="020B0604030504040204" pitchFamily="34" charset="0"/>
              </a:rPr>
              <a:t>Loans upto  ₹ 50,000</a:t>
            </a:r>
            <a:endPar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endParaRPr>
          </a:p>
          <a:p>
            <a:pPr marL="0" lvl="1">
              <a:spcBef>
                <a:spcPts val="0"/>
              </a:spcBef>
              <a:tabLst>
                <a:tab pos="1438275" algn="l"/>
              </a:tabLst>
            </a:pPr>
            <a:r>
              <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rPr>
              <a:t>Kishore	: </a:t>
            </a:r>
            <a:r>
              <a:rPr lang="en-US" sz="1800" dirty="0">
                <a:effectLst/>
                <a:latin typeface="Aptos Display" panose="020B0004020202020204" pitchFamily="34" charset="0"/>
                <a:ea typeface="Tahoma" panose="020B0604030504040204" pitchFamily="34" charset="0"/>
                <a:cs typeface="Tahoma" panose="020B0604030504040204" pitchFamily="34" charset="0"/>
              </a:rPr>
              <a:t>Loans from ₹ 50,001 to ₹ 5 lakh </a:t>
            </a:r>
            <a:r>
              <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rPr>
              <a:t> </a:t>
            </a:r>
          </a:p>
          <a:p>
            <a:pPr marL="0" lvl="1">
              <a:spcBef>
                <a:spcPts val="0"/>
              </a:spcBef>
              <a:tabLst>
                <a:tab pos="1438275" algn="l"/>
              </a:tabLst>
            </a:pPr>
            <a:r>
              <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rPr>
              <a:t>Tarun	: </a:t>
            </a:r>
            <a:r>
              <a:rPr lang="en-US" sz="1800" dirty="0">
                <a:effectLst/>
                <a:latin typeface="Aptos Display" panose="020B0004020202020204" pitchFamily="34" charset="0"/>
                <a:ea typeface="Tahoma" panose="020B0604030504040204" pitchFamily="34" charset="0"/>
                <a:cs typeface="Tahoma" panose="020B0604030504040204" pitchFamily="34" charset="0"/>
              </a:rPr>
              <a:t>Loans from ₹ 5,00,001 to ₹ 10 lakh </a:t>
            </a:r>
            <a:endPar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endParaRPr>
          </a:p>
          <a:p>
            <a:pPr marL="0" indent="0" algn="just">
              <a:lnSpc>
                <a:spcPct val="120000"/>
              </a:lnSpc>
              <a:spcBef>
                <a:spcPts val="0"/>
              </a:spcBef>
              <a:buNone/>
            </a:pPr>
            <a:endPar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endParaRPr>
          </a:p>
          <a:p>
            <a:pPr marL="0" indent="0" algn="just">
              <a:lnSpc>
                <a:spcPct val="100000"/>
              </a:lnSpc>
              <a:spcBef>
                <a:spcPts val="0"/>
              </a:spcBef>
              <a:buNone/>
            </a:pPr>
            <a:r>
              <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rPr>
              <a:t>Mudra loans limit is enhanced to ₹20 lakh from ₹10 lakh for those who have availed and successfully repaid loans previously taken under the </a:t>
            </a:r>
            <a:r>
              <a:rPr lang="en-US" sz="1800" b="1" u="sng" dirty="0">
                <a:solidFill>
                  <a:srgbClr val="002060"/>
                </a:solidFill>
                <a:effectLst/>
                <a:latin typeface="Aptos Display" panose="020B0004020202020204" pitchFamily="34" charset="0"/>
                <a:ea typeface="Tahoma" panose="020B0604030504040204" pitchFamily="34" charset="0"/>
                <a:cs typeface="Tahoma" panose="020B0604030504040204" pitchFamily="34" charset="0"/>
              </a:rPr>
              <a:t>Tarun category</a:t>
            </a:r>
            <a:endParaRPr lang="en-US" sz="1800" b="1" u="sng" dirty="0">
              <a:solidFill>
                <a:srgbClr val="002060"/>
              </a:solidFill>
              <a:latin typeface="Aptos Display" panose="020B0004020202020204" pitchFamily="34" charset="0"/>
              <a:ea typeface="Tahoma" panose="020B0604030504040204" pitchFamily="34" charset="0"/>
              <a:cs typeface="Tahoma" panose="020B0604030504040204" pitchFamily="34" charset="0"/>
            </a:endParaRPr>
          </a:p>
          <a:p>
            <a:pPr marL="0" indent="0">
              <a:spcBef>
                <a:spcPts val="0"/>
              </a:spcBef>
              <a:buNone/>
            </a:pPr>
            <a:endParaRPr lang="en-US" sz="1800" b="1" dirty="0">
              <a:latin typeface="Aptos Display" panose="020B0004020202020204" pitchFamily="34" charset="0"/>
              <a:ea typeface="Tahoma" panose="020B0604030504040204" pitchFamily="34" charset="0"/>
              <a:cs typeface="Tahoma" panose="020B0604030504040204" pitchFamily="34" charset="0"/>
            </a:endParaRPr>
          </a:p>
          <a:p>
            <a:pPr marL="0" indent="0">
              <a:spcBef>
                <a:spcPts val="0"/>
              </a:spcBef>
              <a:buNone/>
            </a:pPr>
            <a:r>
              <a:rPr lang="en-US" sz="1800" b="1" dirty="0">
                <a:latin typeface="Aptos Display" panose="020B0004020202020204" pitchFamily="34" charset="0"/>
                <a:ea typeface="Tahoma" panose="020B0604030504040204" pitchFamily="34" charset="0"/>
                <a:cs typeface="Tahoma" panose="020B0604030504040204" pitchFamily="34" charset="0"/>
              </a:rPr>
              <a:t>Purpose</a:t>
            </a:r>
          </a:p>
          <a:p>
            <a:pPr marL="0" lvl="1">
              <a:spcBef>
                <a:spcPts val="0"/>
              </a:spcBef>
            </a:pPr>
            <a:r>
              <a:rPr lang="en-US" sz="1800" dirty="0">
                <a:effectLst/>
                <a:latin typeface="Aptos Display" panose="020B0004020202020204" pitchFamily="34" charset="0"/>
                <a:ea typeface="Tahoma" panose="020B0604030504040204" pitchFamily="34" charset="0"/>
                <a:cs typeface="Tahoma" panose="020B0604030504040204" pitchFamily="34" charset="0"/>
              </a:rPr>
              <a:t>Business purpose</a:t>
            </a:r>
          </a:p>
          <a:p>
            <a:pPr marL="0" lvl="1">
              <a:spcBef>
                <a:spcPts val="0"/>
              </a:spcBef>
            </a:pPr>
            <a:r>
              <a:rPr lang="en-US" sz="1800" dirty="0">
                <a:effectLst/>
                <a:latin typeface="Aptos Display" panose="020B0004020202020204" pitchFamily="34" charset="0"/>
                <a:ea typeface="Tahoma" panose="020B0604030504040204" pitchFamily="34" charset="0"/>
                <a:cs typeface="Tahoma" panose="020B0604030504040204" pitchFamily="34" charset="0"/>
              </a:rPr>
              <a:t>Capacity expansion and</a:t>
            </a:r>
          </a:p>
          <a:p>
            <a:pPr marL="0" lvl="1">
              <a:spcBef>
                <a:spcPts val="0"/>
              </a:spcBef>
            </a:pPr>
            <a:r>
              <a:rPr lang="en-US" sz="1800" dirty="0">
                <a:effectLst/>
                <a:latin typeface="Aptos Display" panose="020B0004020202020204" pitchFamily="34" charset="0"/>
                <a:ea typeface="Tahoma" panose="020B0604030504040204" pitchFamily="34" charset="0"/>
                <a:cs typeface="Tahoma" panose="020B0604030504040204" pitchFamily="34" charset="0"/>
              </a:rPr>
              <a:t>Modernization</a:t>
            </a:r>
          </a:p>
          <a:p>
            <a:pPr marL="0" indent="0">
              <a:spcBef>
                <a:spcPts val="0"/>
              </a:spcBef>
              <a:buNone/>
            </a:pPr>
            <a:endParaRPr lang="en-US" sz="1800" b="1" i="1" dirty="0">
              <a:effectLst/>
              <a:latin typeface="Aptos Display" panose="020B0004020202020204" pitchFamily="34" charset="0"/>
              <a:ea typeface="Tahoma" panose="020B0604030504040204" pitchFamily="34" charset="0"/>
              <a:cs typeface="Tahoma" panose="020B0604030504040204" pitchFamily="34" charset="0"/>
            </a:endParaRPr>
          </a:p>
          <a:p>
            <a:pPr marL="0" indent="0">
              <a:spcBef>
                <a:spcPts val="0"/>
              </a:spcBef>
              <a:buNone/>
            </a:pPr>
            <a:r>
              <a:rPr lang="en-US" sz="1800" b="1" dirty="0">
                <a:effectLst/>
                <a:latin typeface="Aptos Display" panose="020B0004020202020204" pitchFamily="34" charset="0"/>
                <a:ea typeface="Tahoma" panose="020B0604030504040204" pitchFamily="34" charset="0"/>
                <a:cs typeface="Tahoma" panose="020B0604030504040204" pitchFamily="34" charset="0"/>
              </a:rPr>
              <a:t>Nature of Assistance</a:t>
            </a:r>
            <a:endParaRPr lang="en-US" sz="1800" dirty="0">
              <a:effectLst/>
              <a:latin typeface="Aptos Display" panose="020B0004020202020204" pitchFamily="34" charset="0"/>
              <a:ea typeface="Tahoma" panose="020B0604030504040204" pitchFamily="34" charset="0"/>
              <a:cs typeface="Tahoma" panose="020B0604030504040204" pitchFamily="34" charset="0"/>
            </a:endParaRPr>
          </a:p>
          <a:p>
            <a:pPr marL="0" lvl="1">
              <a:spcBef>
                <a:spcPts val="0"/>
              </a:spcBef>
            </a:pPr>
            <a:r>
              <a:rPr lang="en-US" sz="1800" dirty="0">
                <a:latin typeface="Aptos Display" panose="020B0004020202020204" pitchFamily="34" charset="0"/>
                <a:ea typeface="Tahoma" panose="020B0604030504040204" pitchFamily="34" charset="0"/>
                <a:cs typeface="Tahoma" panose="020B0604030504040204" pitchFamily="34" charset="0"/>
              </a:rPr>
              <a:t>T</a:t>
            </a:r>
            <a:r>
              <a:rPr lang="en-US" sz="1800" dirty="0">
                <a:effectLst/>
                <a:latin typeface="Aptos Display" panose="020B0004020202020204" pitchFamily="34" charset="0"/>
                <a:ea typeface="Tahoma" panose="020B0604030504040204" pitchFamily="34" charset="0"/>
                <a:cs typeface="Tahoma" panose="020B0604030504040204" pitchFamily="34" charset="0"/>
              </a:rPr>
              <a:t>erm loan</a:t>
            </a:r>
          </a:p>
          <a:p>
            <a:pPr marL="0" lvl="1">
              <a:spcBef>
                <a:spcPts val="0"/>
              </a:spcBef>
            </a:pPr>
            <a:r>
              <a:rPr lang="en-US" sz="1800" dirty="0">
                <a:effectLst/>
                <a:latin typeface="Aptos Display" panose="020B0004020202020204" pitchFamily="34" charset="0"/>
                <a:ea typeface="Tahoma" panose="020B0604030504040204" pitchFamily="34" charset="0"/>
                <a:cs typeface="Tahoma" panose="020B0604030504040204" pitchFamily="34" charset="0"/>
              </a:rPr>
              <a:t>OD limit</a:t>
            </a:r>
          </a:p>
          <a:p>
            <a:pPr marL="0" lvl="1">
              <a:spcBef>
                <a:spcPts val="0"/>
              </a:spcBef>
            </a:pPr>
            <a:r>
              <a:rPr lang="en-US" sz="1800" dirty="0">
                <a:latin typeface="Aptos Display" panose="020B0004020202020204" pitchFamily="34" charset="0"/>
                <a:ea typeface="Tahoma" panose="020B0604030504040204" pitchFamily="34" charset="0"/>
                <a:cs typeface="Tahoma" panose="020B0604030504040204" pitchFamily="34" charset="0"/>
              </a:rPr>
              <a:t>C</a:t>
            </a:r>
            <a:r>
              <a:rPr lang="en-US" sz="1800" dirty="0">
                <a:effectLst/>
                <a:latin typeface="Aptos Display" panose="020B0004020202020204" pitchFamily="34" charset="0"/>
                <a:ea typeface="Tahoma" panose="020B0604030504040204" pitchFamily="34" charset="0"/>
                <a:cs typeface="Tahoma" panose="020B0604030504040204" pitchFamily="34" charset="0"/>
              </a:rPr>
              <a:t>omposite loan </a:t>
            </a:r>
          </a:p>
          <a:p>
            <a:pPr marL="0" indent="0">
              <a:spcBef>
                <a:spcPts val="0"/>
              </a:spcBef>
              <a:buNone/>
            </a:pPr>
            <a:endPar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endParaRPr>
          </a:p>
          <a:p>
            <a:pPr marL="0" indent="0" algn="just">
              <a:spcBef>
                <a:spcPts val="0"/>
              </a:spcBef>
              <a:buNone/>
            </a:pPr>
            <a:r>
              <a:rPr lang="en-US" sz="1800" b="1" dirty="0">
                <a:solidFill>
                  <a:srgbClr val="002060"/>
                </a:solidFill>
                <a:effectLst/>
                <a:latin typeface="Aptos Display" panose="020B0004020202020204" pitchFamily="34" charset="0"/>
                <a:ea typeface="Tahoma" panose="020B0604030504040204" pitchFamily="34" charset="0"/>
                <a:cs typeface="Tahoma" panose="020B0604030504040204" pitchFamily="34" charset="0"/>
              </a:rPr>
              <a:t>for acquiring capital assets and/or working capital/ marketing related requirements</a:t>
            </a:r>
          </a:p>
          <a:p>
            <a:pPr marL="0">
              <a:spcBef>
                <a:spcPts val="0"/>
              </a:spcBef>
            </a:pPr>
            <a:endParaRPr lang="en-US" sz="1800" dirty="0">
              <a:effectLst/>
              <a:latin typeface="Aptos Display" panose="020B0004020202020204" pitchFamily="34" charset="0"/>
            </a:endParaRPr>
          </a:p>
          <a:p>
            <a:pPr marL="0">
              <a:spcBef>
                <a:spcPts val="0"/>
              </a:spcBef>
            </a:pPr>
            <a:endParaRPr lang="en-US" sz="1800" dirty="0">
              <a:latin typeface="Aptos Display" panose="020B0004020202020204" pitchFamily="34" charset="0"/>
            </a:endParaRPr>
          </a:p>
        </p:txBody>
      </p:sp>
      <p:sp>
        <p:nvSpPr>
          <p:cNvPr id="3" name="Rectangle 2">
            <a:extLst>
              <a:ext uri="{FF2B5EF4-FFF2-40B4-BE49-F238E27FC236}">
                <a16:creationId xmlns:a16="http://schemas.microsoft.com/office/drawing/2014/main" id="{47918262-4502-C43C-C60E-AA7228394157}"/>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E6F3BD68-CD29-AAC2-879E-EAD398B997DC}"/>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Pradhan Mantri Mudra Yojana (PMMY)</a:t>
            </a:r>
          </a:p>
        </p:txBody>
      </p:sp>
      <p:sp>
        <p:nvSpPr>
          <p:cNvPr id="7" name="Right Triangle 6">
            <a:extLst>
              <a:ext uri="{FF2B5EF4-FFF2-40B4-BE49-F238E27FC236}">
                <a16:creationId xmlns:a16="http://schemas.microsoft.com/office/drawing/2014/main" id="{D1B25CA5-2237-CB04-B3A9-4F44BECF1969}"/>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0" name="Rectangle 9">
            <a:extLst>
              <a:ext uri="{FF2B5EF4-FFF2-40B4-BE49-F238E27FC236}">
                <a16:creationId xmlns:a16="http://schemas.microsoft.com/office/drawing/2014/main" id="{F86D9002-A9AD-4C9B-1D60-242C29C67FEF}"/>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1" name="Slide Number Placeholder 9">
            <a:extLst>
              <a:ext uri="{FF2B5EF4-FFF2-40B4-BE49-F238E27FC236}">
                <a16:creationId xmlns:a16="http://schemas.microsoft.com/office/drawing/2014/main" id="{93E22F44-75EA-1ADE-85A7-0B189B8C1E09}"/>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36</a:t>
            </a:fld>
            <a:endParaRPr lang="en-IN" sz="1800" b="1" dirty="0">
              <a:solidFill>
                <a:srgbClr val="00338D"/>
              </a:solidFill>
              <a:latin typeface="Aptos Display" panose="020B0004020202020204" pitchFamily="34" charset="0"/>
            </a:endParaRPr>
          </a:p>
        </p:txBody>
      </p:sp>
      <p:pic>
        <p:nvPicPr>
          <p:cNvPr id="12" name="Picture 11" descr="A black background with white spots&#10;&#10;Description automatically generated">
            <a:extLst>
              <a:ext uri="{FF2B5EF4-FFF2-40B4-BE49-F238E27FC236}">
                <a16:creationId xmlns:a16="http://schemas.microsoft.com/office/drawing/2014/main" id="{7A7ABB7A-3300-DF08-B21B-8DA49F8340D9}"/>
              </a:ext>
            </a:extLst>
          </p:cNvPr>
          <p:cNvPicPr>
            <a:picLocks noChangeAspect="1"/>
          </p:cNvPicPr>
          <p:nvPr/>
        </p:nvPicPr>
        <p:blipFill>
          <a:blip r:embed="rId3"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4" name="Slide Number Placeholder 9">
            <a:extLst>
              <a:ext uri="{FF2B5EF4-FFF2-40B4-BE49-F238E27FC236}">
                <a16:creationId xmlns:a16="http://schemas.microsoft.com/office/drawing/2014/main" id="{CDD0388E-BEB6-A772-8286-907E987D3EF0}"/>
              </a:ext>
            </a:extLst>
          </p:cNvPr>
          <p:cNvSpPr txBox="1">
            <a:spLocks/>
          </p:cNvSpPr>
          <p:nvPr/>
        </p:nvSpPr>
        <p:spPr>
          <a:xfrm rot="20456967">
            <a:off x="1493807" y="1521165"/>
            <a:ext cx="2578563" cy="365125"/>
          </a:xfrm>
          <a:prstGeom prst="rect">
            <a:avLst/>
          </a:prstGeom>
          <a:solidFill>
            <a:schemeClr val="accent1">
              <a:lumMod val="20000"/>
              <a:lumOff val="80000"/>
            </a:schemeClr>
          </a:solidFill>
          <a:ln>
            <a:solidFill>
              <a:schemeClr val="accent5">
                <a:lumMod val="50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spc="-5" dirty="0">
              <a:latin typeface="Aptos Display" panose="020B0004020202020204" pitchFamily="34" charset="0"/>
              <a:cs typeface="Calibri"/>
            </a:endParaRPr>
          </a:p>
          <a:p>
            <a:pPr algn="ctr"/>
            <a:r>
              <a:rPr lang="en-US" sz="2000" b="1" spc="-5" dirty="0">
                <a:solidFill>
                  <a:srgbClr val="0033CC"/>
                </a:solidFill>
                <a:latin typeface="Aptos Display" panose="020B0004020202020204" pitchFamily="34" charset="0"/>
                <a:cs typeface="Calibri"/>
              </a:rPr>
              <a:t>‘fund </a:t>
            </a:r>
            <a:r>
              <a:rPr lang="en-US" sz="2000" b="1" spc="5" dirty="0">
                <a:solidFill>
                  <a:srgbClr val="0033CC"/>
                </a:solidFill>
                <a:latin typeface="Aptos Display" panose="020B0004020202020204" pitchFamily="34" charset="0"/>
                <a:cs typeface="Calibri"/>
              </a:rPr>
              <a:t>the </a:t>
            </a:r>
            <a:r>
              <a:rPr lang="en-US" sz="2000" b="1" spc="-5" dirty="0">
                <a:solidFill>
                  <a:srgbClr val="0033CC"/>
                </a:solidFill>
                <a:latin typeface="Aptos Display" panose="020B0004020202020204" pitchFamily="34" charset="0"/>
                <a:cs typeface="Calibri"/>
              </a:rPr>
              <a:t>unfunded’</a:t>
            </a:r>
            <a:endParaRPr lang="en-US" sz="2000" b="1" dirty="0">
              <a:solidFill>
                <a:srgbClr val="0033CC"/>
              </a:solidFill>
              <a:effectLst/>
              <a:latin typeface="Aptos Display" panose="020B0004020202020204" pitchFamily="34" charset="0"/>
              <a:ea typeface="Tahoma" panose="020B0604030504040204" pitchFamily="34" charset="0"/>
              <a:cs typeface="Tahoma" panose="020B0604030504040204" pitchFamily="34" charset="0"/>
            </a:endParaRPr>
          </a:p>
          <a:p>
            <a:endParaRPr lang="en-IN" sz="1800" b="1" dirty="0">
              <a:solidFill>
                <a:srgbClr val="00338D"/>
              </a:solidFill>
              <a:latin typeface="Aptos Display" panose="020B0004020202020204" pitchFamily="34" charset="0"/>
            </a:endParaRPr>
          </a:p>
        </p:txBody>
      </p:sp>
    </p:spTree>
    <p:extLst>
      <p:ext uri="{BB962C8B-B14F-4D97-AF65-F5344CB8AC3E}">
        <p14:creationId xmlns:p14="http://schemas.microsoft.com/office/powerpoint/2010/main" val="3404022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0ABF3-0EFE-38BF-4ED1-58B9D73B5FF9}"/>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5CB39F1-1A5E-E67E-2F9A-FAAF4DD7B2F0}"/>
              </a:ext>
            </a:extLst>
          </p:cNvPr>
          <p:cNvSpPr>
            <a:spLocks noGrp="1"/>
          </p:cNvSpPr>
          <p:nvPr>
            <p:ph sz="half" idx="2"/>
          </p:nvPr>
        </p:nvSpPr>
        <p:spPr>
          <a:xfrm>
            <a:off x="619125" y="823122"/>
            <a:ext cx="5037137" cy="5749128"/>
          </a:xfrm>
        </p:spPr>
        <p:txBody>
          <a:bodyPr>
            <a:normAutofit/>
          </a:bodyPr>
          <a:lstStyle/>
          <a:p>
            <a:pPr>
              <a:lnSpc>
                <a:spcPct val="107000"/>
              </a:lnSpc>
              <a:spcAft>
                <a:spcPts val="800"/>
              </a:spcAft>
            </a:pPr>
            <a:endParaRPr lang="en-IN" sz="4500" kern="100" dirty="0">
              <a:effectLst/>
              <a:latin typeface="Aptos Display" panose="020B0004020202020204" pitchFamily="34" charset="0"/>
              <a:ea typeface="Aptos" panose="020B0004020202020204" pitchFamily="34" charset="0"/>
              <a:cs typeface="Times New Roman" panose="02020603050405020304" pitchFamily="18" charset="0"/>
            </a:endParaRPr>
          </a:p>
          <a:p>
            <a:endParaRPr lang="en-IN" dirty="0">
              <a:latin typeface="Aptos Display" panose="020B0004020202020204" pitchFamily="34" charset="0"/>
            </a:endParaRPr>
          </a:p>
        </p:txBody>
      </p:sp>
      <p:sp>
        <p:nvSpPr>
          <p:cNvPr id="8" name="Content Placeholder 7">
            <a:extLst>
              <a:ext uri="{FF2B5EF4-FFF2-40B4-BE49-F238E27FC236}">
                <a16:creationId xmlns:a16="http://schemas.microsoft.com/office/drawing/2014/main" id="{F9452C08-FF0E-D981-A44F-308D1586FD46}"/>
              </a:ext>
            </a:extLst>
          </p:cNvPr>
          <p:cNvSpPr>
            <a:spLocks noGrp="1"/>
          </p:cNvSpPr>
          <p:nvPr>
            <p:ph sz="quarter" idx="4"/>
          </p:nvPr>
        </p:nvSpPr>
        <p:spPr>
          <a:xfrm>
            <a:off x="7639051" y="745333"/>
            <a:ext cx="4029074" cy="5749128"/>
          </a:xfrm>
        </p:spPr>
        <p:txBody>
          <a:bodyPr>
            <a:normAutofit/>
          </a:bodyPr>
          <a:lstStyle/>
          <a:p>
            <a:pPr marL="0" indent="0">
              <a:lnSpc>
                <a:spcPct val="120000"/>
              </a:lnSpc>
              <a:spcBef>
                <a:spcPts val="0"/>
              </a:spcBef>
              <a:buNone/>
            </a:pPr>
            <a:r>
              <a:rPr lang="en-IN" sz="2000" b="1" kern="100" dirty="0">
                <a:solidFill>
                  <a:srgbClr val="002060"/>
                </a:solidFill>
                <a:effectLst/>
                <a:latin typeface="Aptos Display" panose="020B0004020202020204" pitchFamily="34" charset="0"/>
                <a:ea typeface="Aptos" panose="020B0004020202020204" pitchFamily="34" charset="0"/>
                <a:cs typeface="Times New Roman" panose="02020603050405020304" pitchFamily="18" charset="0"/>
              </a:rPr>
              <a:t>Eligible Borrowers </a:t>
            </a:r>
            <a:endParaRPr lang="en-IN" sz="2000" kern="100" dirty="0">
              <a:solidFill>
                <a:srgbClr val="002060"/>
              </a:solidFill>
              <a:effectLst/>
              <a:latin typeface="Aptos Display" panose="020B0004020202020204" pitchFamily="34" charset="0"/>
              <a:ea typeface="Aptos" panose="020B0004020202020204" pitchFamily="34" charset="0"/>
              <a:cs typeface="Times New Roman" panose="02020603050405020304" pitchFamily="18" charset="0"/>
            </a:endParaRPr>
          </a:p>
          <a:p>
            <a:pPr marL="285750" lvl="1" indent="-285750">
              <a:lnSpc>
                <a:spcPct val="120000"/>
              </a:lnSpc>
              <a:spcBef>
                <a:spcPts val="0"/>
              </a:spcBef>
            </a:pP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Individuals </a:t>
            </a:r>
          </a:p>
          <a:p>
            <a:pPr marL="285750" lvl="1" indent="-285750">
              <a:lnSpc>
                <a:spcPct val="120000"/>
              </a:lnSpc>
              <a:spcBef>
                <a:spcPts val="0"/>
              </a:spcBef>
            </a:pP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Proprietary concern</a:t>
            </a:r>
          </a:p>
          <a:p>
            <a:pPr marL="285750" lvl="1" indent="-285750">
              <a:lnSpc>
                <a:spcPct val="120000"/>
              </a:lnSpc>
              <a:spcBef>
                <a:spcPts val="0"/>
              </a:spcBef>
            </a:pP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Partnership Firm</a:t>
            </a:r>
            <a:endParaRPr lang="en-IN" sz="1800" b="1" kern="100" dirty="0">
              <a:latin typeface="Aptos Display" panose="020B0004020202020204" pitchFamily="34" charset="0"/>
              <a:ea typeface="Aptos" panose="020B0004020202020204" pitchFamily="34" charset="0"/>
              <a:cs typeface="Times New Roman" panose="02020603050405020304" pitchFamily="18" charset="0"/>
            </a:endParaRPr>
          </a:p>
          <a:p>
            <a:pPr marL="285750" lvl="1" indent="-285750">
              <a:lnSpc>
                <a:spcPct val="120000"/>
              </a:lnSpc>
              <a:spcBef>
                <a:spcPts val="0"/>
              </a:spcBef>
            </a:pP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Association of persons (AOP)</a:t>
            </a:r>
          </a:p>
          <a:p>
            <a:pPr marL="285750" lvl="1" indent="-285750">
              <a:lnSpc>
                <a:spcPct val="120000"/>
              </a:lnSpc>
              <a:spcBef>
                <a:spcPts val="0"/>
              </a:spcBef>
            </a:pPr>
            <a:r>
              <a:rPr lang="en-IN" sz="1800" b="1" kern="100" dirty="0">
                <a:latin typeface="Aptos Display" panose="020B0004020202020204" pitchFamily="34" charset="0"/>
                <a:ea typeface="Aptos" panose="020B0004020202020204" pitchFamily="34" charset="0"/>
                <a:cs typeface="Times New Roman" panose="02020603050405020304" pitchFamily="18" charset="0"/>
              </a:rPr>
              <a:t>L</a:t>
            </a: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imited  Liability Partnership (LLP)</a:t>
            </a:r>
          </a:p>
          <a:p>
            <a:pPr marL="0" lvl="1">
              <a:lnSpc>
                <a:spcPct val="120000"/>
              </a:lnSpc>
              <a:spcBef>
                <a:spcPts val="0"/>
              </a:spcBef>
            </a:pP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 Private Ltd. Company</a:t>
            </a:r>
            <a:endParaRPr lang="en-IN" sz="1800" b="1" kern="100" dirty="0">
              <a:latin typeface="Aptos Display" panose="020B0004020202020204" pitchFamily="34" charset="0"/>
              <a:ea typeface="Aptos" panose="020B0004020202020204" pitchFamily="34" charset="0"/>
              <a:cs typeface="Times New Roman" panose="02020603050405020304" pitchFamily="18" charset="0"/>
            </a:endParaRPr>
          </a:p>
          <a:p>
            <a:pPr marL="0" lvl="1">
              <a:lnSpc>
                <a:spcPct val="120000"/>
              </a:lnSpc>
              <a:spcBef>
                <a:spcPts val="0"/>
              </a:spcBef>
            </a:pPr>
            <a:r>
              <a:rPr lang="en-IN" sz="1800" b="1" dirty="0">
                <a:effectLst/>
                <a:latin typeface="Aptos Display" panose="020B0004020202020204" pitchFamily="34" charset="0"/>
                <a:ea typeface="Aptos" panose="020B0004020202020204" pitchFamily="34" charset="0"/>
                <a:cs typeface="Times New Roman" panose="02020603050405020304" pitchFamily="18" charset="0"/>
              </a:rPr>
              <a:t>Any other legal forms</a:t>
            </a:r>
          </a:p>
          <a:p>
            <a:pPr marL="0" lvl="1" indent="0">
              <a:lnSpc>
                <a:spcPct val="120000"/>
              </a:lnSpc>
              <a:spcBef>
                <a:spcPts val="0"/>
              </a:spcBef>
              <a:buNone/>
            </a:pPr>
            <a:endParaRPr lang="en-IN" sz="1800" b="1" dirty="0">
              <a:latin typeface="Aptos Display" panose="020B0004020202020204" pitchFamily="34" charset="0"/>
              <a:ea typeface="Aptos" panose="020B0004020202020204" pitchFamily="34" charset="0"/>
              <a:cs typeface="Times New Roman" panose="02020603050405020304" pitchFamily="18" charset="0"/>
            </a:endParaRPr>
          </a:p>
          <a:p>
            <a:pPr marL="0" lvl="1" indent="0">
              <a:lnSpc>
                <a:spcPct val="120000"/>
              </a:lnSpc>
              <a:spcBef>
                <a:spcPts val="0"/>
              </a:spcBef>
              <a:buNone/>
            </a:pPr>
            <a:r>
              <a:rPr lang="en-IN" sz="2000" b="1" kern="100" dirty="0">
                <a:solidFill>
                  <a:srgbClr val="002060"/>
                </a:solidFill>
                <a:latin typeface="Aptos Display" panose="020B0004020202020204" pitchFamily="34" charset="0"/>
                <a:cs typeface="Times New Roman" panose="02020603050405020304" pitchFamily="18" charset="0"/>
              </a:rPr>
              <a:t>Lending Institutions</a:t>
            </a:r>
          </a:p>
          <a:p>
            <a:pPr marL="0" lvl="1">
              <a:lnSpc>
                <a:spcPct val="120000"/>
              </a:lnSpc>
              <a:spcBef>
                <a:spcPts val="0"/>
              </a:spcBef>
            </a:pP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All bank branches </a:t>
            </a:r>
          </a:p>
          <a:p>
            <a:pPr marL="0" lvl="1" indent="0">
              <a:lnSpc>
                <a:spcPct val="107000"/>
              </a:lnSpc>
              <a:spcBef>
                <a:spcPts val="0"/>
              </a:spcBef>
              <a:buNone/>
            </a:pPr>
            <a:r>
              <a:rPr lang="en-IN" sz="1400" b="1" kern="100" dirty="0">
                <a:latin typeface="Aptos Display" panose="020B0004020202020204" pitchFamily="34" charset="0"/>
                <a:ea typeface="Aptos" panose="020B0004020202020204" pitchFamily="34" charset="0"/>
                <a:cs typeface="Times New Roman" panose="02020603050405020304" pitchFamily="18" charset="0"/>
              </a:rPr>
              <a:t>       (Public Sector, Private Sector &amp; RRBs)</a:t>
            </a:r>
            <a:endParaRPr lang="en-IN" sz="1400" b="1" kern="100" dirty="0">
              <a:effectLst/>
              <a:latin typeface="Aptos Display" panose="020B0004020202020204" pitchFamily="34" charset="0"/>
              <a:ea typeface="Aptos" panose="020B0004020202020204" pitchFamily="34" charset="0"/>
              <a:cs typeface="Times New Roman" panose="02020603050405020304" pitchFamily="18" charset="0"/>
            </a:endParaRPr>
          </a:p>
          <a:p>
            <a:pPr marL="285750" lvl="1" indent="-285750">
              <a:lnSpc>
                <a:spcPct val="107000"/>
              </a:lnSpc>
              <a:spcBef>
                <a:spcPts val="0"/>
              </a:spcBef>
            </a:pP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NBFCs </a:t>
            </a:r>
            <a:endParaRPr lang="en-IN" sz="1800" b="1" kern="100" dirty="0">
              <a:latin typeface="Aptos Display" panose="020B0004020202020204" pitchFamily="34" charset="0"/>
              <a:ea typeface="Aptos" panose="020B0004020202020204" pitchFamily="34" charset="0"/>
              <a:cs typeface="Times New Roman" panose="02020603050405020304" pitchFamily="18" charset="0"/>
            </a:endParaRPr>
          </a:p>
          <a:p>
            <a:pPr marL="285750" lvl="1" indent="-285750">
              <a:lnSpc>
                <a:spcPct val="107000"/>
              </a:lnSpc>
              <a:spcBef>
                <a:spcPts val="0"/>
              </a:spcBef>
            </a:pPr>
            <a:r>
              <a:rPr lang="en-IN" sz="1800" b="1" kern="100" dirty="0">
                <a:effectLst/>
                <a:latin typeface="Aptos Display" panose="020B0004020202020204" pitchFamily="34" charset="0"/>
                <a:ea typeface="Aptos" panose="020B0004020202020204" pitchFamily="34" charset="0"/>
                <a:cs typeface="Times New Roman" panose="02020603050405020304" pitchFamily="18" charset="0"/>
              </a:rPr>
              <a:t>MFIs</a:t>
            </a:r>
          </a:p>
          <a:p>
            <a:pPr marL="0" indent="0">
              <a:lnSpc>
                <a:spcPct val="100000"/>
              </a:lnSpc>
              <a:spcBef>
                <a:spcPts val="0"/>
              </a:spcBef>
              <a:buNone/>
            </a:pPr>
            <a:r>
              <a:rPr lang="en-IN" sz="1800" b="1" kern="100" dirty="0">
                <a:solidFill>
                  <a:srgbClr val="002060"/>
                </a:solidFill>
                <a:effectLst/>
                <a:latin typeface="Aptos Display" panose="020B0004020202020204" pitchFamily="34" charset="0"/>
                <a:ea typeface="Aptos" panose="020B0004020202020204" pitchFamily="34" charset="0"/>
                <a:cs typeface="Times New Roman" panose="02020603050405020304" pitchFamily="18" charset="0"/>
              </a:rPr>
              <a:t>engaged in financing for micro enterprises and  small business activities</a:t>
            </a:r>
          </a:p>
          <a:p>
            <a:pPr marL="0">
              <a:spcBef>
                <a:spcPts val="0"/>
              </a:spcBef>
            </a:pPr>
            <a:endParaRPr lang="en-IN" sz="800" dirty="0">
              <a:latin typeface="Aptos Display" panose="020B0004020202020204" pitchFamily="34" charset="0"/>
            </a:endParaRPr>
          </a:p>
        </p:txBody>
      </p:sp>
      <p:pic>
        <p:nvPicPr>
          <p:cNvPr id="2" name="object 2">
            <a:extLst>
              <a:ext uri="{FF2B5EF4-FFF2-40B4-BE49-F238E27FC236}">
                <a16:creationId xmlns:a16="http://schemas.microsoft.com/office/drawing/2014/main" id="{89CFE063-1E93-EB52-68A5-4936AF6034A8}"/>
              </a:ext>
            </a:extLst>
          </p:cNvPr>
          <p:cNvPicPr/>
          <p:nvPr/>
        </p:nvPicPr>
        <p:blipFill>
          <a:blip r:embed="rId2" cstate="print"/>
          <a:stretch>
            <a:fillRect/>
          </a:stretch>
        </p:blipFill>
        <p:spPr>
          <a:xfrm>
            <a:off x="224140" y="823122"/>
            <a:ext cx="7148210" cy="5330028"/>
          </a:xfrm>
          <a:prstGeom prst="rect">
            <a:avLst/>
          </a:prstGeom>
        </p:spPr>
      </p:pic>
      <p:sp>
        <p:nvSpPr>
          <p:cNvPr id="3" name="Rectangle 2">
            <a:extLst>
              <a:ext uri="{FF2B5EF4-FFF2-40B4-BE49-F238E27FC236}">
                <a16:creationId xmlns:a16="http://schemas.microsoft.com/office/drawing/2014/main" id="{3BE1883E-D482-BA60-A5BB-891089D59DEF}"/>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C6A64CAA-B015-CF20-1B9D-B2E555F6EB7C}"/>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Pradhan Mantri Mudra </a:t>
            </a:r>
            <a:r>
              <a:rPr lang="en-US" sz="2800" b="1" dirty="0" err="1">
                <a:solidFill>
                  <a:schemeClr val="bg1"/>
                </a:solidFill>
                <a:latin typeface="Aptos Display" panose="020B0004020202020204" pitchFamily="34" charset="0"/>
                <a:cs typeface="Arial" panose="020B0604020202020204" pitchFamily="34" charset="0"/>
              </a:rPr>
              <a:t>Yojna</a:t>
            </a:r>
            <a:r>
              <a:rPr lang="en-US" sz="2800" b="1" dirty="0">
                <a:solidFill>
                  <a:schemeClr val="bg1"/>
                </a:solidFill>
                <a:latin typeface="Aptos Display" panose="020B0004020202020204" pitchFamily="34" charset="0"/>
                <a:cs typeface="Arial" panose="020B0604020202020204" pitchFamily="34" charset="0"/>
              </a:rPr>
              <a:t> (PMMY)</a:t>
            </a:r>
          </a:p>
        </p:txBody>
      </p:sp>
      <p:sp>
        <p:nvSpPr>
          <p:cNvPr id="7" name="Right Triangle 6">
            <a:extLst>
              <a:ext uri="{FF2B5EF4-FFF2-40B4-BE49-F238E27FC236}">
                <a16:creationId xmlns:a16="http://schemas.microsoft.com/office/drawing/2014/main" id="{6C3A9ACA-595D-1E64-2594-DF95E9649940}"/>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1" name="Rectangle 10">
            <a:extLst>
              <a:ext uri="{FF2B5EF4-FFF2-40B4-BE49-F238E27FC236}">
                <a16:creationId xmlns:a16="http://schemas.microsoft.com/office/drawing/2014/main" id="{533E12DE-4D21-534E-67DC-12F7912EB9D6}"/>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12" name="Slide Number Placeholder 9">
            <a:extLst>
              <a:ext uri="{FF2B5EF4-FFF2-40B4-BE49-F238E27FC236}">
                <a16:creationId xmlns:a16="http://schemas.microsoft.com/office/drawing/2014/main" id="{6C643149-0201-1905-056E-91AB7B0334AC}"/>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37</a:t>
            </a:fld>
            <a:endParaRPr lang="en-IN" sz="1800" b="1" dirty="0">
              <a:solidFill>
                <a:srgbClr val="00338D"/>
              </a:solidFill>
              <a:latin typeface="Aptos Display" panose="020B0004020202020204" pitchFamily="34" charset="0"/>
            </a:endParaRPr>
          </a:p>
        </p:txBody>
      </p:sp>
      <p:pic>
        <p:nvPicPr>
          <p:cNvPr id="13" name="Picture 12" descr="A black background with white spots&#10;&#10;Description automatically generated">
            <a:extLst>
              <a:ext uri="{FF2B5EF4-FFF2-40B4-BE49-F238E27FC236}">
                <a16:creationId xmlns:a16="http://schemas.microsoft.com/office/drawing/2014/main" id="{D98BAF84-5597-21AF-587E-85A1C31D9B27}"/>
              </a:ext>
            </a:extLst>
          </p:cNvPr>
          <p:cNvPicPr>
            <a:picLocks noChangeAspect="1"/>
          </p:cNvPicPr>
          <p:nvPr/>
        </p:nvPicPr>
        <p:blipFill>
          <a:blip r:embed="rId3"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
        <p:nvSpPr>
          <p:cNvPr id="4" name="Slide Number Placeholder 9">
            <a:extLst>
              <a:ext uri="{FF2B5EF4-FFF2-40B4-BE49-F238E27FC236}">
                <a16:creationId xmlns:a16="http://schemas.microsoft.com/office/drawing/2014/main" id="{19BB2B53-5FC7-8716-1505-CB98FA27FCB0}"/>
              </a:ext>
            </a:extLst>
          </p:cNvPr>
          <p:cNvSpPr txBox="1">
            <a:spLocks/>
          </p:cNvSpPr>
          <p:nvPr/>
        </p:nvSpPr>
        <p:spPr>
          <a:xfrm>
            <a:off x="9259905" y="134920"/>
            <a:ext cx="2133947" cy="365125"/>
          </a:xfrm>
          <a:prstGeom prst="rect">
            <a:avLst/>
          </a:prstGeom>
          <a:solidFill>
            <a:schemeClr val="accent1">
              <a:lumMod val="20000"/>
              <a:lumOff val="80000"/>
            </a:schemeClr>
          </a:solidFill>
          <a:ln>
            <a:solidFill>
              <a:schemeClr val="accent5">
                <a:lumMod val="50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spc="-5" dirty="0">
              <a:latin typeface="Aptos Display" panose="020B0004020202020204" pitchFamily="34" charset="0"/>
              <a:cs typeface="Calibri"/>
            </a:endParaRPr>
          </a:p>
          <a:p>
            <a:pPr algn="ctr"/>
            <a:r>
              <a:rPr lang="en-US" sz="2000" b="1" spc="-5" dirty="0">
                <a:solidFill>
                  <a:srgbClr val="0033CC"/>
                </a:solidFill>
                <a:latin typeface="Aptos Display" panose="020B0004020202020204" pitchFamily="34" charset="0"/>
                <a:cs typeface="Calibri"/>
              </a:rPr>
              <a:t>MUDRA CARD</a:t>
            </a:r>
            <a:endParaRPr lang="en-US" sz="2000" b="1" dirty="0">
              <a:solidFill>
                <a:srgbClr val="0033CC"/>
              </a:solidFill>
              <a:effectLst/>
              <a:latin typeface="Aptos Display" panose="020B0004020202020204" pitchFamily="34" charset="0"/>
              <a:ea typeface="Tahoma" panose="020B0604030504040204" pitchFamily="34" charset="0"/>
              <a:cs typeface="Tahoma" panose="020B0604030504040204" pitchFamily="34" charset="0"/>
            </a:endParaRPr>
          </a:p>
          <a:p>
            <a:endParaRPr lang="en-IN" sz="1800" b="1" dirty="0">
              <a:solidFill>
                <a:srgbClr val="00338D"/>
              </a:solidFill>
              <a:latin typeface="Aptos Display" panose="020B0004020202020204" pitchFamily="34" charset="0"/>
            </a:endParaRPr>
          </a:p>
        </p:txBody>
      </p:sp>
    </p:spTree>
    <p:extLst>
      <p:ext uri="{BB962C8B-B14F-4D97-AF65-F5344CB8AC3E}">
        <p14:creationId xmlns:p14="http://schemas.microsoft.com/office/powerpoint/2010/main" val="2900374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12">
            <a:extLst>
              <a:ext uri="{FF2B5EF4-FFF2-40B4-BE49-F238E27FC236}">
                <a16:creationId xmlns:a16="http://schemas.microsoft.com/office/drawing/2014/main" id="{B56498DA-7B90-2CA9-BA47-19D18327B6FD}"/>
              </a:ext>
            </a:extLst>
          </p:cNvPr>
          <p:cNvGraphicFramePr>
            <a:graphicFrameLocks noGrp="1"/>
          </p:cNvGraphicFramePr>
          <p:nvPr>
            <p:ph idx="1"/>
            <p:extLst>
              <p:ext uri="{D42A27DB-BD31-4B8C-83A1-F6EECF244321}">
                <p14:modId xmlns:p14="http://schemas.microsoft.com/office/powerpoint/2010/main" val="3126026924"/>
              </p:ext>
            </p:extLst>
          </p:nvPr>
        </p:nvGraphicFramePr>
        <p:xfrm>
          <a:off x="753492" y="935831"/>
          <a:ext cx="10287000" cy="4986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D787AB71-326C-41DD-D4D8-A5F394021714}"/>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mj-lt"/>
              <a:cs typeface="Arial" panose="020B0604020202020204" pitchFamily="34" charset="0"/>
            </a:endParaRPr>
          </a:p>
        </p:txBody>
      </p:sp>
      <p:sp>
        <p:nvSpPr>
          <p:cNvPr id="5" name="Right Triangle 4">
            <a:extLst>
              <a:ext uri="{FF2B5EF4-FFF2-40B4-BE49-F238E27FC236}">
                <a16:creationId xmlns:a16="http://schemas.microsoft.com/office/drawing/2014/main" id="{47BEF58D-A31F-3C30-ED84-08FE06643B90}"/>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Rectangle 5">
            <a:extLst>
              <a:ext uri="{FF2B5EF4-FFF2-40B4-BE49-F238E27FC236}">
                <a16:creationId xmlns:a16="http://schemas.microsoft.com/office/drawing/2014/main" id="{2772A214-E4C5-7DFF-D640-77BAECFE322E}"/>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Major Activities Covered under PMMY</a:t>
            </a:r>
          </a:p>
        </p:txBody>
      </p:sp>
      <p:sp>
        <p:nvSpPr>
          <p:cNvPr id="7" name="Rectangle 6">
            <a:extLst>
              <a:ext uri="{FF2B5EF4-FFF2-40B4-BE49-F238E27FC236}">
                <a16:creationId xmlns:a16="http://schemas.microsoft.com/office/drawing/2014/main" id="{C1B56F35-4970-298F-AF7C-22BD07D98801}"/>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9" name="Slide Number Placeholder 9">
            <a:extLst>
              <a:ext uri="{FF2B5EF4-FFF2-40B4-BE49-F238E27FC236}">
                <a16:creationId xmlns:a16="http://schemas.microsoft.com/office/drawing/2014/main" id="{C4D47C47-D47E-55EF-AB65-85FA6205A4CE}"/>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38</a:t>
            </a:fld>
            <a:endParaRPr lang="en-IN" sz="1800" b="1" dirty="0">
              <a:solidFill>
                <a:srgbClr val="00338D"/>
              </a:solidFill>
              <a:latin typeface="Aptos Display" panose="020B0004020202020204" pitchFamily="34" charset="0"/>
            </a:endParaRPr>
          </a:p>
        </p:txBody>
      </p:sp>
      <p:pic>
        <p:nvPicPr>
          <p:cNvPr id="11" name="Picture 10" descr="A black background with white spots&#10;&#10;Description automatically generated">
            <a:extLst>
              <a:ext uri="{FF2B5EF4-FFF2-40B4-BE49-F238E27FC236}">
                <a16:creationId xmlns:a16="http://schemas.microsoft.com/office/drawing/2014/main" id="{942E7957-C36A-F07D-BF27-D29E786DB3F0}"/>
              </a:ext>
            </a:extLst>
          </p:cNvPr>
          <p:cNvPicPr>
            <a:picLocks noChangeAspect="1"/>
          </p:cNvPicPr>
          <p:nvPr/>
        </p:nvPicPr>
        <p:blipFill>
          <a:blip r:embed="rId7"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998948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7A777E-7BE8-0342-14D4-4EE1BE36261E}"/>
              </a:ext>
            </a:extLst>
          </p:cNvPr>
          <p:cNvPicPr>
            <a:picLocks noChangeAspect="1"/>
          </p:cNvPicPr>
          <p:nvPr/>
        </p:nvPicPr>
        <p:blipFill>
          <a:blip r:embed="rId2"/>
          <a:stretch>
            <a:fillRect/>
          </a:stretch>
        </p:blipFill>
        <p:spPr>
          <a:xfrm>
            <a:off x="962025" y="852946"/>
            <a:ext cx="10267950" cy="5353050"/>
          </a:xfrm>
          <a:prstGeom prst="rect">
            <a:avLst/>
          </a:prstGeom>
          <a:ln w="88900" cap="sq" cmpd="thickThin">
            <a:solidFill>
              <a:srgbClr val="000000"/>
            </a:solidFill>
            <a:prstDash val="solid"/>
            <a:miter lim="800000"/>
          </a:ln>
          <a:effectLst>
            <a:innerShdw blurRad="76200">
              <a:srgbClr val="000000"/>
            </a:innerShdw>
          </a:effectLst>
        </p:spPr>
      </p:pic>
      <p:sp>
        <p:nvSpPr>
          <p:cNvPr id="2" name="Rectangle 1">
            <a:extLst>
              <a:ext uri="{FF2B5EF4-FFF2-40B4-BE49-F238E27FC236}">
                <a16:creationId xmlns:a16="http://schemas.microsoft.com/office/drawing/2014/main" id="{6672B04A-DB40-7E43-F064-B9B563DA37C6}"/>
              </a:ext>
            </a:extLst>
          </p:cNvPr>
          <p:cNvSpPr/>
          <p:nvPr/>
        </p:nvSpPr>
        <p:spPr>
          <a:xfrm>
            <a:off x="-1" y="2934"/>
            <a:ext cx="11393853" cy="66118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latin typeface="Aptos Display" panose="020B00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11B315D7-3544-11D2-298B-5A80E981CA8A}"/>
              </a:ext>
            </a:extLst>
          </p:cNvPr>
          <p:cNvSpPr/>
          <p:nvPr/>
        </p:nvSpPr>
        <p:spPr>
          <a:xfrm>
            <a:off x="444805" y="71914"/>
            <a:ext cx="11582094" cy="523220"/>
          </a:xfrm>
          <a:prstGeom prst="rect">
            <a:avLst/>
          </a:prstGeom>
        </p:spPr>
        <p:txBody>
          <a:bodyPr wrap="square">
            <a:spAutoFit/>
          </a:bodyPr>
          <a:lstStyle/>
          <a:p>
            <a:r>
              <a:rPr lang="en-US" sz="2800" b="1" dirty="0">
                <a:solidFill>
                  <a:schemeClr val="bg1"/>
                </a:solidFill>
                <a:latin typeface="Aptos Display" panose="020B0004020202020204" pitchFamily="34" charset="0"/>
                <a:cs typeface="Arial" panose="020B0604020202020204" pitchFamily="34" charset="0"/>
              </a:rPr>
              <a:t>Performance of MUDRA Scheme</a:t>
            </a:r>
          </a:p>
        </p:txBody>
      </p:sp>
      <p:sp>
        <p:nvSpPr>
          <p:cNvPr id="5" name="Right Triangle 4">
            <a:extLst>
              <a:ext uri="{FF2B5EF4-FFF2-40B4-BE49-F238E27FC236}">
                <a16:creationId xmlns:a16="http://schemas.microsoft.com/office/drawing/2014/main" id="{E77A25EB-D619-AB2A-762C-AC9406715A7E}"/>
              </a:ext>
            </a:extLst>
          </p:cNvPr>
          <p:cNvSpPr/>
          <p:nvPr/>
        </p:nvSpPr>
        <p:spPr>
          <a:xfrm>
            <a:off x="11393852" y="2934"/>
            <a:ext cx="633047" cy="66118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6" name="Rectangle 5">
            <a:extLst>
              <a:ext uri="{FF2B5EF4-FFF2-40B4-BE49-F238E27FC236}">
                <a16:creationId xmlns:a16="http://schemas.microsoft.com/office/drawing/2014/main" id="{9DE1ABA4-4F17-B6C0-1A07-FA2BF40CD541}"/>
              </a:ext>
            </a:extLst>
          </p:cNvPr>
          <p:cNvSpPr/>
          <p:nvPr/>
        </p:nvSpPr>
        <p:spPr>
          <a:xfrm>
            <a:off x="772487" y="6484155"/>
            <a:ext cx="10548953" cy="365125"/>
          </a:xfrm>
          <a:prstGeom prst="rect">
            <a:avLst/>
          </a:prstGeom>
          <a:solidFill>
            <a:srgbClr val="0039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Aptos Display" panose="020B0004020202020204" pitchFamily="34" charset="0"/>
              </a:rPr>
              <a:t>National Institute for Micro, Small and Medium Enterprises (ni-msme), Hyderabad</a:t>
            </a:r>
            <a:endParaRPr lang="en-US" sz="2000" dirty="0">
              <a:latin typeface="Aptos Display" panose="020B0004020202020204" pitchFamily="34" charset="0"/>
            </a:endParaRPr>
          </a:p>
        </p:txBody>
      </p:sp>
      <p:sp>
        <p:nvSpPr>
          <p:cNvPr id="8" name="Slide Number Placeholder 9">
            <a:extLst>
              <a:ext uri="{FF2B5EF4-FFF2-40B4-BE49-F238E27FC236}">
                <a16:creationId xmlns:a16="http://schemas.microsoft.com/office/drawing/2014/main" id="{7C3F454A-4115-5056-6311-B2FA3C89697F}"/>
              </a:ext>
            </a:extLst>
          </p:cNvPr>
          <p:cNvSpPr txBox="1">
            <a:spLocks/>
          </p:cNvSpPr>
          <p:nvPr/>
        </p:nvSpPr>
        <p:spPr>
          <a:xfrm>
            <a:off x="11606645" y="6455115"/>
            <a:ext cx="499516" cy="365125"/>
          </a:xfrm>
          <a:prstGeom prst="rect">
            <a:avLst/>
          </a:prstGeom>
          <a:solidFill>
            <a:schemeClr val="bg1"/>
          </a:solidFill>
          <a:ln>
            <a:solidFill>
              <a:schemeClr val="accent5">
                <a:lumMod val="75000"/>
              </a:schemeClr>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7ABCF6-1F50-45EB-A042-A2497CB1CA42}" type="slidenum">
              <a:rPr lang="en-IN" sz="1800" b="1" smtClean="0">
                <a:solidFill>
                  <a:srgbClr val="00338D"/>
                </a:solidFill>
                <a:latin typeface="Aptos Display" panose="020B0004020202020204" pitchFamily="34" charset="0"/>
              </a:rPr>
              <a:pPr/>
              <a:t>39</a:t>
            </a:fld>
            <a:endParaRPr lang="en-IN" sz="1800" b="1" dirty="0">
              <a:solidFill>
                <a:srgbClr val="00338D"/>
              </a:solidFill>
              <a:latin typeface="Aptos Display" panose="020B0004020202020204" pitchFamily="34" charset="0"/>
            </a:endParaRPr>
          </a:p>
        </p:txBody>
      </p:sp>
      <p:pic>
        <p:nvPicPr>
          <p:cNvPr id="9" name="Picture 8" descr="A black background with white spots&#10;&#10;Description automatically generated">
            <a:extLst>
              <a:ext uri="{FF2B5EF4-FFF2-40B4-BE49-F238E27FC236}">
                <a16:creationId xmlns:a16="http://schemas.microsoft.com/office/drawing/2014/main" id="{F3FECE5A-1893-0AD9-4DA5-0BFF06DCF087}"/>
              </a:ext>
            </a:extLst>
          </p:cNvPr>
          <p:cNvPicPr>
            <a:picLocks noChangeAspect="1"/>
          </p:cNvPicPr>
          <p:nvPr/>
        </p:nvPicPr>
        <p:blipFill>
          <a:blip r:embed="rId3" cstate="print">
            <a:extLst>
              <a:ext uri="{28A0092B-C50C-407E-A947-70E740481C1C}">
                <a14:useLocalDpi xmlns:a14="http://schemas.microsoft.com/office/drawing/2010/main" val="0"/>
              </a:ext>
            </a:extLst>
          </a:blip>
          <a:srcRect l="14266" t="7523" r="8224" b="8716"/>
          <a:stretch/>
        </p:blipFill>
        <p:spPr>
          <a:xfrm>
            <a:off x="332952" y="6394827"/>
            <a:ext cx="420540" cy="454454"/>
          </a:xfrm>
          <a:prstGeom prst="rect">
            <a:avLst/>
          </a:prstGeom>
        </p:spPr>
      </p:pic>
    </p:spTree>
    <p:extLst>
      <p:ext uri="{BB962C8B-B14F-4D97-AF65-F5344CB8AC3E}">
        <p14:creationId xmlns:p14="http://schemas.microsoft.com/office/powerpoint/2010/main" val="18550347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6816" y="423863"/>
            <a:ext cx="3986212" cy="1790700"/>
          </a:xfrm>
        </p:spPr>
        <p:txBody>
          <a:bodyPr/>
          <a:lstStyle/>
          <a:p>
            <a:pPr marL="0" indent="0" algn="ctr">
              <a:buNone/>
            </a:pPr>
            <a:endParaRPr lang="en-IN" i="1" dirty="0"/>
          </a:p>
          <a:p>
            <a:pPr marL="0" indent="0" algn="ctr">
              <a:buNone/>
            </a:pPr>
            <a:r>
              <a:rPr lang="en-IN" sz="6000" b="1" i="1" dirty="0">
                <a:solidFill>
                  <a:srgbClr val="6D2077"/>
                </a:solidFill>
                <a:latin typeface="Times New Roman" panose="02020603050405020304" pitchFamily="18" charset="0"/>
                <a:cs typeface="Times New Roman" panose="02020603050405020304" pitchFamily="18" charset="0"/>
              </a:rPr>
              <a:t>Thank You</a:t>
            </a:r>
          </a:p>
        </p:txBody>
      </p:sp>
      <p:pic>
        <p:nvPicPr>
          <p:cNvPr id="6" name="Picture 5" descr="198">
            <a:extLst>
              <a:ext uri="{FF2B5EF4-FFF2-40B4-BE49-F238E27FC236}">
                <a16:creationId xmlns:a16="http://schemas.microsoft.com/office/drawing/2014/main" id="{CBE30ADA-77B1-4355-81C4-F8FD5F27E5D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086822" y="1429558"/>
            <a:ext cx="38862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 name="Picture 1" descr="ni-msme logo">
            <a:extLst>
              <a:ext uri="{FF2B5EF4-FFF2-40B4-BE49-F238E27FC236}">
                <a16:creationId xmlns:a16="http://schemas.microsoft.com/office/drawing/2014/main" id="{5FCA17F6-8DD0-6D5D-EEF1-9C4A773B88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609600" y="5445299"/>
            <a:ext cx="704850" cy="45719"/>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7DDA4D21-FD9A-4BD5-9474-2D1C6F9979C6}"/>
              </a:ext>
            </a:extLst>
          </p:cNvPr>
          <p:cNvSpPr txBox="1">
            <a:spLocks/>
          </p:cNvSpPr>
          <p:nvPr/>
        </p:nvSpPr>
        <p:spPr>
          <a:xfrm>
            <a:off x="8205788" y="5648632"/>
            <a:ext cx="3986212" cy="60852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IN" sz="1800" i="1" dirty="0"/>
          </a:p>
          <a:p>
            <a:pPr marL="0" indent="0" algn="ctr">
              <a:buFont typeface="Arial" panose="020B0604020202020204" pitchFamily="34" charset="0"/>
              <a:buNone/>
            </a:pPr>
            <a:r>
              <a:rPr lang="en-IN" sz="1900" b="1" dirty="0">
                <a:solidFill>
                  <a:srgbClr val="C00000"/>
                </a:solidFill>
                <a:latin typeface="Times New Roman" panose="02020603050405020304" pitchFamily="18" charset="0"/>
                <a:cs typeface="Times New Roman" panose="02020603050405020304" pitchFamily="18" charset="0"/>
              </a:rPr>
              <a:t>dg@nimsme.gov.in</a:t>
            </a:r>
          </a:p>
        </p:txBody>
      </p:sp>
    </p:spTree>
    <p:extLst>
      <p:ext uri="{BB962C8B-B14F-4D97-AF65-F5344CB8AC3E}">
        <p14:creationId xmlns:p14="http://schemas.microsoft.com/office/powerpoint/2010/main" val="1836358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4761</TotalTime>
  <Words>4352</Words>
  <Application>Microsoft Office PowerPoint</Application>
  <PresentationFormat>Widescreen</PresentationFormat>
  <Paragraphs>694</Paragraphs>
  <Slides>40</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40</vt:i4>
      </vt:variant>
    </vt:vector>
  </HeadingPairs>
  <TitlesOfParts>
    <vt:vector size="51" baseType="lpstr">
      <vt:lpstr>Aptos</vt:lpstr>
      <vt:lpstr>Aptos Display</vt:lpstr>
      <vt:lpstr>Arial</vt:lpstr>
      <vt:lpstr>Arial Rounded MT Bold</vt:lpstr>
      <vt:lpstr>Calibri</vt:lpstr>
      <vt:lpstr>Calibri Light</vt:lpstr>
      <vt:lpstr>Symbol</vt:lpstr>
      <vt:lpstr>Times</vt:lpstr>
      <vt:lpstr>Times New Roman</vt:lpstr>
      <vt:lpstr>Wingdings</vt:lpstr>
      <vt:lpstr>Office Theme</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ni-msme is awarded with National Standards for Civil Services Training Institutions (NSCSTI) Accreditation Certificate as “UTKRISHT”/ उत्कृष्ट,                  3-Star Rating by Capacity Building Commission (CBC)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Director General</dc:creator>
  <cp:lastModifiedBy>zakaria</cp:lastModifiedBy>
  <cp:revision>430</cp:revision>
  <cp:lastPrinted>2021-07-28T09:23:35Z</cp:lastPrinted>
  <dcterms:created xsi:type="dcterms:W3CDTF">2020-06-13T18:56:38Z</dcterms:created>
  <dcterms:modified xsi:type="dcterms:W3CDTF">2024-11-19T04:42:44Z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2024-11-18T05:23:05Z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f66a3601-34b4-4256-bca5-f5d6c3b32785</vt:lpwstr>
  </property>
  <property fmtid="{D5CDD505-2E9C-101B-9397-08002B2CF9AE}" pid="7" name="MSIP_Label_defa4170-0d19-0005-0004-bc88714345d2_ActionId">
    <vt:lpwstr>b9f11ea8-2aaa-4659-8bbf-d960832685e2</vt:lpwstr>
  </property>
  <property fmtid="{D5CDD505-2E9C-101B-9397-08002B2CF9AE}" pid="8" name="MSIP_Label_defa4170-0d19-0005-0004-bc88714345d2_ContentBits">
    <vt:lpwstr>0</vt:lpwstr>
  </property>
</Properties>
</file>